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4" r:id="rId3"/>
    <p:sldMasterId id="2147483688" r:id="rId4"/>
    <p:sldMasterId id="2147483700" r:id="rId5"/>
  </p:sldMasterIdLst>
  <p:notesMasterIdLst>
    <p:notesMasterId r:id="rId45"/>
  </p:notesMasterIdLst>
  <p:handoutMasterIdLst>
    <p:handoutMasterId r:id="rId46"/>
  </p:handoutMasterIdLst>
  <p:sldIdLst>
    <p:sldId id="256" r:id="rId6"/>
    <p:sldId id="349" r:id="rId7"/>
    <p:sldId id="416" r:id="rId8"/>
    <p:sldId id="440" r:id="rId9"/>
    <p:sldId id="408" r:id="rId10"/>
    <p:sldId id="417" r:id="rId11"/>
    <p:sldId id="418" r:id="rId12"/>
    <p:sldId id="432" r:id="rId13"/>
    <p:sldId id="427" r:id="rId14"/>
    <p:sldId id="425" r:id="rId15"/>
    <p:sldId id="446" r:id="rId16"/>
    <p:sldId id="453" r:id="rId17"/>
    <p:sldId id="447" r:id="rId18"/>
    <p:sldId id="445" r:id="rId19"/>
    <p:sldId id="437" r:id="rId20"/>
    <p:sldId id="452" r:id="rId21"/>
    <p:sldId id="454" r:id="rId22"/>
    <p:sldId id="448" r:id="rId23"/>
    <p:sldId id="449" r:id="rId24"/>
    <p:sldId id="357" r:id="rId25"/>
    <p:sldId id="455" r:id="rId26"/>
    <p:sldId id="434" r:id="rId27"/>
    <p:sldId id="435" r:id="rId28"/>
    <p:sldId id="436" r:id="rId29"/>
    <p:sldId id="438" r:id="rId30"/>
    <p:sldId id="450" r:id="rId31"/>
    <p:sldId id="441" r:id="rId32"/>
    <p:sldId id="442" r:id="rId33"/>
    <p:sldId id="443" r:id="rId34"/>
    <p:sldId id="444" r:id="rId35"/>
    <p:sldId id="420" r:id="rId36"/>
    <p:sldId id="421" r:id="rId37"/>
    <p:sldId id="419" r:id="rId38"/>
    <p:sldId id="422" r:id="rId39"/>
    <p:sldId id="429" r:id="rId40"/>
    <p:sldId id="430" r:id="rId41"/>
    <p:sldId id="394" r:id="rId42"/>
    <p:sldId id="451" r:id="rId43"/>
    <p:sldId id="258" r:id="rId44"/>
  </p:sldIdLst>
  <p:sldSz cx="9144000" cy="6858000" type="screen4x3"/>
  <p:notesSz cx="7023100" cy="9309100"/>
  <p:defaultTextStyle>
    <a:defPPr>
      <a:defRPr lang="en-C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99"/>
    <a:srgbClr val="008000"/>
    <a:srgbClr val="836349"/>
    <a:srgbClr val="4B247E"/>
    <a:srgbClr val="482066"/>
    <a:srgbClr val="57267C"/>
    <a:srgbClr val="612A8A"/>
    <a:srgbClr val="2E135F"/>
    <a:srgbClr val="8000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1716" y="1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343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17" tIns="46659" rIns="93317" bIns="46659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132" y="0"/>
            <a:ext cx="3043343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17" tIns="46659" rIns="93317" bIns="46659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pPr>
              <a:defRPr/>
            </a:pPr>
            <a:fld id="{FE264984-466B-4F59-AF9B-ED17290E9703}" type="datetimeFigureOut">
              <a:rPr lang="en-CA"/>
              <a:pPr>
                <a:defRPr/>
              </a:pPr>
              <a:t>2019-04-04</a:t>
            </a:fld>
            <a:endParaRPr lang="en-CA"/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030"/>
            <a:ext cx="3043343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17" tIns="46659" rIns="93317" bIns="46659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132" y="8842030"/>
            <a:ext cx="3043343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17" tIns="46659" rIns="93317" bIns="46659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pPr>
              <a:defRPr/>
            </a:pPr>
            <a:fld id="{6B8477BF-796A-41AC-88D4-59EE6B295A49}" type="slidenum">
              <a:rPr lang="en-CA"/>
              <a:pPr>
                <a:defRPr/>
              </a:pPr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25753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343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17" tIns="46659" rIns="93317" bIns="46659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8132" y="0"/>
            <a:ext cx="3043343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17" tIns="46659" rIns="93317" bIns="46659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pPr>
              <a:defRPr/>
            </a:pPr>
            <a:fld id="{261D6B22-43E9-433B-A4B3-6087C6400739}" type="datetimeFigureOut">
              <a:rPr lang="en-CA"/>
              <a:pPr>
                <a:defRPr/>
              </a:pPr>
              <a:t>2019-04-04</a:t>
            </a:fld>
            <a:endParaRPr lang="en-CA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698500"/>
            <a:ext cx="4654550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2310" y="4421823"/>
            <a:ext cx="5618480" cy="4189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17" tIns="46659" rIns="93317" bIns="466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noProof="0" smtClean="0"/>
              <a:t>Cliquez pour modifier les styles du texte du masque</a:t>
            </a:r>
          </a:p>
          <a:p>
            <a:pPr lvl="1"/>
            <a:r>
              <a:rPr lang="en-CA" noProof="0" smtClean="0"/>
              <a:t>Deuxième niveau</a:t>
            </a:r>
          </a:p>
          <a:p>
            <a:pPr lvl="2"/>
            <a:r>
              <a:rPr lang="en-CA" noProof="0" smtClean="0"/>
              <a:t>Troisième niveau</a:t>
            </a:r>
          </a:p>
          <a:p>
            <a:pPr lvl="3"/>
            <a:r>
              <a:rPr lang="en-CA" noProof="0" smtClean="0"/>
              <a:t>Quatrième niveau</a:t>
            </a:r>
          </a:p>
          <a:p>
            <a:pPr lvl="4"/>
            <a:r>
              <a:rPr lang="en-CA" noProof="0" smtClean="0"/>
              <a:t>Cinquième niveau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2030"/>
            <a:ext cx="3043343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17" tIns="46659" rIns="93317" bIns="46659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8132" y="8842030"/>
            <a:ext cx="3043343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17" tIns="46659" rIns="93317" bIns="46659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pPr>
              <a:defRPr/>
            </a:pPr>
            <a:fld id="{E481250C-2E9A-4B7D-AF9A-EFCBCF2157A4}" type="slidenum">
              <a:rPr lang="en-CA"/>
              <a:pPr>
                <a:defRPr/>
              </a:pPr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09053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lvl="2"/>
            <a:r>
              <a:rPr lang="fr-CA" altLang="en-US" sz="2800" dirty="0" smtClean="0">
                <a:solidFill>
                  <a:srgbClr val="150092"/>
                </a:solidFill>
                <a:latin typeface="Comic Sans MS" pitchFamily="66" charset="0"/>
              </a:rPr>
              <a:t>Augmenter la MO causera logiquement une augmentation de la minéralisation de l’azote du sol.</a:t>
            </a:r>
            <a:r>
              <a:rPr lang="fr-CA" altLang="en-US" sz="2800" baseline="0" dirty="0" smtClean="0">
                <a:solidFill>
                  <a:srgbClr val="150092"/>
                </a:solidFill>
                <a:latin typeface="Comic Sans MS" pitchFamily="66" charset="0"/>
              </a:rPr>
              <a:t> Augmentant ainsi la capacité du sol à fournir l’azote… mais les pratiques ne sont pas toutes égales; et certaines synergies semblent exister entre certaines méthodes…</a:t>
            </a:r>
            <a:endParaRPr lang="fr-CA" altLang="en-US" sz="2800" dirty="0">
              <a:solidFill>
                <a:srgbClr val="150092"/>
              </a:solidFill>
              <a:latin typeface="Comic Sans MS" pitchFamily="66" charset="0"/>
            </a:endParaRPr>
          </a:p>
          <a:p>
            <a:endParaRPr lang="en-CA" altLang="en-US" dirty="0" smtClean="0"/>
          </a:p>
        </p:txBody>
      </p:sp>
      <p:sp>
        <p:nvSpPr>
          <p:cNvPr id="4506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3947" indent="-28613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4534" indent="-22890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2347" indent="-22890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60162" indent="-22890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7975" indent="-22890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5787" indent="-22890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33603" indent="-22890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91415" indent="-22890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45D3407F-89D9-4246-B1FC-5D3EF714DB21}" type="slidenum">
              <a:rPr lang="en-CA" altLang="en-US" smtClean="0"/>
              <a:pPr>
                <a:spcBef>
                  <a:spcPct val="0"/>
                </a:spcBef>
              </a:pPr>
              <a:t>5</a:t>
            </a:fld>
            <a:endParaRPr lang="en-CA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09" indent="-28573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2937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112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287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46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63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8810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598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6DE686-0D68-4997-A0FA-C3E2DEA8C755}" type="slidenum">
              <a:rPr kumimoji="0" lang="en-CA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CA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CA" altLang="en-US" smtClean="0"/>
              <a:t>Microorganismes pas distribués de façon homogène dans le sol.</a:t>
            </a:r>
          </a:p>
          <a:p>
            <a:pPr eaLnBrk="1" hangingPunct="1"/>
            <a:r>
              <a:rPr lang="fr-CA" altLang="en-US" smtClean="0"/>
              <a:t>Plutôt distribués sous forme de petites colonies en dormance la plupart du temps.</a:t>
            </a:r>
            <a:endParaRPr lang="en-CA" altLang="en-US" smtClean="0"/>
          </a:p>
        </p:txBody>
      </p:sp>
    </p:spTree>
    <p:extLst>
      <p:ext uri="{BB962C8B-B14F-4D97-AF65-F5344CB8AC3E}">
        <p14:creationId xmlns:p14="http://schemas.microsoft.com/office/powerpoint/2010/main" val="2147849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09" indent="-28573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2937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112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287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46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63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8810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598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6DE686-0D68-4997-A0FA-C3E2DEA8C755}" type="slidenum">
              <a:rPr kumimoji="0" lang="en-CA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CA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CA" altLang="en-US" smtClean="0"/>
              <a:t>Microorganismes pas distribués de façon homogène dans le sol.</a:t>
            </a:r>
          </a:p>
          <a:p>
            <a:pPr eaLnBrk="1" hangingPunct="1"/>
            <a:r>
              <a:rPr lang="fr-CA" altLang="en-US" smtClean="0"/>
              <a:t>Plutôt distribués sous forme de petites colonies en dormance la plupart du temps.</a:t>
            </a:r>
            <a:endParaRPr lang="en-CA" altLang="en-US" smtClean="0"/>
          </a:p>
        </p:txBody>
      </p:sp>
    </p:spTree>
    <p:extLst>
      <p:ext uri="{BB962C8B-B14F-4D97-AF65-F5344CB8AC3E}">
        <p14:creationId xmlns:p14="http://schemas.microsoft.com/office/powerpoint/2010/main" val="42019704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09" indent="-28573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2937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112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287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46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63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8810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598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9BB02-A6AE-43C0-8BEB-C523A30B6313}" type="slidenum">
              <a:rPr kumimoji="0" lang="en-CA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CA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CA" altLang="en-US" smtClean="0"/>
              <a:t>	- formation d’entités autour du site de décomposition plus cohésives que le milieu environnant = agrégat</a:t>
            </a:r>
          </a:p>
          <a:p>
            <a:pPr eaLnBrk="1" hangingPunct="1"/>
            <a:r>
              <a:rPr lang="fr-CA" altLang="en-US" smtClean="0"/>
              <a:t>	- cohésion dure jusqu’à épuisement de la MO; ensuite désagrégation, mort de la colonie; quelques cellules 	tombent en dormance; recommencement d’un cycle…</a:t>
            </a:r>
          </a:p>
          <a:p>
            <a:pPr eaLnBrk="1" hangingPunct="1"/>
            <a:r>
              <a:rPr lang="fr-CA" altLang="en-US" smtClean="0"/>
              <a:t>	- immobilisation de l’azote à la surface des MO en décomposition; devient N microbien relâché 	principalement lors de la mort cellulaire</a:t>
            </a:r>
            <a:endParaRPr lang="en-CA" altLang="en-US" smtClean="0"/>
          </a:p>
        </p:txBody>
      </p:sp>
    </p:spTree>
    <p:extLst>
      <p:ext uri="{BB962C8B-B14F-4D97-AF65-F5344CB8AC3E}">
        <p14:creationId xmlns:p14="http://schemas.microsoft.com/office/powerpoint/2010/main" val="3715488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09" indent="-28573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2937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112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287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46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63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8810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598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9BB02-A6AE-43C0-8BEB-C523A30B6313}" type="slidenum">
              <a:rPr kumimoji="0" lang="en-CA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CA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CA" altLang="en-US" smtClean="0"/>
              <a:t>	- formation d’entités autour du site de décomposition plus cohésives que le milieu environnant = agrégat</a:t>
            </a:r>
          </a:p>
          <a:p>
            <a:pPr eaLnBrk="1" hangingPunct="1"/>
            <a:r>
              <a:rPr lang="fr-CA" altLang="en-US" smtClean="0"/>
              <a:t>	- cohésion dure jusqu’à épuisement de la MO; ensuite désagrégation, mort de la colonie; quelques cellules 	tombent en dormance; recommencement d’un cycle…</a:t>
            </a:r>
          </a:p>
          <a:p>
            <a:pPr eaLnBrk="1" hangingPunct="1"/>
            <a:r>
              <a:rPr lang="fr-CA" altLang="en-US" smtClean="0"/>
              <a:t>	- immobilisation de l’azote à la surface des MO en décomposition; devient N microbien relâché 	principalement lors de la mort cellulaire</a:t>
            </a:r>
            <a:endParaRPr lang="en-CA" altLang="en-US" smtClean="0"/>
          </a:p>
        </p:txBody>
      </p:sp>
    </p:spTree>
    <p:extLst>
      <p:ext uri="{BB962C8B-B14F-4D97-AF65-F5344CB8AC3E}">
        <p14:creationId xmlns:p14="http://schemas.microsoft.com/office/powerpoint/2010/main" val="27573556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323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93C968-1062-4C45-A22F-FB379E9E971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3231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579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81928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D’une part on plafonnera</a:t>
            </a:r>
            <a:r>
              <a:rPr lang="fr-CA" baseline="0" dirty="0" smtClean="0"/>
              <a:t> vers un nouvel équilibre avec le temps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81250C-2E9A-4B7D-AF9A-EFCBCF2157A4}" type="slidenum">
              <a:rPr lang="en-CA" smtClean="0"/>
              <a:pPr>
                <a:defRPr/>
              </a:pPr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128964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Intéressant surtout en Montérégie ou autre régions avec sols dépourvus en MO…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81250C-2E9A-4B7D-AF9A-EFCBCF2157A4}" type="slidenum">
              <a:rPr lang="en-CA" smtClean="0"/>
              <a:pPr>
                <a:defRPr/>
              </a:pPr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6768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Pourquoi</a:t>
            </a:r>
            <a:r>
              <a:rPr lang="fr-CA" baseline="0" dirty="0" smtClean="0"/>
              <a:t> parle-t-on tant 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81250C-2E9A-4B7D-AF9A-EFCBCF2157A4}" type="slidenum">
              <a:rPr lang="en-CA" smtClean="0"/>
              <a:pPr>
                <a:defRPr/>
              </a:pPr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1297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AE277-EBEC-42F4-8CEB-D39BD00B4A8E}" type="slidenum">
              <a:rPr kumimoji="0" lang="en-US" alt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8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9988" y="696913"/>
            <a:ext cx="4641850" cy="3481387"/>
          </a:xfrm>
          <a:ln/>
        </p:spPr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altLang="fr-FR" sz="2800" dirty="0"/>
              <a:t>3 </a:t>
            </a:r>
            <a:r>
              <a:rPr lang="fr-CH" altLang="fr-FR" sz="2800" dirty="0" err="1"/>
              <a:t>ways</a:t>
            </a:r>
            <a:r>
              <a:rPr lang="fr-CH" altLang="fr-FR" sz="2800" dirty="0"/>
              <a:t> of </a:t>
            </a:r>
            <a:r>
              <a:rPr lang="fr-CH" altLang="fr-FR" sz="2800" dirty="0" err="1"/>
              <a:t>achieving</a:t>
            </a:r>
            <a:r>
              <a:rPr lang="fr-CH" altLang="fr-FR" sz="2800" dirty="0"/>
              <a:t> </a:t>
            </a:r>
            <a:r>
              <a:rPr lang="fr-CH" altLang="fr-FR" sz="2800" dirty="0" err="1"/>
              <a:t>this</a:t>
            </a:r>
            <a:endParaRPr lang="fr-CH" altLang="fr-FR" sz="2800" dirty="0"/>
          </a:p>
          <a:p>
            <a:endParaRPr lang="fr-CH" altLang="fr-FR" sz="2800" dirty="0"/>
          </a:p>
          <a:p>
            <a:r>
              <a:rPr lang="fr-CH" altLang="fr-FR" sz="2800" dirty="0"/>
              <a:t>more </a:t>
            </a:r>
            <a:r>
              <a:rPr lang="fr-CH" altLang="fr-FR" sz="2800" dirty="0" err="1"/>
              <a:t>photosynthesis</a:t>
            </a:r>
            <a:endParaRPr lang="fr-CH" altLang="fr-FR" sz="2800" dirty="0"/>
          </a:p>
          <a:p>
            <a:endParaRPr lang="fr-CH" altLang="fr-FR" sz="2800" dirty="0"/>
          </a:p>
          <a:p>
            <a:r>
              <a:rPr lang="fr-CH" altLang="fr-FR" sz="2800" dirty="0"/>
              <a:t>more C input</a:t>
            </a:r>
          </a:p>
          <a:p>
            <a:endParaRPr lang="fr-CH" altLang="fr-FR" sz="2800" dirty="0"/>
          </a:p>
          <a:p>
            <a:r>
              <a:rPr lang="fr-CH" altLang="fr-FR" sz="2800" dirty="0" err="1"/>
              <a:t>reduce</a:t>
            </a:r>
            <a:r>
              <a:rPr lang="fr-CH" altLang="fr-FR" sz="2800" dirty="0"/>
              <a:t> </a:t>
            </a:r>
            <a:r>
              <a:rPr lang="fr-CH" altLang="fr-FR" sz="2800" dirty="0" err="1"/>
              <a:t>decomp</a:t>
            </a:r>
            <a:r>
              <a:rPr lang="fr-CH" altLang="fr-FR" sz="2800" dirty="0"/>
              <a:t>.</a:t>
            </a:r>
            <a:endParaRPr lang="fr-CH" altLang="fr-FR" dirty="0"/>
          </a:p>
        </p:txBody>
      </p:sp>
    </p:spTree>
    <p:extLst>
      <p:ext uri="{BB962C8B-B14F-4D97-AF65-F5344CB8AC3E}">
        <p14:creationId xmlns:p14="http://schemas.microsoft.com/office/powerpoint/2010/main" val="2272732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852488" lvl="2" eaLnBrk="1" hangingPunct="1">
              <a:spcBef>
                <a:spcPct val="0"/>
              </a:spcBef>
              <a:buClr>
                <a:srgbClr val="000099"/>
              </a:buClr>
              <a:buFont typeface="Wingdings" panose="05000000000000000000" pitchFamily="2" charset="2"/>
              <a:buNone/>
            </a:pPr>
            <a:r>
              <a:rPr lang="fr-CA" altLang="en-US" sz="2800" dirty="0" err="1" smtClean="0">
                <a:solidFill>
                  <a:srgbClr val="000099"/>
                </a:solidFill>
                <a:latin typeface="Comic Sans MS" panose="030F0702030302020204" pitchFamily="66" charset="0"/>
              </a:rPr>
              <a:t>Perennial</a:t>
            </a:r>
            <a:r>
              <a:rPr lang="fr-CA" altLang="en-US" sz="2800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 forages </a:t>
            </a:r>
            <a:r>
              <a:rPr lang="fr-CA" altLang="en-US" sz="2800" dirty="0" err="1" smtClean="0">
                <a:solidFill>
                  <a:srgbClr val="000099"/>
                </a:solidFill>
                <a:latin typeface="Comic Sans MS" panose="030F0702030302020204" pitchFamily="66" charset="0"/>
              </a:rPr>
              <a:t>allocate</a:t>
            </a:r>
            <a:r>
              <a:rPr lang="fr-CA" altLang="en-US" sz="2800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 more C to </a:t>
            </a:r>
            <a:r>
              <a:rPr lang="fr-CA" altLang="en-US" sz="2800" dirty="0" err="1" smtClean="0">
                <a:solidFill>
                  <a:srgbClr val="000099"/>
                </a:solidFill>
                <a:latin typeface="Comic Sans MS" panose="030F0702030302020204" pitchFamily="66" charset="0"/>
              </a:rPr>
              <a:t>their</a:t>
            </a:r>
            <a:r>
              <a:rPr lang="fr-CA" altLang="en-US" sz="2800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 </a:t>
            </a:r>
            <a:r>
              <a:rPr lang="fr-CA" altLang="en-US" sz="2800" dirty="0" err="1" smtClean="0">
                <a:solidFill>
                  <a:srgbClr val="000099"/>
                </a:solidFill>
                <a:latin typeface="Comic Sans MS" panose="030F0702030302020204" pitchFamily="66" charset="0"/>
              </a:rPr>
              <a:t>roots</a:t>
            </a:r>
            <a:r>
              <a:rPr lang="fr-CA" altLang="en-US" sz="2800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 </a:t>
            </a:r>
            <a:r>
              <a:rPr lang="fr-CA" altLang="en-US" sz="2800" dirty="0" err="1" smtClean="0">
                <a:solidFill>
                  <a:srgbClr val="000099"/>
                </a:solidFill>
                <a:latin typeface="Comic Sans MS" panose="030F0702030302020204" pitchFamily="66" charset="0"/>
              </a:rPr>
              <a:t>than</a:t>
            </a:r>
            <a:r>
              <a:rPr lang="fr-CA" altLang="en-US" sz="2800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 </a:t>
            </a:r>
            <a:r>
              <a:rPr lang="fr-CA" altLang="en-US" sz="2800" dirty="0" err="1" smtClean="0">
                <a:solidFill>
                  <a:srgbClr val="000099"/>
                </a:solidFill>
                <a:latin typeface="Comic Sans MS" panose="030F0702030302020204" pitchFamily="66" charset="0"/>
              </a:rPr>
              <a:t>annual</a:t>
            </a:r>
            <a:r>
              <a:rPr lang="fr-CA" altLang="en-US" sz="2800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 </a:t>
            </a:r>
            <a:r>
              <a:rPr lang="fr-CA" altLang="en-US" sz="2800" dirty="0" err="1" smtClean="0">
                <a:solidFill>
                  <a:srgbClr val="000099"/>
                </a:solidFill>
                <a:latin typeface="Comic Sans MS" panose="030F0702030302020204" pitchFamily="66" charset="0"/>
              </a:rPr>
              <a:t>crops</a:t>
            </a:r>
            <a:r>
              <a:rPr lang="fr-CA" altLang="en-US" sz="2800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 (</a:t>
            </a:r>
            <a:r>
              <a:rPr lang="fr-CA" altLang="en-US" sz="2800" dirty="0" err="1" smtClean="0">
                <a:solidFill>
                  <a:srgbClr val="000099"/>
                </a:solidFill>
                <a:latin typeface="Comic Sans MS" panose="030F0702030302020204" pitchFamily="66" charset="0"/>
              </a:rPr>
              <a:t>especially</a:t>
            </a:r>
            <a:r>
              <a:rPr lang="fr-CA" altLang="en-US" sz="2800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 as </a:t>
            </a:r>
            <a:r>
              <a:rPr lang="fr-CA" altLang="en-US" sz="2800" dirty="0" err="1" smtClean="0">
                <a:solidFill>
                  <a:srgbClr val="000099"/>
                </a:solidFill>
                <a:latin typeface="Comic Sans MS" panose="030F0702030302020204" pitchFamily="66" charset="0"/>
              </a:rPr>
              <a:t>compared</a:t>
            </a:r>
            <a:r>
              <a:rPr lang="fr-CA" altLang="en-US" sz="2800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 to </a:t>
            </a:r>
            <a:r>
              <a:rPr lang="fr-CA" altLang="en-US" sz="2800" dirty="0" err="1" smtClean="0">
                <a:solidFill>
                  <a:srgbClr val="000099"/>
                </a:solidFill>
                <a:latin typeface="Comic Sans MS" panose="030F0702030302020204" pitchFamily="66" charset="0"/>
              </a:rPr>
              <a:t>crops</a:t>
            </a:r>
            <a:r>
              <a:rPr lang="fr-CA" altLang="en-US" sz="2800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 </a:t>
            </a:r>
            <a:r>
              <a:rPr lang="fr-CA" altLang="en-US" sz="2800" dirty="0" err="1" smtClean="0">
                <a:solidFill>
                  <a:srgbClr val="000099"/>
                </a:solidFill>
                <a:latin typeface="Comic Sans MS" panose="030F0702030302020204" pitchFamily="66" charset="0"/>
              </a:rPr>
              <a:t>such</a:t>
            </a:r>
            <a:r>
              <a:rPr lang="fr-CA" altLang="en-US" sz="2800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 as </a:t>
            </a:r>
            <a:r>
              <a:rPr lang="fr-CA" altLang="en-US" sz="2800" dirty="0" err="1" smtClean="0">
                <a:solidFill>
                  <a:srgbClr val="000099"/>
                </a:solidFill>
                <a:latin typeface="Comic Sans MS" panose="030F0702030302020204" pitchFamily="66" charset="0"/>
              </a:rPr>
              <a:t>silage</a:t>
            </a:r>
            <a:r>
              <a:rPr lang="fr-CA" altLang="en-US" sz="2800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 corn)</a:t>
            </a:r>
          </a:p>
          <a:p>
            <a:pPr marL="1436688" lvl="3" eaLnBrk="1" hangingPunct="1">
              <a:spcBef>
                <a:spcPct val="0"/>
              </a:spcBef>
              <a:buClr>
                <a:srgbClr val="990000"/>
              </a:buClr>
              <a:buFontTx/>
              <a:buChar char="•"/>
            </a:pPr>
            <a:r>
              <a:rPr lang="fr-CA" altLang="en-US" sz="2400" dirty="0" smtClean="0">
                <a:solidFill>
                  <a:srgbClr val="990000"/>
                </a:solidFill>
                <a:latin typeface="Comic Sans MS" panose="030F0702030302020204" pitchFamily="66" charset="0"/>
              </a:rPr>
              <a:t>To store </a:t>
            </a:r>
            <a:r>
              <a:rPr lang="fr-CA" altLang="en-US" sz="2400" dirty="0" err="1" smtClean="0">
                <a:solidFill>
                  <a:srgbClr val="990000"/>
                </a:solidFill>
                <a:latin typeface="Comic Sans MS" panose="030F0702030302020204" pitchFamily="66" charset="0"/>
              </a:rPr>
              <a:t>reserves</a:t>
            </a:r>
            <a:r>
              <a:rPr lang="fr-CA" altLang="en-US" sz="2400" dirty="0" smtClean="0">
                <a:solidFill>
                  <a:srgbClr val="990000"/>
                </a:solidFill>
                <a:latin typeface="Comic Sans MS" panose="030F0702030302020204" pitchFamily="66" charset="0"/>
              </a:rPr>
              <a:t> for </a:t>
            </a:r>
            <a:r>
              <a:rPr lang="fr-CA" altLang="en-US" sz="2400" dirty="0" err="1" smtClean="0">
                <a:solidFill>
                  <a:srgbClr val="990000"/>
                </a:solidFill>
                <a:latin typeface="Comic Sans MS" panose="030F0702030302020204" pitchFamily="66" charset="0"/>
              </a:rPr>
              <a:t>winter</a:t>
            </a:r>
            <a:endParaRPr lang="fr-CA" altLang="en-US" sz="2400" dirty="0" smtClean="0">
              <a:solidFill>
                <a:srgbClr val="990000"/>
              </a:solidFill>
              <a:latin typeface="Comic Sans MS" panose="030F0702030302020204" pitchFamily="66" charset="0"/>
            </a:endParaRPr>
          </a:p>
          <a:p>
            <a:pPr marL="1436688" lvl="3" eaLnBrk="1" hangingPunct="1">
              <a:spcBef>
                <a:spcPct val="0"/>
              </a:spcBef>
              <a:buClr>
                <a:srgbClr val="990000"/>
              </a:buClr>
              <a:buFontTx/>
              <a:buChar char="•"/>
            </a:pPr>
            <a:r>
              <a:rPr lang="fr-CA" altLang="en-US" sz="2400" dirty="0" err="1" smtClean="0">
                <a:solidFill>
                  <a:srgbClr val="990000"/>
                </a:solidFill>
                <a:latin typeface="Comic Sans MS" panose="030F0702030302020204" pitchFamily="66" charset="0"/>
              </a:rPr>
              <a:t>Significant</a:t>
            </a:r>
            <a:r>
              <a:rPr lang="fr-CA" altLang="en-US" sz="2400" dirty="0" smtClean="0">
                <a:solidFill>
                  <a:srgbClr val="990000"/>
                </a:solidFill>
                <a:latin typeface="Comic Sans MS" panose="030F0702030302020204" pitchFamily="66" charset="0"/>
              </a:rPr>
              <a:t> part ends up as </a:t>
            </a:r>
            <a:r>
              <a:rPr lang="fr-CA" altLang="en-US" sz="2400" dirty="0" err="1" smtClean="0">
                <a:solidFill>
                  <a:srgbClr val="990000"/>
                </a:solidFill>
                <a:latin typeface="Comic Sans MS" panose="030F0702030302020204" pitchFamily="66" charset="0"/>
              </a:rPr>
              <a:t>fresh</a:t>
            </a:r>
            <a:r>
              <a:rPr lang="fr-CA" altLang="en-US" sz="2400" dirty="0" smtClean="0">
                <a:solidFill>
                  <a:srgbClr val="990000"/>
                </a:solidFill>
                <a:latin typeface="Comic Sans MS" panose="030F0702030302020204" pitchFamily="66" charset="0"/>
              </a:rPr>
              <a:t> </a:t>
            </a:r>
            <a:r>
              <a:rPr lang="fr-CA" altLang="en-US" sz="2400" dirty="0" err="1" smtClean="0">
                <a:solidFill>
                  <a:srgbClr val="990000"/>
                </a:solidFill>
                <a:latin typeface="Comic Sans MS" panose="030F0702030302020204" pitchFamily="66" charset="0"/>
              </a:rPr>
              <a:t>organic</a:t>
            </a:r>
            <a:r>
              <a:rPr lang="fr-CA" altLang="en-US" sz="2400" dirty="0" smtClean="0">
                <a:solidFill>
                  <a:srgbClr val="990000"/>
                </a:solidFill>
                <a:latin typeface="Comic Sans MS" panose="030F0702030302020204" pitchFamily="66" charset="0"/>
              </a:rPr>
              <a:t> </a:t>
            </a:r>
            <a:r>
              <a:rPr lang="fr-CA" altLang="en-US" sz="2400" dirty="0" err="1" smtClean="0">
                <a:solidFill>
                  <a:srgbClr val="990000"/>
                </a:solidFill>
                <a:latin typeface="Comic Sans MS" panose="030F0702030302020204" pitchFamily="66" charset="0"/>
              </a:rPr>
              <a:t>matter</a:t>
            </a:r>
            <a:r>
              <a:rPr lang="fr-CA" altLang="en-US" sz="2400" dirty="0" smtClean="0">
                <a:solidFill>
                  <a:srgbClr val="990000"/>
                </a:solidFill>
                <a:latin typeface="Comic Sans MS" panose="030F0702030302020204" pitchFamily="66" charset="0"/>
              </a:rPr>
              <a:t> in </a:t>
            </a:r>
            <a:r>
              <a:rPr lang="fr-CA" altLang="en-US" sz="2400" dirty="0" err="1" smtClean="0">
                <a:solidFill>
                  <a:srgbClr val="990000"/>
                </a:solidFill>
                <a:latin typeface="Comic Sans MS" panose="030F0702030302020204" pitchFamily="66" charset="0"/>
              </a:rPr>
              <a:t>soil</a:t>
            </a:r>
            <a:endParaRPr lang="fr-CA" altLang="en-US" sz="2400" dirty="0" smtClean="0">
              <a:solidFill>
                <a:srgbClr val="990000"/>
              </a:solidFill>
              <a:latin typeface="Comic Sans MS" panose="030F0702030302020204" pitchFamily="66" charset="0"/>
            </a:endParaRPr>
          </a:p>
          <a:p>
            <a:endParaRPr lang="en-CA" altLang="en-US" dirty="0" smtClean="0"/>
          </a:p>
        </p:txBody>
      </p:sp>
      <p:sp>
        <p:nvSpPr>
          <p:cNvPr id="2867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4EC6046-E99D-4AB8-B75A-682488FE5D63}" type="slidenum">
              <a:rPr lang="en-CA" altLang="en-US"/>
              <a:pPr>
                <a:spcBef>
                  <a:spcPct val="0"/>
                </a:spcBef>
              </a:pPr>
              <a:t>10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517669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760413" lvl="1" indent="-360363">
              <a:buFont typeface="Wingdings" panose="05000000000000000000" pitchFamily="2" charset="2"/>
              <a:buChar char="§"/>
            </a:pPr>
            <a:r>
              <a:rPr lang="fr-CA" altLang="en-US" smtClean="0">
                <a:solidFill>
                  <a:srgbClr val="990000"/>
                </a:solidFill>
                <a:latin typeface="Comic Sans MS" panose="030F0702030302020204" pitchFamily="66" charset="0"/>
              </a:rPr>
              <a:t>Perennial forages allocate most C to roots</a:t>
            </a:r>
            <a:endParaRPr lang="fr-CA" altLang="en-US" sz="800" smtClean="0">
              <a:solidFill>
                <a:srgbClr val="990000"/>
              </a:solidFill>
              <a:latin typeface="Comic Sans MS" panose="030F0702030302020204" pitchFamily="66" charset="0"/>
            </a:endParaRPr>
          </a:p>
          <a:p>
            <a:pPr marL="760413" lvl="1" indent="-360363">
              <a:buFont typeface="Wingdings" panose="05000000000000000000" pitchFamily="2" charset="2"/>
              <a:buChar char="§"/>
            </a:pPr>
            <a:r>
              <a:rPr lang="fr-CA" altLang="en-US" smtClean="0">
                <a:solidFill>
                  <a:srgbClr val="990000"/>
                </a:solidFill>
                <a:latin typeface="Comic Sans MS" panose="030F0702030302020204" pitchFamily="66" charset="0"/>
              </a:rPr>
              <a:t>Roots contribute more to soil C</a:t>
            </a:r>
          </a:p>
          <a:p>
            <a:endParaRPr lang="en-CA" altLang="en-US" smtClean="0"/>
          </a:p>
        </p:txBody>
      </p:sp>
      <p:sp>
        <p:nvSpPr>
          <p:cNvPr id="3072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C43CBC-F417-456A-9955-A7A5C35B1045}" type="slidenum">
              <a:rPr lang="en-CA" altLang="en-US"/>
              <a:pPr>
                <a:spcBef>
                  <a:spcPct val="0"/>
                </a:spcBef>
              </a:pPr>
              <a:t>13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627995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lvl="2"/>
            <a:r>
              <a:rPr lang="fr-CA" altLang="en-US" sz="2800" smtClean="0">
                <a:solidFill>
                  <a:srgbClr val="150092"/>
                </a:solidFill>
                <a:latin typeface="Comic Sans MS" panose="030F0702030302020204" pitchFamily="66" charset="0"/>
              </a:rPr>
              <a:t>More manure C retained in soils under perennial forages than annual crops</a:t>
            </a:r>
          </a:p>
          <a:p>
            <a:endParaRPr lang="en-CA" altLang="en-US" smtClean="0"/>
          </a:p>
        </p:txBody>
      </p:sp>
      <p:sp>
        <p:nvSpPr>
          <p:cNvPr id="3584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0596A6-AB88-452F-AD6E-7F8D81A7B857}" type="slidenum">
              <a:rPr kumimoji="0" lang="en-CA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CA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776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Ici pas vraiment envisagé de faire des cultures saisonnière…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81250C-2E9A-4B7D-AF9A-EFCBCF2157A4}" type="slidenum">
              <a:rPr lang="en-CA" smtClean="0"/>
              <a:pPr>
                <a:defRPr/>
              </a:pPr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7304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On va maintenant discuter plus spécifiquement des effluents d’élevage…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81250C-2E9A-4B7D-AF9A-EFCBCF2157A4}" type="slidenum">
              <a:rPr lang="en-CA" smtClean="0"/>
              <a:pPr>
                <a:defRPr/>
              </a:pPr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2265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Quel</a:t>
            </a:r>
            <a:r>
              <a:rPr lang="fr-CA" baseline="0" dirty="0" smtClean="0"/>
              <a:t> type de résidu est</a:t>
            </a:r>
            <a:r>
              <a:rPr lang="fr-CA" dirty="0" smtClean="0"/>
              <a:t> préférable ?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81250C-2E9A-4B7D-AF9A-EFCBCF2157A4}" type="slidenum">
              <a:rPr lang="en-CA" smtClean="0"/>
              <a:pPr>
                <a:defRPr/>
              </a:pPr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37150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C254E9-A901-47E7-9A04-FCEB0E41B74C}" type="slidenum">
              <a:rPr lang="en-CA"/>
              <a:pPr>
                <a:defRPr/>
              </a:pPr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1705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93421-31A3-48E7-9681-5D7E0A90F37D}" type="slidenum">
              <a:rPr lang="en-CA"/>
              <a:pPr>
                <a:defRPr/>
              </a:pPr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897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7CE50-EBB5-4017-B4F9-83269B4DEC91}" type="slidenum">
              <a:rPr lang="en-CA"/>
              <a:pPr>
                <a:defRPr/>
              </a:pPr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4328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FC702-9A4E-4527-A6D4-9E3D151B5FE8}" type="slidenum">
              <a:rPr lang="en-CA"/>
              <a:pPr>
                <a:defRPr/>
              </a:pPr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43637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447FB2-A07E-4292-A987-832016D9D9A3}" type="slidenum">
              <a:rPr lang="en-CA"/>
              <a:pPr>
                <a:defRPr/>
              </a:pPr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0998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4A5EA-2B14-4602-9F16-9968DF648F64}" type="datetimeFigureOut">
              <a:rPr lang="fr-CA" smtClean="0"/>
              <a:t>2019-04-04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6B82-FFBF-47F0-964B-49BBF0744FE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53628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4A5EA-2B14-4602-9F16-9968DF648F64}" type="datetimeFigureOut">
              <a:rPr lang="fr-CA" smtClean="0"/>
              <a:t>2019-04-04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6B82-FFBF-47F0-964B-49BBF0744FE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219834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4A5EA-2B14-4602-9F16-9968DF648F64}" type="datetimeFigureOut">
              <a:rPr lang="fr-CA" smtClean="0"/>
              <a:t>2019-04-04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6B82-FFBF-47F0-964B-49BBF0744FE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21488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4A5EA-2B14-4602-9F16-9968DF648F64}" type="datetimeFigureOut">
              <a:rPr lang="fr-CA" smtClean="0"/>
              <a:t>2019-04-04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6B82-FFBF-47F0-964B-49BBF0744FE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956962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4A5EA-2B14-4602-9F16-9968DF648F64}" type="datetimeFigureOut">
              <a:rPr lang="fr-CA" smtClean="0"/>
              <a:t>2019-04-04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6B82-FFBF-47F0-964B-49BBF0744FE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89984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4A5EA-2B14-4602-9F16-9968DF648F64}" type="datetimeFigureOut">
              <a:rPr lang="fr-CA" smtClean="0"/>
              <a:t>2019-04-04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6B82-FFBF-47F0-964B-49BBF0744FE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7614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2284D-068B-4B66-AF21-C050F4B7EB7B}" type="slidenum">
              <a:rPr lang="en-CA"/>
              <a:pPr>
                <a:defRPr/>
              </a:pPr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69530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4A5EA-2B14-4602-9F16-9968DF648F64}" type="datetimeFigureOut">
              <a:rPr lang="fr-CA" smtClean="0"/>
              <a:t>2019-04-04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6B82-FFBF-47F0-964B-49BBF0744FE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540159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4A5EA-2B14-4602-9F16-9968DF648F64}" type="datetimeFigureOut">
              <a:rPr lang="fr-CA" smtClean="0"/>
              <a:t>2019-04-04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6B82-FFBF-47F0-964B-49BBF0744FE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649648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4A5EA-2B14-4602-9F16-9968DF648F64}" type="datetimeFigureOut">
              <a:rPr lang="fr-CA" smtClean="0"/>
              <a:t>2019-04-04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6B82-FFBF-47F0-964B-49BBF0744FE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206536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4A5EA-2B14-4602-9F16-9968DF648F64}" type="datetimeFigureOut">
              <a:rPr lang="fr-CA" smtClean="0"/>
              <a:t>2019-04-04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6B82-FFBF-47F0-964B-49BBF0744FE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7610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4A5EA-2B14-4602-9F16-9968DF648F64}" type="datetimeFigureOut">
              <a:rPr lang="fr-CA" smtClean="0"/>
              <a:t>2019-04-04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6B82-FFBF-47F0-964B-49BBF0744FE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560634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D14646-29FC-4BDA-AA9C-3CAEF3EB428E}" type="slidenum">
              <a:rPr lang="en-CA" altLang="fr-FR"/>
              <a:pPr/>
              <a:t>‹N°›</a:t>
            </a:fld>
            <a:endParaRPr lang="en-CA" altLang="fr-FR"/>
          </a:p>
        </p:txBody>
      </p:sp>
    </p:spTree>
    <p:extLst>
      <p:ext uri="{BB962C8B-B14F-4D97-AF65-F5344CB8AC3E}">
        <p14:creationId xmlns:p14="http://schemas.microsoft.com/office/powerpoint/2010/main" val="12996401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D48916-9781-49B4-A509-04E9F11E65DC}" type="slidenum">
              <a:rPr lang="en-CA" altLang="fr-FR"/>
              <a:pPr/>
              <a:t>‹N°›</a:t>
            </a:fld>
            <a:endParaRPr lang="en-CA" altLang="fr-FR"/>
          </a:p>
        </p:txBody>
      </p:sp>
    </p:spTree>
    <p:extLst>
      <p:ext uri="{BB962C8B-B14F-4D97-AF65-F5344CB8AC3E}">
        <p14:creationId xmlns:p14="http://schemas.microsoft.com/office/powerpoint/2010/main" val="12639452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E51830-36D7-45FC-A1A3-8EBB3753A62F}" type="slidenum">
              <a:rPr lang="en-CA" altLang="fr-FR"/>
              <a:pPr/>
              <a:t>‹N°›</a:t>
            </a:fld>
            <a:endParaRPr lang="en-CA" altLang="fr-FR"/>
          </a:p>
        </p:txBody>
      </p:sp>
    </p:spTree>
    <p:extLst>
      <p:ext uri="{BB962C8B-B14F-4D97-AF65-F5344CB8AC3E}">
        <p14:creationId xmlns:p14="http://schemas.microsoft.com/office/powerpoint/2010/main" val="32826221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EB6842-68CB-42BE-B40A-4915B0C58BE3}" type="slidenum">
              <a:rPr lang="en-CA" altLang="fr-FR"/>
              <a:pPr/>
              <a:t>‹N°›</a:t>
            </a:fld>
            <a:endParaRPr lang="en-CA" altLang="fr-FR"/>
          </a:p>
        </p:txBody>
      </p:sp>
    </p:spTree>
    <p:extLst>
      <p:ext uri="{BB962C8B-B14F-4D97-AF65-F5344CB8AC3E}">
        <p14:creationId xmlns:p14="http://schemas.microsoft.com/office/powerpoint/2010/main" val="34442312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1730C7-EE64-4F4E-9BBA-3F01A3CEF7FC}" type="slidenum">
              <a:rPr lang="en-CA" altLang="fr-FR"/>
              <a:pPr/>
              <a:t>‹N°›</a:t>
            </a:fld>
            <a:endParaRPr lang="en-CA" altLang="fr-FR"/>
          </a:p>
        </p:txBody>
      </p:sp>
    </p:spTree>
    <p:extLst>
      <p:ext uri="{BB962C8B-B14F-4D97-AF65-F5344CB8AC3E}">
        <p14:creationId xmlns:p14="http://schemas.microsoft.com/office/powerpoint/2010/main" val="737247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47D387-2185-4409-968E-7ED526A5DF7B}" type="slidenum">
              <a:rPr lang="en-CA"/>
              <a:pPr>
                <a:defRPr/>
              </a:pPr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657063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B642D9-2C1B-43D3-A87F-39F5EF4CB82B}" type="slidenum">
              <a:rPr lang="en-CA" altLang="fr-FR"/>
              <a:pPr/>
              <a:t>‹N°›</a:t>
            </a:fld>
            <a:endParaRPr lang="en-CA" altLang="fr-FR"/>
          </a:p>
        </p:txBody>
      </p:sp>
    </p:spTree>
    <p:extLst>
      <p:ext uri="{BB962C8B-B14F-4D97-AF65-F5344CB8AC3E}">
        <p14:creationId xmlns:p14="http://schemas.microsoft.com/office/powerpoint/2010/main" val="28904752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BBDFBC-EBFC-4B77-9A0A-3709B8070969}" type="slidenum">
              <a:rPr lang="en-CA" altLang="fr-FR"/>
              <a:pPr/>
              <a:t>‹N°›</a:t>
            </a:fld>
            <a:endParaRPr lang="en-CA" altLang="fr-FR"/>
          </a:p>
        </p:txBody>
      </p:sp>
    </p:spTree>
    <p:extLst>
      <p:ext uri="{BB962C8B-B14F-4D97-AF65-F5344CB8AC3E}">
        <p14:creationId xmlns:p14="http://schemas.microsoft.com/office/powerpoint/2010/main" val="24331921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B492E3-E4F3-4373-9691-A11D32A18EFE}" type="slidenum">
              <a:rPr lang="en-CA" altLang="fr-FR"/>
              <a:pPr/>
              <a:t>‹N°›</a:t>
            </a:fld>
            <a:endParaRPr lang="en-CA" altLang="fr-FR"/>
          </a:p>
        </p:txBody>
      </p:sp>
    </p:spTree>
    <p:extLst>
      <p:ext uri="{BB962C8B-B14F-4D97-AF65-F5344CB8AC3E}">
        <p14:creationId xmlns:p14="http://schemas.microsoft.com/office/powerpoint/2010/main" val="2239839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1FCDA7-97FE-4775-A2FC-834C1E98BBE6}" type="slidenum">
              <a:rPr lang="en-CA" altLang="fr-FR"/>
              <a:pPr/>
              <a:t>‹N°›</a:t>
            </a:fld>
            <a:endParaRPr lang="en-CA" altLang="fr-FR"/>
          </a:p>
        </p:txBody>
      </p:sp>
    </p:spTree>
    <p:extLst>
      <p:ext uri="{BB962C8B-B14F-4D97-AF65-F5344CB8AC3E}">
        <p14:creationId xmlns:p14="http://schemas.microsoft.com/office/powerpoint/2010/main" val="37553263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736AC4-B964-4670-A3C7-23571205E5FE}" type="slidenum">
              <a:rPr lang="en-CA" altLang="fr-FR"/>
              <a:pPr/>
              <a:t>‹N°›</a:t>
            </a:fld>
            <a:endParaRPr lang="en-CA" altLang="fr-FR"/>
          </a:p>
        </p:txBody>
      </p:sp>
    </p:spTree>
    <p:extLst>
      <p:ext uri="{BB962C8B-B14F-4D97-AF65-F5344CB8AC3E}">
        <p14:creationId xmlns:p14="http://schemas.microsoft.com/office/powerpoint/2010/main" val="14478287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4E33F6-D9B3-4A7A-B946-5630C4A9D941}" type="slidenum">
              <a:rPr lang="en-CA" altLang="fr-FR"/>
              <a:pPr/>
              <a:t>‹N°›</a:t>
            </a:fld>
            <a:endParaRPr lang="en-CA" altLang="fr-FR"/>
          </a:p>
        </p:txBody>
      </p:sp>
    </p:spTree>
    <p:extLst>
      <p:ext uri="{BB962C8B-B14F-4D97-AF65-F5344CB8AC3E}">
        <p14:creationId xmlns:p14="http://schemas.microsoft.com/office/powerpoint/2010/main" val="29469812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8E5FA9-CE69-4524-BC8E-B5B182A47011}" type="slidenum">
              <a:rPr lang="en-CA" altLang="fr-FR"/>
              <a:pPr/>
              <a:t>‹N°›</a:t>
            </a:fld>
            <a:endParaRPr lang="en-CA" altLang="fr-FR"/>
          </a:p>
        </p:txBody>
      </p:sp>
    </p:spTree>
    <p:extLst>
      <p:ext uri="{BB962C8B-B14F-4D97-AF65-F5344CB8AC3E}">
        <p14:creationId xmlns:p14="http://schemas.microsoft.com/office/powerpoint/2010/main" val="28604852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D8D88C-9C65-4394-8D10-BEF774B938BF}" type="slidenum">
              <a:rPr lang="en-CA" altLang="fr-FR"/>
              <a:pPr/>
              <a:t>‹N°›</a:t>
            </a:fld>
            <a:endParaRPr lang="en-CA" altLang="fr-FR"/>
          </a:p>
        </p:txBody>
      </p:sp>
    </p:spTree>
    <p:extLst>
      <p:ext uri="{BB962C8B-B14F-4D97-AF65-F5344CB8AC3E}">
        <p14:creationId xmlns:p14="http://schemas.microsoft.com/office/powerpoint/2010/main" val="8750156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7DFB-7504-48B4-AAFA-B7C3B5AE8E37}" type="datetimeFigureOut">
              <a:rPr lang="en-CA" smtClean="0"/>
              <a:t>2019-04-04</a:t>
            </a:fld>
            <a:endParaRPr lang="en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E534A-0154-4AE3-B7C7-B4FA25FB2882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7552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7DFB-7504-48B4-AAFA-B7C3B5AE8E37}" type="datetimeFigureOut">
              <a:rPr lang="en-CA" smtClean="0"/>
              <a:t>2019-04-04</a:t>
            </a:fld>
            <a:endParaRPr lang="en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E534A-0154-4AE3-B7C7-B4FA25FB2882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9945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83C7B-623D-4A64-9F53-24D2722BD90B}" type="slidenum">
              <a:rPr lang="en-CA"/>
              <a:pPr>
                <a:defRPr/>
              </a:pPr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6862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7DFB-7504-48B4-AAFA-B7C3B5AE8E37}" type="datetimeFigureOut">
              <a:rPr lang="en-CA" smtClean="0"/>
              <a:t>2019-04-04</a:t>
            </a:fld>
            <a:endParaRPr lang="en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E534A-0154-4AE3-B7C7-B4FA25FB2882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71213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7DFB-7504-48B4-AAFA-B7C3B5AE8E37}" type="datetimeFigureOut">
              <a:rPr lang="en-CA" smtClean="0"/>
              <a:t>2019-04-04</a:t>
            </a:fld>
            <a:endParaRPr lang="en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E534A-0154-4AE3-B7C7-B4FA25FB2882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39000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7DFB-7504-48B4-AAFA-B7C3B5AE8E37}" type="datetimeFigureOut">
              <a:rPr lang="en-CA" smtClean="0"/>
              <a:t>2019-04-04</a:t>
            </a:fld>
            <a:endParaRPr lang="en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E534A-0154-4AE3-B7C7-B4FA25FB2882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95372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7DFB-7504-48B4-AAFA-B7C3B5AE8E37}" type="datetimeFigureOut">
              <a:rPr lang="en-CA" smtClean="0"/>
              <a:t>2019-04-04</a:t>
            </a:fld>
            <a:endParaRPr lang="en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E534A-0154-4AE3-B7C7-B4FA25FB2882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86483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7DFB-7504-48B4-AAFA-B7C3B5AE8E37}" type="datetimeFigureOut">
              <a:rPr lang="en-CA" smtClean="0"/>
              <a:t>2019-04-04</a:t>
            </a:fld>
            <a:endParaRPr lang="en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E534A-0154-4AE3-B7C7-B4FA25FB2882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497142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7DFB-7504-48B4-AAFA-B7C3B5AE8E37}" type="datetimeFigureOut">
              <a:rPr lang="en-CA" smtClean="0"/>
              <a:t>2019-04-04</a:t>
            </a:fld>
            <a:endParaRPr lang="en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E534A-0154-4AE3-B7C7-B4FA25FB2882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52428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7DFB-7504-48B4-AAFA-B7C3B5AE8E37}" type="datetimeFigureOut">
              <a:rPr lang="en-CA" smtClean="0"/>
              <a:t>2019-04-04</a:t>
            </a:fld>
            <a:endParaRPr lang="en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E534A-0154-4AE3-B7C7-B4FA25FB2882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8573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7DFB-7504-48B4-AAFA-B7C3B5AE8E37}" type="datetimeFigureOut">
              <a:rPr lang="en-CA" smtClean="0"/>
              <a:t>2019-04-04</a:t>
            </a:fld>
            <a:endParaRPr lang="en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E534A-0154-4AE3-B7C7-B4FA25FB2882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21544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7DFB-7504-48B4-AAFA-B7C3B5AE8E37}" type="datetimeFigureOut">
              <a:rPr lang="en-CA" smtClean="0"/>
              <a:t>2019-04-04</a:t>
            </a:fld>
            <a:endParaRPr lang="en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E534A-0154-4AE3-B7C7-B4FA25FB2882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33088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E9E9A8-C62F-4B31-B9F0-FCFBB3759E9D}" type="slidenum">
              <a:rPr lang="en-CA" altLang="fr-FR"/>
              <a:pPr/>
              <a:t>‹N°›</a:t>
            </a:fld>
            <a:endParaRPr lang="en-CA" altLang="fr-FR"/>
          </a:p>
        </p:txBody>
      </p:sp>
    </p:spTree>
    <p:extLst>
      <p:ext uri="{BB962C8B-B14F-4D97-AF65-F5344CB8AC3E}">
        <p14:creationId xmlns:p14="http://schemas.microsoft.com/office/powerpoint/2010/main" val="933529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E5D37-1882-4931-BEC1-7BBD0BD838E5}" type="slidenum">
              <a:rPr lang="en-CA"/>
              <a:pPr>
                <a:defRPr/>
              </a:pPr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43666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8B089D-B5C2-4504-823D-C2F10E06C76C}" type="slidenum">
              <a:rPr lang="en-CA" altLang="fr-FR"/>
              <a:pPr/>
              <a:t>‹N°›</a:t>
            </a:fld>
            <a:endParaRPr lang="en-CA" altLang="fr-FR"/>
          </a:p>
        </p:txBody>
      </p:sp>
    </p:spTree>
    <p:extLst>
      <p:ext uri="{BB962C8B-B14F-4D97-AF65-F5344CB8AC3E}">
        <p14:creationId xmlns:p14="http://schemas.microsoft.com/office/powerpoint/2010/main" val="16732229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08716A-E888-427D-B37B-65C18E731C3B}" type="slidenum">
              <a:rPr lang="en-CA" altLang="fr-FR"/>
              <a:pPr/>
              <a:t>‹N°›</a:t>
            </a:fld>
            <a:endParaRPr lang="en-CA" altLang="fr-FR"/>
          </a:p>
        </p:txBody>
      </p:sp>
    </p:spTree>
    <p:extLst>
      <p:ext uri="{BB962C8B-B14F-4D97-AF65-F5344CB8AC3E}">
        <p14:creationId xmlns:p14="http://schemas.microsoft.com/office/powerpoint/2010/main" val="19535708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F35C88-D2AD-4B9A-9300-5FD8841B8335}" type="slidenum">
              <a:rPr lang="en-CA" altLang="fr-FR"/>
              <a:pPr/>
              <a:t>‹N°›</a:t>
            </a:fld>
            <a:endParaRPr lang="en-CA" altLang="fr-FR"/>
          </a:p>
        </p:txBody>
      </p:sp>
    </p:spTree>
    <p:extLst>
      <p:ext uri="{BB962C8B-B14F-4D97-AF65-F5344CB8AC3E}">
        <p14:creationId xmlns:p14="http://schemas.microsoft.com/office/powerpoint/2010/main" val="10540915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6F6D01-062C-426C-8EAF-6EE5F371A61A}" type="slidenum">
              <a:rPr lang="en-CA" altLang="fr-FR"/>
              <a:pPr/>
              <a:t>‹N°›</a:t>
            </a:fld>
            <a:endParaRPr lang="en-CA" altLang="fr-FR"/>
          </a:p>
        </p:txBody>
      </p:sp>
    </p:spTree>
    <p:extLst>
      <p:ext uri="{BB962C8B-B14F-4D97-AF65-F5344CB8AC3E}">
        <p14:creationId xmlns:p14="http://schemas.microsoft.com/office/powerpoint/2010/main" val="27142204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9B448E-0910-4087-ACE0-B59576A80E9E}" type="slidenum">
              <a:rPr lang="en-CA" altLang="fr-FR"/>
              <a:pPr/>
              <a:t>‹N°›</a:t>
            </a:fld>
            <a:endParaRPr lang="en-CA" altLang="fr-FR"/>
          </a:p>
        </p:txBody>
      </p:sp>
    </p:spTree>
    <p:extLst>
      <p:ext uri="{BB962C8B-B14F-4D97-AF65-F5344CB8AC3E}">
        <p14:creationId xmlns:p14="http://schemas.microsoft.com/office/powerpoint/2010/main" val="10696103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A11BFC-D032-43A9-8355-4D0B60246A6C}" type="slidenum">
              <a:rPr lang="en-CA" altLang="fr-FR"/>
              <a:pPr/>
              <a:t>‹N°›</a:t>
            </a:fld>
            <a:endParaRPr lang="en-CA" altLang="fr-FR"/>
          </a:p>
        </p:txBody>
      </p:sp>
    </p:spTree>
    <p:extLst>
      <p:ext uri="{BB962C8B-B14F-4D97-AF65-F5344CB8AC3E}">
        <p14:creationId xmlns:p14="http://schemas.microsoft.com/office/powerpoint/2010/main" val="21288965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AC9FB2-26CC-4064-B132-A3E63528ADE7}" type="slidenum">
              <a:rPr lang="en-CA" altLang="fr-FR"/>
              <a:pPr/>
              <a:t>‹N°›</a:t>
            </a:fld>
            <a:endParaRPr lang="en-CA" altLang="fr-FR"/>
          </a:p>
        </p:txBody>
      </p:sp>
    </p:spTree>
    <p:extLst>
      <p:ext uri="{BB962C8B-B14F-4D97-AF65-F5344CB8AC3E}">
        <p14:creationId xmlns:p14="http://schemas.microsoft.com/office/powerpoint/2010/main" val="3698813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BB0EA6-56B2-4D37-9BAF-01E5C6880A6C}" type="slidenum">
              <a:rPr lang="en-CA" altLang="fr-FR"/>
              <a:pPr/>
              <a:t>‹N°›</a:t>
            </a:fld>
            <a:endParaRPr lang="en-CA" altLang="fr-FR"/>
          </a:p>
        </p:txBody>
      </p:sp>
    </p:spTree>
    <p:extLst>
      <p:ext uri="{BB962C8B-B14F-4D97-AF65-F5344CB8AC3E}">
        <p14:creationId xmlns:p14="http://schemas.microsoft.com/office/powerpoint/2010/main" val="38435839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150CE-F8E1-4FA6-A6F3-3A3A4E49883A}" type="slidenum">
              <a:rPr lang="en-CA" altLang="fr-FR"/>
              <a:pPr/>
              <a:t>‹N°›</a:t>
            </a:fld>
            <a:endParaRPr lang="en-CA" altLang="fr-FR"/>
          </a:p>
        </p:txBody>
      </p:sp>
    </p:spTree>
    <p:extLst>
      <p:ext uri="{BB962C8B-B14F-4D97-AF65-F5344CB8AC3E}">
        <p14:creationId xmlns:p14="http://schemas.microsoft.com/office/powerpoint/2010/main" val="18826261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71D707-D027-4C01-AFB7-600BD6D7CC0C}" type="slidenum">
              <a:rPr lang="en-CA" altLang="fr-FR"/>
              <a:pPr/>
              <a:t>‹N°›</a:t>
            </a:fld>
            <a:endParaRPr lang="en-CA" altLang="fr-FR"/>
          </a:p>
        </p:txBody>
      </p:sp>
    </p:spTree>
    <p:extLst>
      <p:ext uri="{BB962C8B-B14F-4D97-AF65-F5344CB8AC3E}">
        <p14:creationId xmlns:p14="http://schemas.microsoft.com/office/powerpoint/2010/main" val="3495023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BFFD7-A934-4E72-86DE-C0E41DEBA953}" type="slidenum">
              <a:rPr lang="en-CA"/>
              <a:pPr>
                <a:defRPr/>
              </a:pPr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37624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6D7D2C-FB9F-4772-BDB7-A8CE2BFC0E0F}" type="slidenum">
              <a:rPr lang="en-CA" altLang="fr-FR"/>
              <a:pPr/>
              <a:t>‹N°›</a:t>
            </a:fld>
            <a:endParaRPr lang="en-CA" altLang="fr-FR"/>
          </a:p>
        </p:txBody>
      </p:sp>
    </p:spTree>
    <p:extLst>
      <p:ext uri="{BB962C8B-B14F-4D97-AF65-F5344CB8AC3E}">
        <p14:creationId xmlns:p14="http://schemas.microsoft.com/office/powerpoint/2010/main" val="20898809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7D2757-D0F3-4F1B-AB31-71113B4CB091}" type="slidenum">
              <a:rPr lang="en-CA" altLang="fr-FR"/>
              <a:pPr/>
              <a:t>‹N°›</a:t>
            </a:fld>
            <a:endParaRPr lang="en-CA" altLang="fr-FR"/>
          </a:p>
        </p:txBody>
      </p:sp>
    </p:spTree>
    <p:extLst>
      <p:ext uri="{BB962C8B-B14F-4D97-AF65-F5344CB8AC3E}">
        <p14:creationId xmlns:p14="http://schemas.microsoft.com/office/powerpoint/2010/main" val="3864746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83024-0E42-407C-9CE0-55421D1BAD2B}" type="slidenum">
              <a:rPr lang="en-CA"/>
              <a:pPr>
                <a:defRPr/>
              </a:pPr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2988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BB0FB-38EF-4F31-AB46-7816C0A1C380}" type="slidenum">
              <a:rPr lang="en-CA"/>
              <a:pPr>
                <a:defRPr/>
              </a:pPr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551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0BCF6F-ECF0-4FAD-AE3C-0739A3C794DD}" type="slidenum">
              <a:rPr lang="en-CA"/>
              <a:pPr>
                <a:defRPr/>
              </a:pPr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5228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 smtClean="0"/>
              <a:t>Cliquez pour modifier les styles du texte du masque</a:t>
            </a:r>
          </a:p>
          <a:p>
            <a:pPr lvl="1"/>
            <a:r>
              <a:rPr lang="en-CA" altLang="en-US" smtClean="0"/>
              <a:t>Deuxième niveau</a:t>
            </a:r>
          </a:p>
          <a:p>
            <a:pPr lvl="2"/>
            <a:r>
              <a:rPr lang="en-CA" altLang="en-US" smtClean="0"/>
              <a:t>Troisième niveau</a:t>
            </a:r>
          </a:p>
          <a:p>
            <a:pPr lvl="3"/>
            <a:r>
              <a:rPr lang="en-CA" altLang="en-US" smtClean="0"/>
              <a:t>Quatrième niveau</a:t>
            </a:r>
          </a:p>
          <a:p>
            <a:pPr lvl="4"/>
            <a:r>
              <a:rPr lang="en-CA" altLang="en-US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latin typeface="+mn-lt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latin typeface="+mn-lt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latin typeface="+mn-lt"/>
              </a:defRPr>
            </a:lvl1pPr>
          </a:lstStyle>
          <a:p>
            <a:pPr>
              <a:defRPr/>
            </a:pPr>
            <a:fld id="{55A2B730-3980-4F2D-AD33-B1AF0C45D2E3}" type="slidenum">
              <a:rPr lang="en-CA"/>
              <a:pPr>
                <a:defRPr/>
              </a:pPr>
              <a:t>‹N°›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4A5EA-2B14-4602-9F16-9968DF648F64}" type="datetimeFigureOut">
              <a:rPr lang="fr-CA" smtClean="0"/>
              <a:t>2019-04-04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96B82-FFBF-47F0-964B-49BBF0744FE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68962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 smtClean="0"/>
              <a:t>Cliquez pour modifier les styles du texte du masque</a:t>
            </a:r>
          </a:p>
          <a:p>
            <a:pPr lvl="1"/>
            <a:r>
              <a:rPr lang="en-CA" altLang="en-US" smtClean="0"/>
              <a:t>Deuxième niveau</a:t>
            </a:r>
          </a:p>
          <a:p>
            <a:pPr lvl="2"/>
            <a:r>
              <a:rPr lang="en-CA" altLang="en-US" smtClean="0"/>
              <a:t>Troisième niveau</a:t>
            </a:r>
          </a:p>
          <a:p>
            <a:pPr lvl="3"/>
            <a:r>
              <a:rPr lang="en-CA" altLang="en-US" smtClean="0"/>
              <a:t>Quatrième niveau</a:t>
            </a:r>
          </a:p>
          <a:p>
            <a:pPr lvl="4"/>
            <a:r>
              <a:rPr lang="en-CA" altLang="en-US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latin typeface="+mn-lt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latin typeface="+mn-lt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latin typeface="Arial" panose="020B0604020202020204" pitchFamily="34" charset="0"/>
              </a:defRPr>
            </a:lvl1pPr>
          </a:lstStyle>
          <a:p>
            <a:fld id="{1F404EAD-FFFF-432B-9F82-719979A849F0}" type="slidenum">
              <a:rPr lang="en-CA" altLang="fr-FR"/>
              <a:pPr/>
              <a:t>‹N°›</a:t>
            </a:fld>
            <a:endParaRPr lang="en-CA" altLang="fr-FR"/>
          </a:p>
        </p:txBody>
      </p:sp>
    </p:spTree>
    <p:extLst>
      <p:ext uri="{BB962C8B-B14F-4D97-AF65-F5344CB8AC3E}">
        <p14:creationId xmlns:p14="http://schemas.microsoft.com/office/powerpoint/2010/main" val="2296218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27DFB-7504-48B4-AAFA-B7C3B5AE8E37}" type="datetimeFigureOut">
              <a:rPr lang="en-CA" smtClean="0"/>
              <a:t>2019-04-04</a:t>
            </a:fld>
            <a:endParaRPr lang="en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E534A-0154-4AE3-B7C7-B4FA25FB2882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0701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 smtClean="0"/>
              <a:t>Cliquez pour modifier les styles du texte du masque</a:t>
            </a:r>
          </a:p>
          <a:p>
            <a:pPr lvl="1"/>
            <a:r>
              <a:rPr lang="en-CA" altLang="en-US" smtClean="0"/>
              <a:t>Deuxième niveau</a:t>
            </a:r>
          </a:p>
          <a:p>
            <a:pPr lvl="2"/>
            <a:r>
              <a:rPr lang="en-CA" altLang="en-US" smtClean="0"/>
              <a:t>Troisième niveau</a:t>
            </a:r>
          </a:p>
          <a:p>
            <a:pPr lvl="3"/>
            <a:r>
              <a:rPr lang="en-CA" altLang="en-US" smtClean="0"/>
              <a:t>Quatrième niveau</a:t>
            </a:r>
          </a:p>
          <a:p>
            <a:pPr lvl="4"/>
            <a:r>
              <a:rPr lang="en-CA" altLang="en-US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latin typeface="+mn-lt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latin typeface="+mn-lt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latin typeface="Arial" panose="020B0604020202020204" pitchFamily="34" charset="0"/>
              </a:defRPr>
            </a:lvl1pPr>
          </a:lstStyle>
          <a:p>
            <a:fld id="{ECA77696-20E2-430C-8209-3FB577B1D168}" type="slidenum">
              <a:rPr lang="en-CA" altLang="fr-FR"/>
              <a:pPr/>
              <a:t>‹N°›</a:t>
            </a:fld>
            <a:endParaRPr lang="en-CA" altLang="fr-FR"/>
          </a:p>
        </p:txBody>
      </p:sp>
    </p:spTree>
    <p:extLst>
      <p:ext uri="{BB962C8B-B14F-4D97-AF65-F5344CB8AC3E}">
        <p14:creationId xmlns:p14="http://schemas.microsoft.com/office/powerpoint/2010/main" val="646797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www.google.ca/imgres?imgurl=http://media.gerbeaud.net/2008/brf-branches-broyees.jpg&amp;imgrefurl=http://www.gerbeaud.com/jardin/jardinage_naturel/brf-bois-rameal-fragmente.php&amp;docid=hbq-opY8Yf_N2M&amp;tbnid=5kJpHdzRNZ9nEM:&amp;w=300&amp;h=225&amp;bih=890&amp;biw=1829&amp;ved=0ahUKEwiq5_KbhaPPAhUq5oMKHXYBCtEQxiAIAg&amp;iact=c&amp;ictx=1" TargetMode="Externa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26" Type="http://schemas.openxmlformats.org/officeDocument/2006/relationships/image" Target="../media/image66.png"/><Relationship Id="rId3" Type="http://schemas.openxmlformats.org/officeDocument/2006/relationships/image" Target="../media/image41.jpeg"/><Relationship Id="rId21" Type="http://schemas.openxmlformats.org/officeDocument/2006/relationships/image" Target="../media/image61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24" Type="http://schemas.openxmlformats.org/officeDocument/2006/relationships/image" Target="../media/image64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28" Type="http://schemas.openxmlformats.org/officeDocument/2006/relationships/image" Target="../media/image68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Relationship Id="rId22" Type="http://schemas.openxmlformats.org/officeDocument/2006/relationships/image" Target="../media/image62.png"/><Relationship Id="rId27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oleObject" Target="../embeddings/oleObject2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ChangeArrowheads="1"/>
          </p:cNvSpPr>
          <p:nvPr/>
        </p:nvSpPr>
        <p:spPr bwMode="auto">
          <a:xfrm>
            <a:off x="21953" y="3341991"/>
            <a:ext cx="7789672" cy="2004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CA" altLang="en-US" dirty="0">
                <a:solidFill>
                  <a:schemeClr val="tx2"/>
                </a:solidFill>
                <a:effectLst/>
                <a:latin typeface="Comic Sans MS" pitchFamily="66" charset="0"/>
              </a:rPr>
              <a:t>Augmenter la matière organique du </a:t>
            </a:r>
            <a:r>
              <a:rPr lang="fr-CA" altLang="en-US" dirty="0" smtClean="0">
                <a:solidFill>
                  <a:schemeClr val="tx2"/>
                </a:solidFill>
                <a:effectLst/>
                <a:latin typeface="Comic Sans MS" pitchFamily="66" charset="0"/>
              </a:rPr>
              <a:t>sol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CA" altLang="en-US" sz="2800" i="1" dirty="0" smtClean="0">
                <a:solidFill>
                  <a:srgbClr val="000099"/>
                </a:solidFill>
                <a:effectLst/>
                <a:latin typeface="Comic Sans MS" pitchFamily="66" charset="0"/>
              </a:rPr>
              <a:t>bénéfices </a:t>
            </a:r>
            <a:r>
              <a:rPr lang="fr-CA" altLang="en-US" sz="2800" i="1" dirty="0">
                <a:solidFill>
                  <a:srgbClr val="000099"/>
                </a:solidFill>
                <a:effectLst/>
                <a:latin typeface="Comic Sans MS" pitchFamily="66" charset="0"/>
              </a:rPr>
              <a:t>directs, indirects, et bonnes pratiques pour y arriver</a:t>
            </a:r>
            <a:endParaRPr lang="en-CA" altLang="en-US" sz="2800" i="1" dirty="0">
              <a:solidFill>
                <a:srgbClr val="000099"/>
              </a:solidFill>
              <a:effectLst/>
              <a:latin typeface="Comic Sans MS" pitchFamily="66" charset="0"/>
            </a:endParaRPr>
          </a:p>
        </p:txBody>
      </p:sp>
      <p:sp>
        <p:nvSpPr>
          <p:cNvPr id="2051" name="Rectangle 4"/>
          <p:cNvSpPr>
            <a:spLocks noChangeArrowheads="1"/>
          </p:cNvSpPr>
          <p:nvPr/>
        </p:nvSpPr>
        <p:spPr bwMode="auto">
          <a:xfrm>
            <a:off x="207264" y="5700453"/>
            <a:ext cx="7505700" cy="107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en-CA" altLang="en-US" sz="2000" dirty="0">
                <a:solidFill>
                  <a:srgbClr val="000099"/>
                </a:solidFill>
                <a:effectLst/>
                <a:latin typeface="Comic Sans MS" pitchFamily="66" charset="0"/>
              </a:rPr>
              <a:t>Martin Chantigny, </a:t>
            </a:r>
            <a:r>
              <a:rPr lang="en-CA" altLang="en-US" sz="2000" dirty="0" smtClean="0">
                <a:solidFill>
                  <a:srgbClr val="000099"/>
                </a:solidFill>
                <a:effectLst/>
                <a:latin typeface="Comic Sans MS" pitchFamily="66" charset="0"/>
              </a:rPr>
              <a:t>Denis Angers, Marie-</a:t>
            </a:r>
            <a:r>
              <a:rPr lang="en-CA" altLang="en-US" sz="2000" dirty="0" err="1" smtClean="0">
                <a:solidFill>
                  <a:srgbClr val="000099"/>
                </a:solidFill>
                <a:effectLst/>
                <a:latin typeface="Comic Sans MS" pitchFamily="66" charset="0"/>
              </a:rPr>
              <a:t>Élise</a:t>
            </a:r>
            <a:r>
              <a:rPr lang="en-CA" altLang="en-US" sz="2000" dirty="0" smtClean="0">
                <a:solidFill>
                  <a:srgbClr val="000099"/>
                </a:solidFill>
                <a:effectLst/>
                <a:latin typeface="Comic Sans MS" pitchFamily="66" charset="0"/>
              </a:rPr>
              <a:t> Samson</a:t>
            </a:r>
            <a:endParaRPr lang="en-CA" altLang="en-US" sz="2000" dirty="0">
              <a:solidFill>
                <a:srgbClr val="000099"/>
              </a:solidFill>
              <a:effectLst/>
              <a:latin typeface="Comic Sans MS" pitchFamily="66" charset="0"/>
            </a:endParaRPr>
          </a:p>
          <a:p>
            <a:pPr>
              <a:buFontTx/>
              <a:buNone/>
            </a:pPr>
            <a:r>
              <a:rPr lang="en-CA" altLang="en-US" sz="1600" dirty="0" smtClean="0">
                <a:effectLst/>
                <a:latin typeface="Comic Sans MS" pitchFamily="66" charset="0"/>
              </a:rPr>
              <a:t>Agriculture et </a:t>
            </a:r>
            <a:r>
              <a:rPr lang="en-CA" altLang="en-US" sz="1600" dirty="0" err="1" smtClean="0">
                <a:effectLst/>
                <a:latin typeface="Comic Sans MS" pitchFamily="66" charset="0"/>
              </a:rPr>
              <a:t>agroalimentaire</a:t>
            </a:r>
            <a:r>
              <a:rPr lang="en-CA" altLang="en-US" sz="1600" dirty="0" smtClean="0">
                <a:effectLst/>
                <a:latin typeface="Comic Sans MS" pitchFamily="66" charset="0"/>
              </a:rPr>
              <a:t> Canada</a:t>
            </a:r>
          </a:p>
          <a:p>
            <a:pPr>
              <a:buFontTx/>
              <a:buNone/>
            </a:pPr>
            <a:r>
              <a:rPr lang="en-CA" altLang="en-US" sz="1600" dirty="0" smtClean="0">
                <a:effectLst/>
                <a:latin typeface="Comic Sans MS" pitchFamily="66" charset="0"/>
              </a:rPr>
              <a:t>Centre </a:t>
            </a:r>
            <a:r>
              <a:rPr lang="en-CA" altLang="en-US" sz="1600" dirty="0">
                <a:effectLst/>
                <a:latin typeface="Comic Sans MS" pitchFamily="66" charset="0"/>
              </a:rPr>
              <a:t>de </a:t>
            </a:r>
            <a:r>
              <a:rPr lang="en-CA" altLang="en-US" sz="1600" dirty="0" err="1">
                <a:effectLst/>
                <a:latin typeface="Comic Sans MS" pitchFamily="66" charset="0"/>
              </a:rPr>
              <a:t>recherche</a:t>
            </a:r>
            <a:r>
              <a:rPr lang="en-CA" altLang="en-US" sz="1600" dirty="0">
                <a:effectLst/>
                <a:latin typeface="Comic Sans MS" pitchFamily="66" charset="0"/>
              </a:rPr>
              <a:t> et de </a:t>
            </a:r>
            <a:r>
              <a:rPr lang="en-CA" altLang="en-US" sz="1600" dirty="0" err="1" smtClean="0">
                <a:effectLst/>
                <a:latin typeface="Comic Sans MS" pitchFamily="66" charset="0"/>
              </a:rPr>
              <a:t>développement</a:t>
            </a:r>
            <a:r>
              <a:rPr lang="en-CA" altLang="en-US" sz="1600" dirty="0" smtClean="0">
                <a:effectLst/>
                <a:latin typeface="Comic Sans MS" pitchFamily="66" charset="0"/>
              </a:rPr>
              <a:t> de Québec</a:t>
            </a:r>
            <a:endParaRPr lang="en-CA" altLang="en-US" sz="1600" dirty="0"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>
            <a:grpSpLocks/>
          </p:cNvGrpSpPr>
          <p:nvPr/>
        </p:nvGrpSpPr>
        <p:grpSpPr bwMode="auto">
          <a:xfrm>
            <a:off x="241300" y="2652713"/>
            <a:ext cx="8755063" cy="3462337"/>
            <a:chOff x="241300" y="3173523"/>
            <a:chExt cx="8754827" cy="3461509"/>
          </a:xfrm>
        </p:grpSpPr>
        <p:grpSp>
          <p:nvGrpSpPr>
            <p:cNvPr id="3089" name="Groupe 8"/>
            <p:cNvGrpSpPr>
              <a:grpSpLocks/>
            </p:cNvGrpSpPr>
            <p:nvPr/>
          </p:nvGrpSpPr>
          <p:grpSpPr bwMode="auto">
            <a:xfrm>
              <a:off x="241300" y="3173523"/>
              <a:ext cx="8754827" cy="3461509"/>
              <a:chOff x="241300" y="3173523"/>
              <a:chExt cx="8754827" cy="3461509"/>
            </a:xfrm>
          </p:grpSpPr>
          <p:pic>
            <p:nvPicPr>
              <p:cNvPr id="3095" name="Picture 5" descr="C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300" y="3173523"/>
                <a:ext cx="5202002" cy="3437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96" name="Picture 5" descr="Aggrégracines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38427" y="3173523"/>
                <a:ext cx="4457700" cy="34615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2" name="Text Box 8"/>
            <p:cNvSpPr txBox="1">
              <a:spLocks noChangeArrowheads="1"/>
            </p:cNvSpPr>
            <p:nvPr/>
          </p:nvSpPr>
          <p:spPr bwMode="auto">
            <a:xfrm>
              <a:off x="4733804" y="5643082"/>
              <a:ext cx="1228692" cy="461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CA" altLang="en-US" sz="2400" b="1" dirty="0" smtClean="0">
                  <a:solidFill>
                    <a:srgbClr val="FFFF00"/>
                  </a:solidFill>
                  <a:latin typeface="Comic Sans MS" pitchFamily="66" charset="0"/>
                </a:rPr>
                <a:t>racines</a:t>
              </a:r>
              <a:endParaRPr lang="en-CA" altLang="en-US" sz="2400" b="1" dirty="0">
                <a:solidFill>
                  <a:srgbClr val="FFFF00"/>
                </a:solidFill>
                <a:latin typeface="Comic Sans MS" pitchFamily="66" charset="0"/>
              </a:endParaRPr>
            </a:p>
          </p:txBody>
        </p:sp>
        <p:sp>
          <p:nvSpPr>
            <p:cNvPr id="53" name="Text Box 9"/>
            <p:cNvSpPr txBox="1">
              <a:spLocks noChangeArrowheads="1"/>
            </p:cNvSpPr>
            <p:nvPr/>
          </p:nvSpPr>
          <p:spPr bwMode="auto">
            <a:xfrm>
              <a:off x="6580018" y="5799473"/>
              <a:ext cx="1858912" cy="830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CA" altLang="en-US" sz="2400" b="1" dirty="0" smtClean="0">
                  <a:solidFill>
                    <a:srgbClr val="FFFF00"/>
                  </a:solidFill>
                  <a:latin typeface="Comic Sans MS" pitchFamily="66" charset="0"/>
                </a:rPr>
                <a:t>Agrégats de sol</a:t>
              </a:r>
              <a:endParaRPr lang="en-CA" altLang="en-US" sz="2400" b="1" dirty="0">
                <a:solidFill>
                  <a:srgbClr val="FFFF00"/>
                </a:solidFill>
                <a:latin typeface="Comic Sans MS" pitchFamily="66" charset="0"/>
              </a:endParaRPr>
            </a:p>
          </p:txBody>
        </p:sp>
        <p:sp>
          <p:nvSpPr>
            <p:cNvPr id="55" name="Line 12"/>
            <p:cNvSpPr>
              <a:spLocks noChangeShapeType="1"/>
            </p:cNvSpPr>
            <p:nvPr/>
          </p:nvSpPr>
          <p:spPr bwMode="auto">
            <a:xfrm flipH="1" flipV="1">
              <a:off x="5803750" y="4673350"/>
              <a:ext cx="903264" cy="1458564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CA">
                <a:solidFill>
                  <a:schemeClr val="bg1"/>
                </a:solidFill>
              </a:endParaRPr>
            </a:p>
          </p:txBody>
        </p:sp>
        <p:sp>
          <p:nvSpPr>
            <p:cNvPr id="57" name="Line 14"/>
            <p:cNvSpPr>
              <a:spLocks noChangeShapeType="1"/>
            </p:cNvSpPr>
            <p:nvPr/>
          </p:nvSpPr>
          <p:spPr bwMode="auto">
            <a:xfrm flipV="1">
              <a:off x="5130668" y="4960621"/>
              <a:ext cx="312730" cy="723727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CA">
                <a:solidFill>
                  <a:schemeClr val="bg1"/>
                </a:solidFill>
              </a:endParaRPr>
            </a:p>
          </p:txBody>
        </p:sp>
        <p:sp>
          <p:nvSpPr>
            <p:cNvPr id="58" name="Text Box 8"/>
            <p:cNvSpPr txBox="1">
              <a:spLocks noChangeArrowheads="1"/>
            </p:cNvSpPr>
            <p:nvPr/>
          </p:nvSpPr>
          <p:spPr bwMode="auto">
            <a:xfrm>
              <a:off x="7492805" y="3259227"/>
              <a:ext cx="1422362" cy="4618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CA" altLang="en-US" sz="2400" b="1" dirty="0" smtClean="0">
                  <a:solidFill>
                    <a:srgbClr val="FFFF00"/>
                  </a:solidFill>
                  <a:latin typeface="Comic Sans MS" pitchFamily="66" charset="0"/>
                </a:rPr>
                <a:t>fléole</a:t>
              </a:r>
              <a:endParaRPr lang="en-CA" altLang="en-US" sz="2400" b="1" dirty="0">
                <a:solidFill>
                  <a:srgbClr val="FFFF00"/>
                </a:solidFill>
                <a:latin typeface="Comic Sans MS" pitchFamily="66" charset="0"/>
              </a:endParaRPr>
            </a:p>
          </p:txBody>
        </p:sp>
      </p:grpSp>
      <p:sp>
        <p:nvSpPr>
          <p:cNvPr id="4107" name="Text Box 5"/>
          <p:cNvSpPr txBox="1">
            <a:spLocks noChangeArrowheads="1"/>
          </p:cNvSpPr>
          <p:nvPr/>
        </p:nvSpPr>
        <p:spPr bwMode="auto">
          <a:xfrm>
            <a:off x="241301" y="981075"/>
            <a:ext cx="8755062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12800" indent="-5461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349375" indent="-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14488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99"/>
              </a:buClr>
              <a:buFontTx/>
              <a:buNone/>
              <a:defRPr/>
            </a:pPr>
            <a:r>
              <a:rPr lang="en-CA" altLang="en-US" sz="2800" dirty="0" smtClean="0">
                <a:solidFill>
                  <a:srgbClr val="000099"/>
                </a:solidFill>
                <a:effectLst/>
                <a:latin typeface="Comic Sans MS" pitchFamily="66" charset="0"/>
              </a:rPr>
              <a:t>Maximise </a:t>
            </a:r>
            <a:r>
              <a:rPr lang="en-CA" altLang="en-US" sz="2800" dirty="0" err="1" smtClean="0">
                <a:solidFill>
                  <a:srgbClr val="000099"/>
                </a:solidFill>
                <a:effectLst/>
                <a:latin typeface="Comic Sans MS" pitchFamily="66" charset="0"/>
              </a:rPr>
              <a:t>période</a:t>
            </a:r>
            <a:r>
              <a:rPr lang="en-CA" altLang="en-US" sz="2800" dirty="0" smtClean="0">
                <a:solidFill>
                  <a:srgbClr val="000099"/>
                </a:solidFill>
                <a:effectLst/>
                <a:latin typeface="Comic Sans MS" pitchFamily="66" charset="0"/>
              </a:rPr>
              <a:t> avec </a:t>
            </a:r>
            <a:r>
              <a:rPr lang="en-CA" altLang="en-US" sz="2800" dirty="0" err="1" smtClean="0">
                <a:solidFill>
                  <a:srgbClr val="000099"/>
                </a:solidFill>
                <a:effectLst/>
                <a:latin typeface="Comic Sans MS" pitchFamily="66" charset="0"/>
              </a:rPr>
              <a:t>couvert</a:t>
            </a:r>
            <a:r>
              <a:rPr lang="en-CA" altLang="en-US" sz="2800" dirty="0" smtClean="0">
                <a:solidFill>
                  <a:srgbClr val="000099"/>
                </a:solidFill>
                <a:effectLst/>
                <a:latin typeface="Comic Sans MS" pitchFamily="66" charset="0"/>
              </a:rPr>
              <a:t> </a:t>
            </a:r>
            <a:r>
              <a:rPr lang="en-CA" altLang="en-US" sz="2800" dirty="0" err="1" smtClean="0">
                <a:solidFill>
                  <a:srgbClr val="000099"/>
                </a:solidFill>
                <a:effectLst/>
                <a:latin typeface="Comic Sans MS" pitchFamily="66" charset="0"/>
              </a:rPr>
              <a:t>végétal</a:t>
            </a:r>
            <a:endParaRPr lang="en-CA" altLang="en-US" sz="2800" dirty="0" smtClean="0">
              <a:solidFill>
                <a:srgbClr val="000099"/>
              </a:solidFill>
              <a:effectLst/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Clr>
                <a:srgbClr val="000099"/>
              </a:buClr>
              <a:buFontTx/>
              <a:buNone/>
              <a:defRPr/>
            </a:pPr>
            <a:endParaRPr lang="en-CA" altLang="en-US" sz="1000" dirty="0" smtClean="0">
              <a:solidFill>
                <a:srgbClr val="000099"/>
              </a:solidFill>
              <a:effectLst/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Clr>
                <a:srgbClr val="000099"/>
              </a:buClr>
              <a:buFontTx/>
              <a:buNone/>
              <a:defRPr/>
            </a:pPr>
            <a:endParaRPr lang="fr-CA" altLang="en-US" sz="1000" dirty="0" smtClean="0">
              <a:solidFill>
                <a:srgbClr val="000099"/>
              </a:solidFill>
              <a:effectLst/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Clr>
                <a:srgbClr val="000099"/>
              </a:buClr>
              <a:buFontTx/>
              <a:buNone/>
              <a:defRPr/>
            </a:pPr>
            <a:endParaRPr lang="fr-CA" altLang="en-US" sz="1000" dirty="0">
              <a:solidFill>
                <a:srgbClr val="000099"/>
              </a:solidFill>
              <a:effectLst/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Clr>
                <a:srgbClr val="000099"/>
              </a:buClr>
              <a:buFontTx/>
              <a:buNone/>
              <a:defRPr/>
            </a:pPr>
            <a:endParaRPr lang="fr-CA" altLang="en-US" sz="1000" dirty="0" smtClean="0">
              <a:solidFill>
                <a:srgbClr val="000099"/>
              </a:solidFill>
              <a:effectLst/>
              <a:latin typeface="Comic Sans MS" pitchFamily="66" charset="0"/>
            </a:endParaRPr>
          </a:p>
          <a:p>
            <a:pPr lvl="1" eaLnBrk="1" hangingPunct="1">
              <a:spcBef>
                <a:spcPct val="0"/>
              </a:spcBef>
              <a:buClr>
                <a:srgbClr val="990000"/>
              </a:buClr>
              <a:buFont typeface="+mj-lt"/>
              <a:buAutoNum type="alphaUcPeriod"/>
              <a:defRPr/>
            </a:pPr>
            <a:r>
              <a:rPr lang="en-CA" altLang="en-US" dirty="0" smtClean="0">
                <a:solidFill>
                  <a:srgbClr val="990000"/>
                </a:solidFill>
                <a:effectLst/>
                <a:latin typeface="Comic Sans MS" pitchFamily="66" charset="0"/>
              </a:rPr>
              <a:t>Protection continue </a:t>
            </a:r>
            <a:r>
              <a:rPr lang="en-CA" altLang="en-US" dirty="0" err="1" smtClean="0">
                <a:solidFill>
                  <a:srgbClr val="990000"/>
                </a:solidFill>
                <a:effectLst/>
                <a:latin typeface="Comic Sans MS" pitchFamily="66" charset="0"/>
              </a:rPr>
              <a:t>contre</a:t>
            </a:r>
            <a:r>
              <a:rPr lang="en-CA" altLang="en-US" dirty="0" smtClean="0">
                <a:solidFill>
                  <a:srgbClr val="990000"/>
                </a:solidFill>
                <a:effectLst/>
                <a:latin typeface="Comic Sans MS" pitchFamily="66" charset="0"/>
              </a:rPr>
              <a:t> </a:t>
            </a:r>
            <a:r>
              <a:rPr lang="en-CA" altLang="en-US" dirty="0" err="1" smtClean="0">
                <a:solidFill>
                  <a:srgbClr val="990000"/>
                </a:solidFill>
                <a:effectLst/>
                <a:latin typeface="Comic Sans MS" pitchFamily="66" charset="0"/>
              </a:rPr>
              <a:t>érosion</a:t>
            </a:r>
            <a:endParaRPr lang="en-CA" altLang="en-US" dirty="0" smtClean="0">
              <a:solidFill>
                <a:srgbClr val="990000"/>
              </a:solidFill>
              <a:effectLst/>
              <a:latin typeface="Comic Sans MS" pitchFamily="66" charset="0"/>
            </a:endParaRPr>
          </a:p>
          <a:p>
            <a:pPr lvl="1" eaLnBrk="1" hangingPunct="1">
              <a:spcBef>
                <a:spcPct val="0"/>
              </a:spcBef>
              <a:buClr>
                <a:srgbClr val="000099"/>
              </a:buClr>
              <a:buFontTx/>
              <a:buAutoNum type="alphaUcPeriod"/>
              <a:defRPr/>
            </a:pPr>
            <a:endParaRPr lang="en-CA" altLang="en-US" sz="1000" dirty="0" smtClean="0">
              <a:solidFill>
                <a:srgbClr val="990000"/>
              </a:solidFill>
              <a:effectLst/>
              <a:latin typeface="Comic Sans MS" pitchFamily="66" charset="0"/>
            </a:endParaRPr>
          </a:p>
          <a:p>
            <a:pPr marL="781050" lvl="1" indent="-514350" eaLnBrk="1" hangingPunct="1">
              <a:spcBef>
                <a:spcPct val="0"/>
              </a:spcBef>
              <a:buClr>
                <a:srgbClr val="990000"/>
              </a:buClr>
              <a:buFont typeface="+mj-lt"/>
              <a:buAutoNum type="alphaUcPeriod"/>
              <a:defRPr/>
            </a:pPr>
            <a:r>
              <a:rPr lang="en-CA" altLang="en-US" dirty="0" smtClean="0">
                <a:solidFill>
                  <a:srgbClr val="990000"/>
                </a:solidFill>
                <a:effectLst/>
                <a:latin typeface="Comic Sans MS" pitchFamily="66" charset="0"/>
              </a:rPr>
              <a:t>Maximise </a:t>
            </a:r>
            <a:r>
              <a:rPr lang="en-CA" altLang="en-US" dirty="0" err="1" smtClean="0">
                <a:solidFill>
                  <a:srgbClr val="990000"/>
                </a:solidFill>
                <a:effectLst/>
                <a:latin typeface="Comic Sans MS" pitchFamily="66" charset="0"/>
              </a:rPr>
              <a:t>l’entrée</a:t>
            </a:r>
            <a:r>
              <a:rPr lang="en-CA" altLang="en-US" dirty="0" smtClean="0">
                <a:solidFill>
                  <a:srgbClr val="990000"/>
                </a:solidFill>
                <a:effectLst/>
                <a:latin typeface="Comic Sans MS" pitchFamily="66" charset="0"/>
              </a:rPr>
              <a:t> de </a:t>
            </a:r>
            <a:r>
              <a:rPr lang="en-CA" altLang="en-US" dirty="0" err="1" smtClean="0">
                <a:solidFill>
                  <a:srgbClr val="990000"/>
                </a:solidFill>
                <a:effectLst/>
                <a:latin typeface="Comic Sans MS" pitchFamily="66" charset="0"/>
              </a:rPr>
              <a:t>carbone</a:t>
            </a:r>
            <a:r>
              <a:rPr lang="en-CA" altLang="en-US" dirty="0" smtClean="0">
                <a:solidFill>
                  <a:srgbClr val="990000"/>
                </a:solidFill>
                <a:effectLst/>
                <a:latin typeface="Comic Sans MS" pitchFamily="66" charset="0"/>
              </a:rPr>
              <a:t> (MO) </a:t>
            </a:r>
            <a:r>
              <a:rPr lang="en-CA" altLang="en-US" dirty="0" err="1" smtClean="0">
                <a:solidFill>
                  <a:srgbClr val="990000"/>
                </a:solidFill>
                <a:effectLst/>
                <a:latin typeface="Comic Sans MS" pitchFamily="66" charset="0"/>
              </a:rPr>
              <a:t>dans</a:t>
            </a:r>
            <a:r>
              <a:rPr lang="en-CA" altLang="en-US" dirty="0" smtClean="0">
                <a:solidFill>
                  <a:srgbClr val="990000"/>
                </a:solidFill>
                <a:effectLst/>
                <a:latin typeface="Comic Sans MS" pitchFamily="66" charset="0"/>
              </a:rPr>
              <a:t> le sol</a:t>
            </a:r>
          </a:p>
          <a:p>
            <a:pPr lvl="1" eaLnBrk="1" hangingPunct="1">
              <a:spcBef>
                <a:spcPct val="0"/>
              </a:spcBef>
              <a:buClr>
                <a:srgbClr val="000099"/>
              </a:buClr>
              <a:buFontTx/>
              <a:buNone/>
              <a:defRPr/>
            </a:pPr>
            <a:endParaRPr lang="en-CA" altLang="en-US" sz="1000" dirty="0" smtClean="0">
              <a:solidFill>
                <a:srgbClr val="990000"/>
              </a:solidFill>
              <a:effectLst/>
              <a:latin typeface="Comic Sans MS" pitchFamily="66" charset="0"/>
            </a:endParaRPr>
          </a:p>
          <a:p>
            <a:pPr lvl="1" eaLnBrk="1" hangingPunct="1">
              <a:spcBef>
                <a:spcPct val="0"/>
              </a:spcBef>
              <a:buClr>
                <a:srgbClr val="000099"/>
              </a:buClr>
              <a:buFontTx/>
              <a:buNone/>
              <a:defRPr/>
            </a:pPr>
            <a:endParaRPr lang="fr-CA" altLang="en-US" sz="2400" dirty="0" smtClean="0">
              <a:solidFill>
                <a:srgbClr val="990000"/>
              </a:solidFill>
              <a:effectLst/>
              <a:latin typeface="Comic Sans MS" pitchFamily="66" charset="0"/>
            </a:endParaRPr>
          </a:p>
        </p:txBody>
      </p:sp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120649" y="100013"/>
            <a:ext cx="7948613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3600" dirty="0" smtClean="0">
                <a:effectLst/>
                <a:latin typeface="Comic Sans MS" panose="030F0702030302020204" pitchFamily="66" charset="0"/>
              </a:rPr>
              <a:t>Cultures </a:t>
            </a:r>
            <a:r>
              <a:rPr lang="en-CA" altLang="en-US" sz="3600" dirty="0" err="1" smtClean="0">
                <a:effectLst/>
                <a:latin typeface="Comic Sans MS" panose="030F0702030302020204" pitchFamily="66" charset="0"/>
              </a:rPr>
              <a:t>fourragères</a:t>
            </a:r>
            <a:r>
              <a:rPr lang="en-CA" altLang="en-US" sz="3600" dirty="0" smtClean="0">
                <a:effectLst/>
                <a:latin typeface="Comic Sans MS" panose="030F0702030302020204" pitchFamily="66" charset="0"/>
              </a:rPr>
              <a:t> : </a:t>
            </a:r>
            <a:r>
              <a:rPr lang="en-CA" altLang="en-US" sz="3600" dirty="0" err="1" smtClean="0">
                <a:effectLst/>
                <a:latin typeface="Comic Sans MS" panose="030F0702030302020204" pitchFamily="66" charset="0"/>
              </a:rPr>
              <a:t>pourquoi</a:t>
            </a:r>
            <a:r>
              <a:rPr lang="en-CA" altLang="en-US" sz="3600" dirty="0" smtClean="0">
                <a:effectLst/>
                <a:latin typeface="Comic Sans MS" panose="030F0702030302020204" pitchFamily="66" charset="0"/>
              </a:rPr>
              <a:t> ?</a:t>
            </a:r>
            <a:endParaRPr lang="fr-CA" altLang="en-US" sz="3600" dirty="0">
              <a:effectLst/>
              <a:latin typeface="Comic Sans MS" panose="030F0702030302020204" pitchFamily="66" charset="0"/>
            </a:endParaRPr>
          </a:p>
        </p:txBody>
      </p:sp>
      <p:grpSp>
        <p:nvGrpSpPr>
          <p:cNvPr id="25" name="Groupe 24"/>
          <p:cNvGrpSpPr>
            <a:grpSpLocks/>
          </p:cNvGrpSpPr>
          <p:nvPr/>
        </p:nvGrpSpPr>
        <p:grpSpPr bwMode="auto">
          <a:xfrm>
            <a:off x="887561" y="3200400"/>
            <a:ext cx="7181702" cy="3565524"/>
            <a:chOff x="1463826" y="3302000"/>
            <a:chExt cx="7181624" cy="3565526"/>
          </a:xfrm>
        </p:grpSpPr>
        <p:sp>
          <p:nvSpPr>
            <p:cNvPr id="26" name="Rectangle 25"/>
            <p:cNvSpPr/>
            <p:nvPr/>
          </p:nvSpPr>
          <p:spPr>
            <a:xfrm>
              <a:off x="1790699" y="3302000"/>
              <a:ext cx="6854751" cy="35560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pic>
          <p:nvPicPr>
            <p:cNvPr id="27" name="Picture 16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6218" y="3495675"/>
              <a:ext cx="2482850" cy="1766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7825" y="5217525"/>
              <a:ext cx="979636" cy="94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4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181" y="3493904"/>
              <a:ext cx="2960688" cy="2309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Flèche vers le bas 29"/>
            <p:cNvSpPr/>
            <p:nvPr/>
          </p:nvSpPr>
          <p:spPr>
            <a:xfrm>
              <a:off x="7529449" y="5295901"/>
              <a:ext cx="257172" cy="1395414"/>
            </a:xfrm>
            <a:prstGeom prst="downArrow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31" name="Flèche vers le bas 30"/>
            <p:cNvSpPr/>
            <p:nvPr/>
          </p:nvSpPr>
          <p:spPr>
            <a:xfrm flipV="1">
              <a:off x="7232590" y="3819525"/>
              <a:ext cx="850891" cy="1362076"/>
            </a:xfrm>
            <a:prstGeom prst="downArrow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32" name="Flèche vers le bas 31"/>
            <p:cNvSpPr/>
            <p:nvPr/>
          </p:nvSpPr>
          <p:spPr>
            <a:xfrm flipV="1">
              <a:off x="2439979" y="3836988"/>
              <a:ext cx="234947" cy="1363663"/>
            </a:xfrm>
            <a:prstGeom prst="downArrow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33" name="ZoneTexte 7"/>
            <p:cNvSpPr txBox="1">
              <a:spLocks noChangeArrowheads="1"/>
            </p:cNvSpPr>
            <p:nvPr/>
          </p:nvSpPr>
          <p:spPr bwMode="auto">
            <a:xfrm rot="16200000">
              <a:off x="-88107" y="4853933"/>
              <a:ext cx="3565526" cy="4616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CA" altLang="en-US" sz="2400" dirty="0" err="1" smtClean="0">
                  <a:effectLst/>
                  <a:latin typeface="Comic Sans MS" panose="030F0702030302020204" pitchFamily="66" charset="0"/>
                </a:rPr>
                <a:t>Photosynthétats</a:t>
              </a:r>
              <a:endParaRPr lang="fr-CA" altLang="en-US" sz="2400" dirty="0">
                <a:effectLst/>
                <a:latin typeface="Comic Sans MS" panose="030F0702030302020204" pitchFamily="66" charset="0"/>
              </a:endParaRPr>
            </a:p>
          </p:txBody>
        </p:sp>
        <p:pic>
          <p:nvPicPr>
            <p:cNvPr id="34" name="Picture 14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181" y="5246932"/>
              <a:ext cx="2960688" cy="912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5" name="Connecteur droit 34"/>
            <p:cNvCxnSpPr/>
            <p:nvPr/>
          </p:nvCxnSpPr>
          <p:spPr bwMode="auto">
            <a:xfrm flipV="1">
              <a:off x="2339968" y="5230814"/>
              <a:ext cx="5449828" cy="317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Flèche vers le bas 35"/>
            <p:cNvSpPr/>
            <p:nvPr/>
          </p:nvSpPr>
          <p:spPr>
            <a:xfrm>
              <a:off x="2081208" y="5300664"/>
              <a:ext cx="952490" cy="1395413"/>
            </a:xfrm>
            <a:prstGeom prst="downArrow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6384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0" y="6369050"/>
            <a:ext cx="9144000" cy="4889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Angers, 1992</a:t>
            </a:r>
            <a:endParaRPr kumimoji="0" lang="en-CA" altLang="en-US" sz="1800" b="1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468313" y="520700"/>
            <a:ext cx="8243887" cy="5667284"/>
            <a:chOff x="468313" y="520700"/>
            <a:chExt cx="8243887" cy="5667284"/>
          </a:xfrm>
        </p:grpSpPr>
        <p:grpSp>
          <p:nvGrpSpPr>
            <p:cNvPr id="4099" name="Groupe 8"/>
            <p:cNvGrpSpPr>
              <a:grpSpLocks/>
            </p:cNvGrpSpPr>
            <p:nvPr/>
          </p:nvGrpSpPr>
          <p:grpSpPr bwMode="auto">
            <a:xfrm>
              <a:off x="468313" y="520700"/>
              <a:ext cx="8243887" cy="5472113"/>
              <a:chOff x="468313" y="520700"/>
              <a:chExt cx="8243887" cy="5472113"/>
            </a:xfrm>
          </p:grpSpPr>
          <p:pic>
            <p:nvPicPr>
              <p:cNvPr id="4100" name="Picture 5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8313" y="520700"/>
                <a:ext cx="8243887" cy="5472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" name="ZoneTexte 1"/>
              <p:cNvSpPr txBox="1"/>
              <p:nvPr/>
            </p:nvSpPr>
            <p:spPr>
              <a:xfrm>
                <a:off x="7226300" y="1911350"/>
                <a:ext cx="1229504" cy="40011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CA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Fourrages</a:t>
                </a:r>
                <a:endParaRPr kumimoji="0" lang="en-C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ZoneTexte 6"/>
              <p:cNvSpPr txBox="1"/>
              <p:nvPr/>
            </p:nvSpPr>
            <p:spPr>
              <a:xfrm>
                <a:off x="7023100" y="3956050"/>
                <a:ext cx="700833" cy="40011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CA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Maïs</a:t>
                </a:r>
                <a:endParaRPr kumimoji="0" lang="en-C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" name="ZoneTexte 7"/>
              <p:cNvSpPr txBox="1"/>
              <p:nvPr/>
            </p:nvSpPr>
            <p:spPr>
              <a:xfrm>
                <a:off x="7021513" y="4527550"/>
                <a:ext cx="989695" cy="40011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CA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Jachère</a:t>
                </a:r>
                <a:endParaRPr kumimoji="0" lang="en-C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4104" name="Picture 5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4591365" y="-1369162"/>
                <a:ext cx="699457" cy="45704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105" name="Picture 5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3052507" y="1036415"/>
                <a:ext cx="754577" cy="15478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106" name="Picture 5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3032365" y="4169530"/>
                <a:ext cx="767880" cy="15748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" name="ZoneTexte 2"/>
            <p:cNvSpPr txBox="1"/>
            <p:nvPr/>
          </p:nvSpPr>
          <p:spPr>
            <a:xfrm rot="16200000">
              <a:off x="-25872" y="3491170"/>
              <a:ext cx="3389518" cy="461665"/>
            </a:xfrm>
            <a:prstGeom prst="rect">
              <a:avLst/>
            </a:prstGeom>
            <a:solidFill>
              <a:srgbClr val="4B247E"/>
            </a:solidFill>
          </p:spPr>
          <p:txBody>
            <a:bodyPr wrap="none" rtlCol="0">
              <a:spAutoFit/>
            </a:bodyPr>
            <a:lstStyle/>
            <a:p>
              <a:r>
                <a:rPr lang="fr-CA" sz="2400" b="1" dirty="0" smtClean="0">
                  <a:solidFill>
                    <a:schemeClr val="bg1"/>
                  </a:solidFill>
                </a:rPr>
                <a:t>Teneur en carbone du sol</a:t>
              </a:r>
              <a:endParaRPr lang="fr-CA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3850505" y="5726319"/>
              <a:ext cx="2181175" cy="461665"/>
            </a:xfrm>
            <a:prstGeom prst="rect">
              <a:avLst/>
            </a:prstGeom>
            <a:solidFill>
              <a:srgbClr val="4B247E"/>
            </a:solidFill>
          </p:spPr>
          <p:txBody>
            <a:bodyPr wrap="none" rtlCol="0">
              <a:spAutoFit/>
            </a:bodyPr>
            <a:lstStyle/>
            <a:p>
              <a:r>
                <a:rPr lang="fr-CA" sz="2400" b="1" dirty="0" smtClean="0">
                  <a:solidFill>
                    <a:schemeClr val="bg1"/>
                  </a:solidFill>
                </a:rPr>
                <a:t>Temps (années)</a:t>
              </a:r>
              <a:endParaRPr lang="fr-CA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ZoneTexte 4"/>
          <p:cNvSpPr txBox="1"/>
          <p:nvPr/>
        </p:nvSpPr>
        <p:spPr>
          <a:xfrm>
            <a:off x="398790" y="178007"/>
            <a:ext cx="854753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A" sz="2800" dirty="0" smtClean="0">
                <a:effectLst/>
                <a:latin typeface="Comic Sans MS" panose="030F0702030302020204" pitchFamily="66" charset="0"/>
              </a:rPr>
              <a:t>Plantes fourragères pérennes = </a:t>
            </a:r>
            <a:r>
              <a:rPr lang="fr-CA" sz="2800" dirty="0" smtClean="0">
                <a:effectLst/>
                <a:latin typeface="Comic Sans MS" panose="030F0702030302020204" pitchFamily="66" charset="0"/>
                <a:sym typeface="Symbol" panose="05050102010706020507" pitchFamily="18" charset="2"/>
              </a:rPr>
              <a:t></a:t>
            </a:r>
            <a:r>
              <a:rPr lang="fr-CA" sz="2800" dirty="0" smtClean="0">
                <a:effectLst/>
                <a:latin typeface="Comic Sans MS" panose="030F0702030302020204" pitchFamily="66" charset="0"/>
              </a:rPr>
              <a:t> rapide de la MO</a:t>
            </a:r>
            <a:endParaRPr lang="fr-CA" sz="2800" dirty="0"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77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303" y="100393"/>
            <a:ext cx="6605397" cy="258005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303" y="3035921"/>
            <a:ext cx="5532120" cy="248122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7533" y="5641784"/>
            <a:ext cx="912140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CA" sz="2400" dirty="0" smtClean="0">
                <a:effectLst/>
                <a:latin typeface="Comic Sans MS" panose="030F0702030302020204" pitchFamily="66" charset="0"/>
              </a:rPr>
              <a:t>C des racines : 5 x plus susceptible d’être stabilisé dans le sol</a:t>
            </a:r>
            <a:endParaRPr lang="fr-CA" sz="2400" dirty="0">
              <a:effectLst/>
              <a:latin typeface="Comic Sans MS" panose="030F0702030302020204" pitchFamily="66" charset="0"/>
            </a:endParaRPr>
          </a:p>
        </p:txBody>
      </p:sp>
      <p:pic>
        <p:nvPicPr>
          <p:cNvPr id="4098" name="Picture 1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8423" y="2573921"/>
            <a:ext cx="314325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00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91592" y="1963103"/>
            <a:ext cx="8572500" cy="2652712"/>
          </a:xfrm>
        </p:spPr>
        <p:txBody>
          <a:bodyPr/>
          <a:lstStyle/>
          <a:p>
            <a:pPr marL="542925" lvl="1" indent="-360363">
              <a:buFont typeface="Wingdings" pitchFamily="2" charset="2"/>
              <a:buChar char="§"/>
              <a:defRPr/>
            </a:pPr>
            <a:r>
              <a:rPr lang="fr-CA" altLang="en-US" sz="3200" dirty="0" smtClean="0">
                <a:solidFill>
                  <a:srgbClr val="000099"/>
                </a:solidFill>
                <a:latin typeface="Comic Sans MS" pitchFamily="66" charset="0"/>
              </a:rPr>
              <a:t>Taux d’accumulation de C </a:t>
            </a:r>
            <a:r>
              <a:rPr lang="fr-CA" altLang="en-US" sz="2400" dirty="0" smtClean="0">
                <a:solidFill>
                  <a:srgbClr val="000099"/>
                </a:solidFill>
                <a:latin typeface="Comic Sans MS" pitchFamily="66" charset="0"/>
              </a:rPr>
              <a:t>(premières années)</a:t>
            </a:r>
          </a:p>
          <a:p>
            <a:pPr marL="542925" lvl="1" indent="-360363">
              <a:buFont typeface="Wingdings" pitchFamily="2" charset="2"/>
              <a:buChar char="§"/>
              <a:defRPr/>
            </a:pPr>
            <a:endParaRPr lang="fr-CA" altLang="en-US" sz="1000" dirty="0" smtClean="0">
              <a:solidFill>
                <a:srgbClr val="000099"/>
              </a:solidFill>
              <a:latin typeface="Comic Sans MS" pitchFamily="66" charset="0"/>
            </a:endParaRPr>
          </a:p>
          <a:p>
            <a:pPr marL="942975" lvl="2" indent="-360363">
              <a:buFont typeface="Comic Sans MS" panose="030F0702030302020204" pitchFamily="66" charset="0"/>
              <a:buChar char="-"/>
              <a:defRPr/>
            </a:pPr>
            <a:r>
              <a:rPr lang="fr-CA" altLang="en-US" sz="2800" dirty="0" smtClean="0">
                <a:solidFill>
                  <a:srgbClr val="C00000"/>
                </a:solidFill>
                <a:latin typeface="Comic Sans MS" pitchFamily="66" charset="0"/>
              </a:rPr>
              <a:t>Au Canada </a:t>
            </a:r>
            <a:r>
              <a:rPr lang="fr-CA" altLang="en-US" sz="2000" dirty="0" smtClean="0">
                <a:solidFill>
                  <a:srgbClr val="C00000"/>
                </a:solidFill>
                <a:latin typeface="Comic Sans MS" pitchFamily="66" charset="0"/>
              </a:rPr>
              <a:t>(</a:t>
            </a:r>
            <a:r>
              <a:rPr lang="fr-CA" altLang="en-US" sz="2000" dirty="0" err="1" smtClean="0">
                <a:solidFill>
                  <a:srgbClr val="C00000"/>
                </a:solidFill>
                <a:latin typeface="Comic Sans MS" pitchFamily="66" charset="0"/>
              </a:rPr>
              <a:t>vandenBygaart</a:t>
            </a:r>
            <a:r>
              <a:rPr lang="fr-CA" altLang="en-US" sz="2000" dirty="0" smtClean="0">
                <a:solidFill>
                  <a:srgbClr val="C00000"/>
                </a:solidFill>
                <a:latin typeface="Comic Sans MS" pitchFamily="66" charset="0"/>
              </a:rPr>
              <a:t> et al. 2008)</a:t>
            </a:r>
          </a:p>
          <a:p>
            <a:pPr marL="760413" lvl="1" indent="-360363">
              <a:buFont typeface="Wingdings" pitchFamily="2" charset="2"/>
              <a:buChar char="§"/>
              <a:defRPr/>
            </a:pPr>
            <a:endParaRPr lang="fr-CA" altLang="en-US" sz="1000" dirty="0" smtClean="0">
              <a:solidFill>
                <a:srgbClr val="990000"/>
              </a:solidFill>
              <a:latin typeface="Comic Sans MS" pitchFamily="66" charset="0"/>
            </a:endParaRPr>
          </a:p>
          <a:p>
            <a:pPr marL="1257300" lvl="3" indent="-333375">
              <a:buFont typeface="Arial" charset="0"/>
              <a:buChar char="•"/>
              <a:defRPr/>
            </a:pPr>
            <a:r>
              <a:rPr lang="fr-CA" altLang="en-US" sz="2400" dirty="0" smtClean="0">
                <a:solidFill>
                  <a:srgbClr val="150092"/>
                </a:solidFill>
                <a:latin typeface="Comic Sans MS" pitchFamily="66" charset="0"/>
              </a:rPr>
              <a:t>Mise en prairie : 450-750 kg C/ha/an</a:t>
            </a:r>
          </a:p>
          <a:p>
            <a:pPr marL="1257300" lvl="3" indent="-333375">
              <a:buFont typeface="Arial" charset="0"/>
              <a:buChar char="•"/>
              <a:defRPr/>
            </a:pPr>
            <a:r>
              <a:rPr lang="fr-CA" altLang="en-US" sz="2400" dirty="0" smtClean="0">
                <a:solidFill>
                  <a:srgbClr val="150092"/>
                </a:solidFill>
                <a:latin typeface="Comic Sans MS" pitchFamily="66" charset="0"/>
              </a:rPr>
              <a:t>Semis direct : 60-160 kg C/ha/an</a:t>
            </a:r>
          </a:p>
          <a:p>
            <a:pPr marL="1771650" lvl="3" indent="-514350">
              <a:buFont typeface="Arial" charset="0"/>
              <a:buChar char="•"/>
              <a:defRPr/>
            </a:pPr>
            <a:endParaRPr lang="fr-CA" altLang="en-US" sz="1000" dirty="0">
              <a:solidFill>
                <a:srgbClr val="150092"/>
              </a:solidFill>
              <a:latin typeface="Comic Sans MS" pitchFamily="66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0649" y="100013"/>
            <a:ext cx="7948613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3600" dirty="0" smtClean="0">
                <a:effectLst/>
                <a:latin typeface="Comic Sans MS" panose="030F0702030302020204" pitchFamily="66" charset="0"/>
              </a:rPr>
              <a:t>Cultures </a:t>
            </a:r>
            <a:r>
              <a:rPr lang="en-CA" altLang="en-US" sz="3600" dirty="0" err="1" smtClean="0">
                <a:effectLst/>
                <a:latin typeface="Comic Sans MS" panose="030F0702030302020204" pitchFamily="66" charset="0"/>
              </a:rPr>
              <a:t>fourragères</a:t>
            </a:r>
            <a:r>
              <a:rPr lang="en-CA" altLang="en-US" sz="3600" dirty="0" smtClean="0">
                <a:effectLst/>
                <a:latin typeface="Comic Sans MS" panose="030F0702030302020204" pitchFamily="66" charset="0"/>
              </a:rPr>
              <a:t> : </a:t>
            </a:r>
            <a:r>
              <a:rPr lang="en-CA" altLang="en-US" sz="3600" dirty="0" err="1" smtClean="0">
                <a:effectLst/>
                <a:latin typeface="Comic Sans MS" panose="030F0702030302020204" pitchFamily="66" charset="0"/>
              </a:rPr>
              <a:t>pourquoi</a:t>
            </a:r>
            <a:r>
              <a:rPr lang="en-CA" altLang="en-US" sz="3600" dirty="0" smtClean="0">
                <a:effectLst/>
                <a:latin typeface="Comic Sans MS" panose="030F0702030302020204" pitchFamily="66" charset="0"/>
              </a:rPr>
              <a:t> ?</a:t>
            </a:r>
            <a:endParaRPr lang="fr-CA" altLang="en-US" sz="3600" dirty="0"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79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04788" y="963613"/>
            <a:ext cx="8788400" cy="4378325"/>
          </a:xfrm>
        </p:spPr>
        <p:txBody>
          <a:bodyPr/>
          <a:lstStyle/>
          <a:p>
            <a:pPr marL="542925" indent="-352425" defTabSz="723900">
              <a:buFont typeface="Wingdings" pitchFamily="2" charset="2"/>
              <a:buChar char="§"/>
              <a:defRPr/>
            </a:pPr>
            <a:r>
              <a:rPr lang="fr-CA" altLang="en-US" sz="2800" dirty="0" smtClean="0">
                <a:solidFill>
                  <a:srgbClr val="000099"/>
                </a:solidFill>
                <a:latin typeface="Comic Sans MS" pitchFamily="66" charset="0"/>
              </a:rPr>
              <a:t>Meilleure rétention C (et nutriments) des fumiers/lisiers</a:t>
            </a:r>
          </a:p>
          <a:p>
            <a:pPr marL="895350" lvl="1" indent="-276225" defTabSz="723900">
              <a:buFont typeface="Comic Sans MS" panose="030F0702030302020204" pitchFamily="66" charset="0"/>
              <a:buChar char="-"/>
              <a:defRPr/>
            </a:pPr>
            <a:r>
              <a:rPr lang="fr-CA" altLang="en-US" sz="2400" dirty="0" smtClean="0">
                <a:solidFill>
                  <a:srgbClr val="990000"/>
                </a:solidFill>
                <a:latin typeface="Comic Sans MS" pitchFamily="66" charset="0"/>
              </a:rPr>
              <a:t>Après 21 ans</a:t>
            </a:r>
            <a:r>
              <a:rPr lang="fr-CA" altLang="en-US" dirty="0" smtClean="0">
                <a:solidFill>
                  <a:srgbClr val="990000"/>
                </a:solidFill>
                <a:latin typeface="Comic Sans MS" pitchFamily="66" charset="0"/>
              </a:rPr>
              <a:t> </a:t>
            </a:r>
            <a:r>
              <a:rPr lang="fr-CA" altLang="en-US" sz="2000" dirty="0" smtClean="0">
                <a:solidFill>
                  <a:srgbClr val="990000"/>
                </a:solidFill>
                <a:latin typeface="Comic Sans MS" pitchFamily="66" charset="0"/>
              </a:rPr>
              <a:t>(Maillard et al. 2015)</a:t>
            </a:r>
          </a:p>
          <a:p>
            <a:pPr marL="1079500" lvl="2" indent="-457200" defTabSz="723900">
              <a:defRPr/>
            </a:pPr>
            <a:endParaRPr lang="fr-CA" altLang="en-US" sz="800" dirty="0" smtClean="0">
              <a:solidFill>
                <a:srgbClr val="150092"/>
              </a:solidFill>
              <a:latin typeface="Comic Sans MS" pitchFamily="66" charset="0"/>
            </a:endParaRPr>
          </a:p>
          <a:p>
            <a:pPr marL="1079500" lvl="2" indent="-269875" defTabSz="723900">
              <a:defRPr/>
            </a:pPr>
            <a:r>
              <a:rPr lang="fr-CA" altLang="en-US" sz="2000" dirty="0" smtClean="0">
                <a:solidFill>
                  <a:srgbClr val="150092"/>
                </a:solidFill>
                <a:latin typeface="Comic Sans MS" pitchFamily="66" charset="0"/>
              </a:rPr>
              <a:t>Rotation annuelles : </a:t>
            </a:r>
            <a:r>
              <a:rPr lang="fr-CA" altLang="en-US" sz="2000" b="1" u="sng" dirty="0" smtClean="0">
                <a:solidFill>
                  <a:srgbClr val="990000"/>
                </a:solidFill>
                <a:latin typeface="Comic Sans MS" pitchFamily="66" charset="0"/>
              </a:rPr>
              <a:t>0%</a:t>
            </a:r>
            <a:r>
              <a:rPr lang="fr-CA" altLang="en-US" sz="2000" dirty="0" smtClean="0">
                <a:solidFill>
                  <a:srgbClr val="150092"/>
                </a:solidFill>
                <a:latin typeface="Comic Sans MS" pitchFamily="66" charset="0"/>
              </a:rPr>
              <a:t> C lisier retenu dans sol</a:t>
            </a:r>
          </a:p>
          <a:p>
            <a:pPr marL="1079500" lvl="2" indent="-269875" defTabSz="723900">
              <a:defRPr/>
            </a:pPr>
            <a:r>
              <a:rPr lang="fr-CA" altLang="en-US" sz="2000" dirty="0" smtClean="0">
                <a:solidFill>
                  <a:srgbClr val="150092"/>
                </a:solidFill>
                <a:latin typeface="Comic Sans MS" pitchFamily="66" charset="0"/>
              </a:rPr>
              <a:t>Rotation céréale-prairie : </a:t>
            </a:r>
            <a:r>
              <a:rPr lang="fr-CA" altLang="en-US" sz="2000" b="1" u="sng" dirty="0" smtClean="0">
                <a:solidFill>
                  <a:srgbClr val="990000"/>
                </a:solidFill>
                <a:latin typeface="Comic Sans MS" pitchFamily="66" charset="0"/>
              </a:rPr>
              <a:t>36%</a:t>
            </a:r>
            <a:r>
              <a:rPr lang="fr-CA" altLang="en-US" sz="2000" dirty="0" smtClean="0">
                <a:solidFill>
                  <a:srgbClr val="150092"/>
                </a:solidFill>
                <a:latin typeface="Comic Sans MS" pitchFamily="66" charset="0"/>
              </a:rPr>
              <a:t> retenu</a:t>
            </a:r>
          </a:p>
          <a:p>
            <a:pPr marL="1079500" lvl="2" indent="-269875" defTabSz="723900">
              <a:defRPr/>
            </a:pPr>
            <a:r>
              <a:rPr lang="fr-CA" altLang="en-US" sz="2000" dirty="0" smtClean="0">
                <a:solidFill>
                  <a:srgbClr val="150092"/>
                </a:solidFill>
                <a:latin typeface="Comic Sans MS" pitchFamily="66" charset="0"/>
              </a:rPr>
              <a:t>Synergie prairie – lisier bovin</a:t>
            </a:r>
          </a:p>
          <a:p>
            <a:pPr marL="622300" lvl="2" indent="0" defTabSz="723900">
              <a:buFontTx/>
              <a:buNone/>
              <a:defRPr/>
            </a:pPr>
            <a:endParaRPr lang="fr-CA" altLang="en-US" sz="1000" dirty="0" smtClean="0">
              <a:solidFill>
                <a:srgbClr val="150092"/>
              </a:solidFill>
              <a:latin typeface="Comic Sans MS" pitchFamily="66" charset="0"/>
            </a:endParaRPr>
          </a:p>
        </p:txBody>
      </p:sp>
      <p:pic>
        <p:nvPicPr>
          <p:cNvPr id="14341" name="Imag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684" y="3867151"/>
            <a:ext cx="2792216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Imag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6550" y="3872633"/>
            <a:ext cx="1983041" cy="264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Imag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8241" y="3872633"/>
            <a:ext cx="1997329" cy="266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20649" y="100013"/>
            <a:ext cx="7948613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3600" dirty="0" smtClean="0">
                <a:effectLst/>
                <a:latin typeface="Comic Sans MS" panose="030F0702030302020204" pitchFamily="66" charset="0"/>
              </a:rPr>
              <a:t>Cultures </a:t>
            </a:r>
            <a:r>
              <a:rPr lang="en-CA" altLang="en-US" sz="3600" dirty="0" err="1" smtClean="0">
                <a:effectLst/>
                <a:latin typeface="Comic Sans MS" panose="030F0702030302020204" pitchFamily="66" charset="0"/>
              </a:rPr>
              <a:t>fourragères</a:t>
            </a:r>
            <a:r>
              <a:rPr lang="en-CA" altLang="en-US" sz="3600" dirty="0" smtClean="0">
                <a:effectLst/>
                <a:latin typeface="Comic Sans MS" panose="030F0702030302020204" pitchFamily="66" charset="0"/>
              </a:rPr>
              <a:t> : </a:t>
            </a:r>
            <a:r>
              <a:rPr lang="en-CA" altLang="en-US" sz="3600" dirty="0" err="1" smtClean="0">
                <a:effectLst/>
                <a:latin typeface="Comic Sans MS" panose="030F0702030302020204" pitchFamily="66" charset="0"/>
              </a:rPr>
              <a:t>pourquoi</a:t>
            </a:r>
            <a:r>
              <a:rPr lang="en-CA" altLang="en-US" sz="3600" dirty="0" smtClean="0">
                <a:effectLst/>
                <a:latin typeface="Comic Sans MS" panose="030F0702030302020204" pitchFamily="66" charset="0"/>
              </a:rPr>
              <a:t> ?</a:t>
            </a:r>
            <a:endParaRPr lang="fr-CA" altLang="en-US" sz="3600" dirty="0"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83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4000" y="1353312"/>
            <a:ext cx="8685284" cy="4388268"/>
          </a:xfrm>
        </p:spPr>
        <p:txBody>
          <a:bodyPr/>
          <a:lstStyle/>
          <a:p>
            <a:pPr marL="447675" lvl="1" indent="-315913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fr-CA" altLang="en-US" dirty="0" smtClean="0">
                <a:solidFill>
                  <a:srgbClr val="000099"/>
                </a:solidFill>
                <a:latin typeface="Comic Sans MS" pitchFamily="66" charset="0"/>
              </a:rPr>
              <a:t>Cultures de couverture / Engrais verts</a:t>
            </a:r>
          </a:p>
          <a:p>
            <a:pPr marL="447675" lvl="1" indent="-315913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endParaRPr lang="fr-CA" altLang="en-US" sz="1000" dirty="0" smtClean="0">
              <a:solidFill>
                <a:srgbClr val="000099"/>
              </a:solidFill>
              <a:latin typeface="Comic Sans MS" pitchFamily="66" charset="0"/>
            </a:endParaRPr>
          </a:p>
          <a:p>
            <a:pPr marL="804863" lvl="2" indent="-27305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fr-CA" altLang="en-US" dirty="0" smtClean="0">
                <a:solidFill>
                  <a:srgbClr val="C00000"/>
                </a:solidFill>
                <a:latin typeface="Comic Sans MS" pitchFamily="66" charset="0"/>
              </a:rPr>
              <a:t>Graminées et crucifères </a:t>
            </a:r>
          </a:p>
          <a:p>
            <a:pPr marL="1252538" lvl="3" indent="-263525">
              <a:lnSpc>
                <a:spcPct val="90000"/>
              </a:lnSpc>
              <a:buFont typeface="Comic Sans MS" panose="030F0702030302020204" pitchFamily="66" charset="0"/>
              <a:buChar char="-"/>
              <a:defRPr/>
            </a:pPr>
            <a:r>
              <a:rPr lang="fr-CA" altLang="en-US" dirty="0" smtClean="0">
                <a:solidFill>
                  <a:srgbClr val="000099"/>
                </a:solidFill>
                <a:latin typeface="Comic Sans MS" pitchFamily="66" charset="0"/>
              </a:rPr>
              <a:t>Capter azote résiduel</a:t>
            </a:r>
          </a:p>
          <a:p>
            <a:pPr marL="1446213" lvl="3" indent="-457200"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endParaRPr lang="fr-CA" altLang="en-US" sz="1000" dirty="0">
              <a:solidFill>
                <a:srgbClr val="000099"/>
              </a:solidFill>
              <a:latin typeface="Comic Sans MS" pitchFamily="66" charset="0"/>
            </a:endParaRPr>
          </a:p>
          <a:p>
            <a:pPr marL="804863" lvl="2" indent="-27305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fr-CA" altLang="en-US" dirty="0" smtClean="0">
                <a:solidFill>
                  <a:srgbClr val="C00000"/>
                </a:solidFill>
                <a:latin typeface="Comic Sans MS" pitchFamily="66" charset="0"/>
              </a:rPr>
              <a:t>Légumineuses</a:t>
            </a:r>
          </a:p>
          <a:p>
            <a:pPr marL="1274763" lvl="3" indent="-285750">
              <a:lnSpc>
                <a:spcPct val="90000"/>
              </a:lnSpc>
              <a:buFont typeface="Comic Sans MS" panose="030F0702030302020204" pitchFamily="66" charset="0"/>
              <a:buChar char="-"/>
              <a:defRPr/>
            </a:pPr>
            <a:r>
              <a:rPr lang="fr-CA" altLang="en-US" dirty="0" smtClean="0">
                <a:solidFill>
                  <a:srgbClr val="000099"/>
                </a:solidFill>
                <a:latin typeface="Comic Sans MS" pitchFamily="66" charset="0"/>
              </a:rPr>
              <a:t>Fixation d’azote : pratique sous-utilisée</a:t>
            </a:r>
          </a:p>
          <a:p>
            <a:pPr marL="1274763" lvl="3" indent="-285750">
              <a:lnSpc>
                <a:spcPct val="90000"/>
              </a:lnSpc>
              <a:buFont typeface="Comic Sans MS" panose="030F0702030302020204" pitchFamily="66" charset="0"/>
              <a:buChar char="-"/>
              <a:defRPr/>
            </a:pPr>
            <a:endParaRPr lang="fr-CA" altLang="en-US" sz="1000" dirty="0" smtClean="0">
              <a:solidFill>
                <a:srgbClr val="000099"/>
              </a:solidFill>
              <a:latin typeface="Comic Sans MS" pitchFamily="66" charset="0"/>
            </a:endParaRPr>
          </a:p>
          <a:p>
            <a:pPr marL="874713" lvl="2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fr-CA" altLang="en-US" sz="2200" dirty="0" smtClean="0">
                <a:solidFill>
                  <a:srgbClr val="C00000"/>
                </a:solidFill>
                <a:latin typeface="Comic Sans MS" pitchFamily="66" charset="0"/>
              </a:rPr>
              <a:t>Intercalaire, dérobée, couvert permanent, mélanges…</a:t>
            </a: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812"/>
          </a:xfrm>
        </p:spPr>
        <p:txBody>
          <a:bodyPr/>
          <a:lstStyle/>
          <a:p>
            <a:pPr algn="l"/>
            <a:r>
              <a:rPr lang="fr-CA" sz="3600" dirty="0" smtClean="0">
                <a:latin typeface="Comic Sans MS" panose="030F0702030302020204" pitchFamily="66" charset="0"/>
              </a:rPr>
              <a:t>1</a:t>
            </a:r>
            <a:r>
              <a:rPr lang="fr-CA" sz="3600" baseline="30000" dirty="0" smtClean="0">
                <a:latin typeface="Comic Sans MS" panose="030F0702030302020204" pitchFamily="66" charset="0"/>
              </a:rPr>
              <a:t>er</a:t>
            </a:r>
            <a:r>
              <a:rPr lang="fr-CA" sz="3600" dirty="0" smtClean="0">
                <a:latin typeface="Comic Sans MS" panose="030F0702030302020204" pitchFamily="66" charset="0"/>
              </a:rPr>
              <a:t> levier : </a:t>
            </a:r>
            <a:r>
              <a:rPr lang="fr-CA" sz="3600" dirty="0" smtClean="0">
                <a:latin typeface="Comic Sans MS" panose="030F0702030302020204" pitchFamily="66" charset="0"/>
                <a:sym typeface="Symbol" panose="05050102010706020507" pitchFamily="18" charset="2"/>
              </a:rPr>
              <a:t></a:t>
            </a:r>
            <a:r>
              <a:rPr lang="fr-CA" sz="3600" dirty="0" smtClean="0">
                <a:latin typeface="Comic Sans MS" panose="030F0702030302020204" pitchFamily="66" charset="0"/>
              </a:rPr>
              <a:t> la photosynthèse</a:t>
            </a:r>
            <a:endParaRPr lang="fr-CA" sz="2800" dirty="0">
              <a:latin typeface="Comic Sans MS" panose="030F0702030302020204" pitchFamily="66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1398528" y="4197051"/>
            <a:ext cx="3198114" cy="2132076"/>
            <a:chOff x="82296" y="4236974"/>
            <a:chExt cx="3198114" cy="2132076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296" y="4236974"/>
              <a:ext cx="3198114" cy="2132076"/>
            </a:xfrm>
            <a:prstGeom prst="rect">
              <a:avLst/>
            </a:prstGeom>
          </p:spPr>
        </p:pic>
        <p:sp>
          <p:nvSpPr>
            <p:cNvPr id="2" name="ZoneTexte 1"/>
            <p:cNvSpPr txBox="1"/>
            <p:nvPr/>
          </p:nvSpPr>
          <p:spPr>
            <a:xfrm>
              <a:off x="2489809" y="6122829"/>
              <a:ext cx="790601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CA" sz="1000" dirty="0" smtClean="0">
                  <a:effectLst/>
                </a:rPr>
                <a:t>© OMAFRA</a:t>
              </a:r>
              <a:endParaRPr lang="fr-CA" sz="1000" dirty="0">
                <a:effectLst/>
              </a:endParaRPr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5026105" y="4206010"/>
            <a:ext cx="3198114" cy="2132076"/>
            <a:chOff x="5647897" y="4236974"/>
            <a:chExt cx="3198114" cy="2132076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47897" y="4236974"/>
              <a:ext cx="3198114" cy="2132076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8037122" y="6113500"/>
              <a:ext cx="790601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CA" sz="1000" dirty="0" smtClean="0">
                  <a:effectLst/>
                </a:rPr>
                <a:t>© OMAFRA</a:t>
              </a:r>
              <a:endParaRPr lang="fr-CA" sz="1000" dirty="0"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918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00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8394" y="190119"/>
            <a:ext cx="8534401" cy="345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607" y="3841293"/>
            <a:ext cx="3971109" cy="2978332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192024" y="4023360"/>
            <a:ext cx="4261104" cy="2614199"/>
            <a:chOff x="192024" y="3831336"/>
            <a:chExt cx="4261104" cy="2614199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024" y="3831336"/>
              <a:ext cx="4261104" cy="2614199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2795302" y="6199314"/>
              <a:ext cx="1657826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CA" sz="1000" dirty="0" smtClean="0">
                  <a:effectLst/>
                </a:rPr>
                <a:t>Club Agri-action Montérégie</a:t>
              </a:r>
              <a:endParaRPr lang="fr-CA" sz="1000" dirty="0">
                <a:effectLst/>
              </a:endParaRP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6784848" y="841248"/>
            <a:ext cx="154074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A" dirty="0" smtClean="0">
                <a:effectLst/>
              </a:rPr>
              <a:t>Voir Carl Bélec</a:t>
            </a:r>
            <a:endParaRPr lang="fr-CA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5591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79628" y="182308"/>
            <a:ext cx="8911972" cy="6327269"/>
            <a:chOff x="148018" y="401764"/>
            <a:chExt cx="8911972" cy="6327269"/>
          </a:xfrm>
        </p:grpSpPr>
        <p:pic>
          <p:nvPicPr>
            <p:cNvPr id="5123" name="Picture 3" descr="image00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018" y="401764"/>
              <a:ext cx="2781300" cy="1628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2" name="Picture 2" descr="image00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2699" y="1097280"/>
              <a:ext cx="7757291" cy="5631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ZoneTexte 3"/>
            <p:cNvSpPr txBox="1"/>
            <p:nvPr/>
          </p:nvSpPr>
          <p:spPr>
            <a:xfrm>
              <a:off x="1325880" y="6153595"/>
              <a:ext cx="19662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CA" dirty="0" smtClean="0"/>
                <a:t>© Christian Abadie</a:t>
              </a:r>
              <a:endParaRPr lang="fr-CA" dirty="0"/>
            </a:p>
          </p:txBody>
        </p:sp>
        <p:pic>
          <p:nvPicPr>
            <p:cNvPr id="8" name="Picture 2" descr="image004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8156" t="89842"/>
            <a:stretch/>
          </p:blipFill>
          <p:spPr bwMode="auto">
            <a:xfrm>
              <a:off x="7507224" y="5766758"/>
              <a:ext cx="1540574" cy="959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ZoneTexte 1"/>
          <p:cNvSpPr txBox="1"/>
          <p:nvPr/>
        </p:nvSpPr>
        <p:spPr>
          <a:xfrm>
            <a:off x="3026664" y="299234"/>
            <a:ext cx="5285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dirty="0" smtClean="0">
                <a:effectLst/>
                <a:latin typeface="Comic Sans MS" panose="030F0702030302020204" pitchFamily="66" charset="0"/>
              </a:rPr>
              <a:t>Semis direct sur couvert vivant permanent</a:t>
            </a:r>
            <a:endParaRPr lang="fr-CA" sz="2000" dirty="0"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28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Photos CC permanent… C. Bélec…</a:t>
            </a:r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5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4000" y="1079499"/>
            <a:ext cx="8685284" cy="4662081"/>
          </a:xfrm>
        </p:spPr>
        <p:txBody>
          <a:bodyPr/>
          <a:lstStyle/>
          <a:p>
            <a:pPr marL="447675" lvl="1" indent="-315913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fr-CA" altLang="en-US" dirty="0" smtClean="0">
                <a:solidFill>
                  <a:srgbClr val="000099"/>
                </a:solidFill>
                <a:latin typeface="Comic Sans MS" pitchFamily="66" charset="0"/>
              </a:rPr>
              <a:t>Cultures de couverture</a:t>
            </a:r>
          </a:p>
          <a:p>
            <a:pPr marL="447675" lvl="1" indent="-315913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endParaRPr lang="fr-CA" altLang="en-US" sz="1000" dirty="0" smtClean="0">
              <a:solidFill>
                <a:srgbClr val="000099"/>
              </a:solidFill>
              <a:latin typeface="Comic Sans MS" pitchFamily="66" charset="0"/>
            </a:endParaRPr>
          </a:p>
          <a:p>
            <a:pPr marL="804863" lvl="2" indent="-27305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fr-CA" altLang="en-US" dirty="0" smtClean="0">
                <a:solidFill>
                  <a:srgbClr val="C00000"/>
                </a:solidFill>
                <a:latin typeface="Comic Sans MS" pitchFamily="66" charset="0"/>
              </a:rPr>
              <a:t>Graminées et crucifères </a:t>
            </a:r>
          </a:p>
          <a:p>
            <a:pPr marL="1331913" lvl="3" indent="-342900">
              <a:lnSpc>
                <a:spcPct val="90000"/>
              </a:lnSpc>
              <a:buFont typeface="Comic Sans MS" panose="030F0702030302020204" pitchFamily="66" charset="0"/>
              <a:buChar char="-"/>
              <a:defRPr/>
            </a:pPr>
            <a:r>
              <a:rPr lang="fr-CA" altLang="en-US" dirty="0" smtClean="0">
                <a:solidFill>
                  <a:srgbClr val="000099"/>
                </a:solidFill>
                <a:latin typeface="Comic Sans MS" pitchFamily="66" charset="0"/>
              </a:rPr>
              <a:t>Épandages automne: utilisation efficace des nutriments</a:t>
            </a:r>
          </a:p>
          <a:p>
            <a:pPr marL="1331913" lvl="3" indent="-342900">
              <a:lnSpc>
                <a:spcPct val="90000"/>
              </a:lnSpc>
              <a:buFont typeface="Comic Sans MS" panose="030F0702030302020204" pitchFamily="66" charset="0"/>
              <a:buChar char="-"/>
              <a:defRPr/>
            </a:pPr>
            <a:r>
              <a:rPr lang="fr-CA" altLang="en-US" dirty="0" smtClean="0">
                <a:solidFill>
                  <a:srgbClr val="000099"/>
                </a:solidFill>
                <a:latin typeface="Comic Sans MS" pitchFamily="66" charset="0"/>
              </a:rPr>
              <a:t>Transfert N à la culture suivante ?</a:t>
            </a:r>
          </a:p>
          <a:p>
            <a:pPr marL="1446213" lvl="3" indent="-457200"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endParaRPr lang="fr-CA" altLang="en-US" sz="1000" dirty="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6369050"/>
            <a:ext cx="9144000" cy="4889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r>
              <a:rPr lang="fr-CA" altLang="en-US" sz="1600" i="1" dirty="0" smtClean="0">
                <a:effectLst/>
                <a:latin typeface="Comic Sans MS" pitchFamily="66" charset="0"/>
              </a:rPr>
              <a:t>Langelier et al., en préparation</a:t>
            </a:r>
            <a:endParaRPr lang="en-CA" altLang="en-US" sz="1600" i="1" dirty="0">
              <a:effectLst/>
              <a:latin typeface="Comic Sans MS" pitchFamily="66" charset="0"/>
            </a:endParaRP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812"/>
          </a:xfrm>
        </p:spPr>
        <p:txBody>
          <a:bodyPr/>
          <a:lstStyle/>
          <a:p>
            <a:pPr algn="l"/>
            <a:r>
              <a:rPr lang="fr-CA" sz="3600" dirty="0" smtClean="0">
                <a:latin typeface="Comic Sans MS" panose="030F0702030302020204" pitchFamily="66" charset="0"/>
              </a:rPr>
              <a:t>1</a:t>
            </a:r>
            <a:r>
              <a:rPr lang="fr-CA" sz="3600" baseline="30000" dirty="0" smtClean="0">
                <a:latin typeface="Comic Sans MS" panose="030F0702030302020204" pitchFamily="66" charset="0"/>
              </a:rPr>
              <a:t>er</a:t>
            </a:r>
            <a:r>
              <a:rPr lang="fr-CA" sz="3600" dirty="0" smtClean="0">
                <a:latin typeface="Comic Sans MS" panose="030F0702030302020204" pitchFamily="66" charset="0"/>
              </a:rPr>
              <a:t> levier : </a:t>
            </a:r>
            <a:r>
              <a:rPr lang="fr-CA" sz="3600" dirty="0" smtClean="0">
                <a:latin typeface="Comic Sans MS" panose="030F0702030302020204" pitchFamily="66" charset="0"/>
                <a:sym typeface="Symbol" panose="05050102010706020507" pitchFamily="18" charset="2"/>
              </a:rPr>
              <a:t></a:t>
            </a:r>
            <a:r>
              <a:rPr lang="fr-CA" sz="3600" dirty="0" smtClean="0">
                <a:latin typeface="Comic Sans MS" panose="030F0702030302020204" pitchFamily="66" charset="0"/>
              </a:rPr>
              <a:t> la photosynthèse</a:t>
            </a:r>
            <a:endParaRPr lang="fr-CA" sz="2800" dirty="0">
              <a:latin typeface="Comic Sans MS" panose="030F0702030302020204" pitchFamily="66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33429" y="3225873"/>
            <a:ext cx="1417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smtClean="0">
                <a:effectLst/>
                <a:latin typeface="Comic Sans MS" panose="030F0702030302020204" pitchFamily="66" charset="0"/>
              </a:rPr>
              <a:t>CC dérobée</a:t>
            </a:r>
            <a:endParaRPr lang="fr-CA" dirty="0">
              <a:effectLst/>
              <a:latin typeface="Comic Sans MS" panose="030F0702030302020204" pitchFamily="66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699" y="3604130"/>
            <a:ext cx="1754109" cy="1292810"/>
          </a:xfrm>
          <a:prstGeom prst="rect">
            <a:avLst/>
          </a:prstGeom>
        </p:spPr>
      </p:pic>
      <p:pic>
        <p:nvPicPr>
          <p:cNvPr id="9" name="Picture 5" descr="DSCN457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4191" y="3604130"/>
            <a:ext cx="1649170" cy="1333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1902532" y="3813088"/>
            <a:ext cx="4812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800" dirty="0" smtClean="0">
                <a:effectLst/>
                <a:latin typeface="Comic Sans MS" panose="030F0702030302020204" pitchFamily="66" charset="0"/>
              </a:rPr>
              <a:t>+</a:t>
            </a:r>
            <a:endParaRPr lang="fr-CA" sz="4800" dirty="0">
              <a:effectLst/>
              <a:latin typeface="Comic Sans MS" panose="030F0702030302020204" pitchFamily="66" charset="0"/>
            </a:endParaRPr>
          </a:p>
        </p:txBody>
      </p:sp>
      <p:grpSp>
        <p:nvGrpSpPr>
          <p:cNvPr id="8200" name="Groupe 8199"/>
          <p:cNvGrpSpPr/>
          <p:nvPr/>
        </p:nvGrpSpPr>
        <p:grpSpPr>
          <a:xfrm>
            <a:off x="4160520" y="3107897"/>
            <a:ext cx="2024842" cy="1390500"/>
            <a:chOff x="4160520" y="3107897"/>
            <a:chExt cx="2024842" cy="1390500"/>
          </a:xfrm>
        </p:grpSpPr>
        <p:sp>
          <p:nvSpPr>
            <p:cNvPr id="5" name="ZoneTexte 4"/>
            <p:cNvSpPr txBox="1"/>
            <p:nvPr/>
          </p:nvSpPr>
          <p:spPr>
            <a:xfrm>
              <a:off x="4768527" y="3107897"/>
              <a:ext cx="1287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dirty="0" smtClean="0">
                  <a:effectLst/>
                  <a:latin typeface="Comic Sans MS" panose="030F0702030302020204" pitchFamily="66" charset="0"/>
                </a:rPr>
                <a:t>54-98% N</a:t>
              </a:r>
              <a:endParaRPr lang="fr-CA" dirty="0">
                <a:effectLst/>
                <a:latin typeface="Comic Sans MS" panose="030F0702030302020204" pitchFamily="66" charset="0"/>
              </a:endParaRPr>
            </a:p>
          </p:txBody>
        </p:sp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1981" y="3418534"/>
              <a:ext cx="1533381" cy="1079863"/>
            </a:xfrm>
            <a:prstGeom prst="rect">
              <a:avLst/>
            </a:prstGeom>
          </p:spPr>
        </p:pic>
        <p:cxnSp>
          <p:nvCxnSpPr>
            <p:cNvPr id="16" name="Connecteur droit avec flèche 15"/>
            <p:cNvCxnSpPr/>
            <p:nvPr/>
          </p:nvCxnSpPr>
          <p:spPr>
            <a:xfrm flipV="1">
              <a:off x="4160520" y="3977640"/>
              <a:ext cx="436122" cy="25603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01" name="Groupe 8200"/>
          <p:cNvGrpSpPr/>
          <p:nvPr/>
        </p:nvGrpSpPr>
        <p:grpSpPr>
          <a:xfrm>
            <a:off x="6305153" y="3091984"/>
            <a:ext cx="2323508" cy="1406414"/>
            <a:chOff x="6305153" y="3009688"/>
            <a:chExt cx="2323508" cy="1406414"/>
          </a:xfrm>
        </p:grpSpPr>
        <p:pic>
          <p:nvPicPr>
            <p:cNvPr id="10" name="Espace réservé du contenu 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586" y="3336238"/>
              <a:ext cx="1536075" cy="1079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ZoneTexte 18"/>
            <p:cNvSpPr txBox="1"/>
            <p:nvPr/>
          </p:nvSpPr>
          <p:spPr>
            <a:xfrm>
              <a:off x="7324344" y="3009688"/>
              <a:ext cx="9605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dirty="0" smtClean="0">
                  <a:effectLst/>
                  <a:latin typeface="Comic Sans MS" panose="030F0702030302020204" pitchFamily="66" charset="0"/>
                </a:rPr>
                <a:t>&lt;10% N</a:t>
              </a:r>
              <a:endParaRPr lang="fr-CA" dirty="0">
                <a:effectLst/>
                <a:latin typeface="Comic Sans MS" panose="030F0702030302020204" pitchFamily="66" charset="0"/>
              </a:endParaRPr>
            </a:p>
          </p:txBody>
        </p:sp>
        <p:cxnSp>
          <p:nvCxnSpPr>
            <p:cNvPr id="21" name="Connecteur droit avec flèche 20"/>
            <p:cNvCxnSpPr/>
            <p:nvPr/>
          </p:nvCxnSpPr>
          <p:spPr>
            <a:xfrm>
              <a:off x="6305153" y="3840480"/>
              <a:ext cx="65596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02" name="Groupe 8201"/>
          <p:cNvGrpSpPr/>
          <p:nvPr/>
        </p:nvGrpSpPr>
        <p:grpSpPr>
          <a:xfrm>
            <a:off x="4768527" y="4516568"/>
            <a:ext cx="2305631" cy="1803937"/>
            <a:chOff x="4879718" y="4516569"/>
            <a:chExt cx="2194440" cy="1638554"/>
          </a:xfrm>
        </p:grpSpPr>
        <p:pic>
          <p:nvPicPr>
            <p:cNvPr id="11" name="Imag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791" y="4988790"/>
              <a:ext cx="1690367" cy="1166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3" name="Connecteur en angle 22"/>
            <p:cNvCxnSpPr/>
            <p:nvPr/>
          </p:nvCxnSpPr>
          <p:spPr>
            <a:xfrm rot="16200000" flipH="1">
              <a:off x="4812433" y="4583854"/>
              <a:ext cx="627470" cy="492900"/>
            </a:xfrm>
            <a:prstGeom prst="bentConnector3">
              <a:avLst>
                <a:gd name="adj1" fmla="val 99548"/>
              </a:avLst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ZoneTexte 40"/>
            <p:cNvSpPr txBox="1"/>
            <p:nvPr/>
          </p:nvSpPr>
          <p:spPr>
            <a:xfrm>
              <a:off x="5572760" y="4634639"/>
              <a:ext cx="1287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dirty="0" smtClean="0">
                  <a:effectLst/>
                  <a:latin typeface="Comic Sans MS" panose="030F0702030302020204" pitchFamily="66" charset="0"/>
                </a:rPr>
                <a:t>32-68% N</a:t>
              </a:r>
              <a:endParaRPr lang="fr-CA" dirty="0">
                <a:effectLst/>
                <a:latin typeface="Comic Sans MS" panose="030F0702030302020204" pitchFamily="66" charset="0"/>
              </a:endParaRPr>
            </a:p>
          </p:txBody>
        </p:sp>
      </p:grpSp>
      <p:grpSp>
        <p:nvGrpSpPr>
          <p:cNvPr id="8203" name="Groupe 8202"/>
          <p:cNvGrpSpPr/>
          <p:nvPr/>
        </p:nvGrpSpPr>
        <p:grpSpPr>
          <a:xfrm>
            <a:off x="7105444" y="4550833"/>
            <a:ext cx="2039341" cy="1525385"/>
            <a:chOff x="7105444" y="4550833"/>
            <a:chExt cx="2039341" cy="1525385"/>
          </a:xfrm>
        </p:grpSpPr>
        <p:cxnSp>
          <p:nvCxnSpPr>
            <p:cNvPr id="36" name="Connecteur en angle 35"/>
            <p:cNvCxnSpPr/>
            <p:nvPr/>
          </p:nvCxnSpPr>
          <p:spPr>
            <a:xfrm flipV="1">
              <a:off x="7213735" y="4550833"/>
              <a:ext cx="603501" cy="600594"/>
            </a:xfrm>
            <a:prstGeom prst="bentConnector3">
              <a:avLst>
                <a:gd name="adj1" fmla="val 100000"/>
              </a:avLst>
            </a:prstGeom>
            <a:ln w="571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ZoneTexte 41"/>
            <p:cNvSpPr txBox="1"/>
            <p:nvPr/>
          </p:nvSpPr>
          <p:spPr>
            <a:xfrm>
              <a:off x="7105444" y="5245221"/>
              <a:ext cx="2039341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CA" sz="2400" dirty="0" smtClean="0">
                  <a:effectLst/>
                  <a:latin typeface="Comic Sans MS" panose="030F0702030302020204" pitchFamily="66" charset="0"/>
                </a:rPr>
                <a:t>+ Long terme</a:t>
              </a:r>
            </a:p>
            <a:p>
              <a:pPr algn="ctr"/>
              <a:r>
                <a:rPr lang="fr-CA" sz="2400" dirty="0" err="1" smtClean="0">
                  <a:effectLst/>
                  <a:latin typeface="Comic Sans MS" panose="030F0702030302020204" pitchFamily="66" charset="0"/>
                </a:rPr>
                <a:t>Arr.-effet</a:t>
              </a:r>
              <a:endParaRPr lang="fr-CA" sz="2400" dirty="0">
                <a:effectLst/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132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re 1"/>
          <p:cNvSpPr>
            <a:spLocks noGrp="1"/>
          </p:cNvSpPr>
          <p:nvPr>
            <p:ph type="title" idx="4294967295"/>
          </p:nvPr>
        </p:nvSpPr>
        <p:spPr>
          <a:xfrm>
            <a:off x="457200" y="100013"/>
            <a:ext cx="8239125" cy="922337"/>
          </a:xfrm>
        </p:spPr>
        <p:txBody>
          <a:bodyPr/>
          <a:lstStyle/>
          <a:p>
            <a:pPr algn="l" eaLnBrk="1" hangingPunct="1"/>
            <a:r>
              <a:rPr lang="en-CA" altLang="en-US" sz="3600" dirty="0" smtClean="0">
                <a:latin typeface="Comic Sans MS" pitchFamily="66" charset="0"/>
              </a:rPr>
              <a:t>Augmenter la MO du sol</a:t>
            </a:r>
            <a:endParaRPr lang="fr-CA" altLang="en-US" sz="3600" dirty="0" smtClean="0">
              <a:latin typeface="Comic Sans MS" pitchFamily="66" charset="0"/>
            </a:endParaRPr>
          </a:p>
        </p:txBody>
      </p:sp>
      <p:sp>
        <p:nvSpPr>
          <p:cNvPr id="6147" name="Espace réservé du contenu 2"/>
          <p:cNvSpPr>
            <a:spLocks noGrp="1"/>
          </p:cNvSpPr>
          <p:nvPr>
            <p:ph idx="4294967295"/>
          </p:nvPr>
        </p:nvSpPr>
        <p:spPr>
          <a:xfrm>
            <a:off x="179388" y="1270445"/>
            <a:ext cx="8785225" cy="4881562"/>
          </a:xfrm>
        </p:spPr>
        <p:txBody>
          <a:bodyPr/>
          <a:lstStyle/>
          <a:p>
            <a:pPr marL="447675" lvl="1" eaLnBrk="1" hangingPunct="1">
              <a:buFont typeface="Wingdings" panose="05000000000000000000" pitchFamily="2" charset="2"/>
              <a:buChar char="§"/>
            </a:pPr>
            <a:r>
              <a:rPr lang="en-CA" altLang="en-US" dirty="0" err="1" smtClean="0">
                <a:solidFill>
                  <a:srgbClr val="000099"/>
                </a:solidFill>
                <a:latin typeface="Comic Sans MS" pitchFamily="66" charset="0"/>
              </a:rPr>
              <a:t>Dans</a:t>
            </a:r>
            <a:r>
              <a:rPr lang="en-CA" altLang="en-US" dirty="0" smtClean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en-CA" altLang="en-US" dirty="0" err="1" smtClean="0">
                <a:solidFill>
                  <a:srgbClr val="000099"/>
                </a:solidFill>
                <a:latin typeface="Comic Sans MS" pitchFamily="66" charset="0"/>
              </a:rPr>
              <a:t>quel</a:t>
            </a:r>
            <a:r>
              <a:rPr lang="en-CA" altLang="en-US" dirty="0" smtClean="0">
                <a:solidFill>
                  <a:srgbClr val="000099"/>
                </a:solidFill>
                <a:latin typeface="Comic Sans MS" pitchFamily="66" charset="0"/>
              </a:rPr>
              <a:t> but ?</a:t>
            </a:r>
          </a:p>
          <a:p>
            <a:pPr marL="895350" lvl="3" eaLnBrk="1" hangingPunct="1"/>
            <a:endParaRPr lang="en-CA" altLang="en-US" sz="1000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marL="895350" lvl="3" eaLnBrk="1" hangingPunct="1"/>
            <a:r>
              <a:rPr lang="en-CA" altLang="en-US" dirty="0" err="1" smtClean="0">
                <a:solidFill>
                  <a:srgbClr val="000099"/>
                </a:solidFill>
                <a:latin typeface="Comic Sans MS" pitchFamily="66" charset="0"/>
              </a:rPr>
              <a:t>Productivité</a:t>
            </a:r>
            <a:r>
              <a:rPr lang="en-CA" altLang="en-US" dirty="0" smtClean="0">
                <a:solidFill>
                  <a:srgbClr val="000099"/>
                </a:solidFill>
                <a:latin typeface="Comic Sans MS" pitchFamily="66" charset="0"/>
              </a:rPr>
              <a:t> (</a:t>
            </a:r>
            <a:r>
              <a:rPr lang="en-CA" altLang="en-US" dirty="0" err="1" smtClean="0">
                <a:solidFill>
                  <a:srgbClr val="000099"/>
                </a:solidFill>
                <a:latin typeface="Comic Sans MS" pitchFamily="66" charset="0"/>
              </a:rPr>
              <a:t>bénéfices</a:t>
            </a:r>
            <a:r>
              <a:rPr lang="en-CA" altLang="en-US" dirty="0" smtClean="0">
                <a:solidFill>
                  <a:srgbClr val="000099"/>
                </a:solidFill>
                <a:latin typeface="Comic Sans MS" pitchFamily="66" charset="0"/>
              </a:rPr>
              <a:t> directs)</a:t>
            </a:r>
          </a:p>
          <a:p>
            <a:pPr marL="1352550" lvl="4" eaLnBrk="1" hangingPunct="1"/>
            <a:r>
              <a:rPr lang="en-CA" altLang="en-US" sz="1800" dirty="0" err="1" smtClean="0">
                <a:solidFill>
                  <a:srgbClr val="C00000"/>
                </a:solidFill>
                <a:latin typeface="Comic Sans MS" pitchFamily="66" charset="0"/>
              </a:rPr>
              <a:t>Capacité</a:t>
            </a:r>
            <a:r>
              <a:rPr lang="en-CA" altLang="en-US" sz="1800" dirty="0" smtClean="0">
                <a:solidFill>
                  <a:srgbClr val="C00000"/>
                </a:solidFill>
                <a:latin typeface="Comic Sans MS" pitchFamily="66" charset="0"/>
              </a:rPr>
              <a:t> du sol à </a:t>
            </a:r>
            <a:r>
              <a:rPr lang="en-CA" altLang="en-US" sz="1800" dirty="0" err="1" smtClean="0">
                <a:solidFill>
                  <a:srgbClr val="C00000"/>
                </a:solidFill>
                <a:latin typeface="Comic Sans MS" pitchFamily="66" charset="0"/>
              </a:rPr>
              <a:t>fournir</a:t>
            </a:r>
            <a:r>
              <a:rPr lang="en-CA" altLang="en-US" sz="1800" dirty="0" smtClean="0">
                <a:solidFill>
                  <a:srgbClr val="C00000"/>
                </a:solidFill>
                <a:latin typeface="Comic Sans MS" pitchFamily="66" charset="0"/>
              </a:rPr>
              <a:t> des nutriments</a:t>
            </a:r>
          </a:p>
          <a:p>
            <a:pPr marL="1352550" lvl="4" eaLnBrk="1" hangingPunct="1"/>
            <a:r>
              <a:rPr lang="en-CA" altLang="en-US" sz="1800" dirty="0" err="1" smtClean="0">
                <a:solidFill>
                  <a:srgbClr val="C00000"/>
                </a:solidFill>
                <a:latin typeface="Comic Sans MS" pitchFamily="66" charset="0"/>
              </a:rPr>
              <a:t>Réduction</a:t>
            </a:r>
            <a:r>
              <a:rPr lang="en-CA" altLang="en-US" sz="1800" dirty="0" smtClean="0">
                <a:solidFill>
                  <a:srgbClr val="C00000"/>
                </a:solidFill>
                <a:latin typeface="Comic Sans MS" pitchFamily="66" charset="0"/>
              </a:rPr>
              <a:t> des </a:t>
            </a:r>
            <a:r>
              <a:rPr lang="en-CA" altLang="en-US" sz="1800" dirty="0" err="1" smtClean="0">
                <a:solidFill>
                  <a:srgbClr val="C00000"/>
                </a:solidFill>
                <a:latin typeface="Comic Sans MS" pitchFamily="66" charset="0"/>
              </a:rPr>
              <a:t>intrants</a:t>
            </a:r>
            <a:r>
              <a:rPr lang="en-CA" altLang="en-US" sz="1800" dirty="0" smtClean="0">
                <a:solidFill>
                  <a:srgbClr val="C00000"/>
                </a:solidFill>
                <a:latin typeface="Comic Sans MS" pitchFamily="66" charset="0"/>
              </a:rPr>
              <a:t> (</a:t>
            </a:r>
            <a:r>
              <a:rPr lang="en-CA" altLang="en-US" sz="1800" dirty="0" err="1" smtClean="0">
                <a:solidFill>
                  <a:srgbClr val="C00000"/>
                </a:solidFill>
                <a:latin typeface="Comic Sans MS" pitchFamily="66" charset="0"/>
              </a:rPr>
              <a:t>légumineuses</a:t>
            </a:r>
            <a:r>
              <a:rPr lang="en-CA" altLang="en-US" sz="1800" dirty="0" smtClean="0">
                <a:solidFill>
                  <a:srgbClr val="C00000"/>
                </a:solidFill>
                <a:latin typeface="Comic Sans MS" pitchFamily="66" charset="0"/>
              </a:rPr>
              <a:t>) </a:t>
            </a:r>
          </a:p>
          <a:p>
            <a:pPr marL="1352550" lvl="4" eaLnBrk="1" hangingPunct="1"/>
            <a:r>
              <a:rPr lang="en-CA" altLang="en-US" sz="1800" dirty="0" err="1" smtClean="0">
                <a:solidFill>
                  <a:srgbClr val="C00000"/>
                </a:solidFill>
                <a:latin typeface="Comic Sans MS" pitchFamily="66" charset="0"/>
              </a:rPr>
              <a:t>Réserve</a:t>
            </a:r>
            <a:r>
              <a:rPr lang="en-CA" altLang="en-US" sz="1800" dirty="0" smtClean="0">
                <a:solidFill>
                  <a:srgbClr val="C00000"/>
                </a:solidFill>
                <a:latin typeface="Comic Sans MS" pitchFamily="66" charset="0"/>
              </a:rPr>
              <a:t> utile </a:t>
            </a:r>
            <a:r>
              <a:rPr lang="en-CA" altLang="en-US" sz="1800" dirty="0" err="1" smtClean="0">
                <a:solidFill>
                  <a:srgbClr val="C00000"/>
                </a:solidFill>
                <a:latin typeface="Comic Sans MS" pitchFamily="66" charset="0"/>
              </a:rPr>
              <a:t>en</a:t>
            </a:r>
            <a:r>
              <a:rPr lang="en-CA" altLang="en-US" sz="1800" dirty="0" smtClean="0">
                <a:solidFill>
                  <a:srgbClr val="C00000"/>
                </a:solidFill>
                <a:latin typeface="Comic Sans MS" pitchFamily="66" charset="0"/>
              </a:rPr>
              <a:t> eau, </a:t>
            </a:r>
            <a:r>
              <a:rPr lang="en-CA" altLang="en-US" sz="1800" dirty="0" err="1" smtClean="0">
                <a:solidFill>
                  <a:srgbClr val="C00000"/>
                </a:solidFill>
                <a:latin typeface="Comic Sans MS" pitchFamily="66" charset="0"/>
              </a:rPr>
              <a:t>aération</a:t>
            </a:r>
            <a:r>
              <a:rPr lang="en-CA" altLang="en-US" sz="1800" dirty="0" smtClean="0">
                <a:solidFill>
                  <a:srgbClr val="C00000"/>
                </a:solidFill>
                <a:latin typeface="Comic Sans MS" pitchFamily="66" charset="0"/>
              </a:rPr>
              <a:t>, résistance à </a:t>
            </a:r>
            <a:r>
              <a:rPr lang="en-CA" altLang="en-US" sz="1800" dirty="0" err="1" smtClean="0">
                <a:solidFill>
                  <a:srgbClr val="C00000"/>
                </a:solidFill>
                <a:latin typeface="Comic Sans MS" pitchFamily="66" charset="0"/>
              </a:rPr>
              <a:t>l’érosion</a:t>
            </a:r>
            <a:r>
              <a:rPr lang="en-CA" altLang="en-US" sz="1800" dirty="0" smtClean="0">
                <a:solidFill>
                  <a:srgbClr val="C00000"/>
                </a:solidFill>
                <a:latin typeface="Comic Sans MS" pitchFamily="66" charset="0"/>
              </a:rPr>
              <a:t>…</a:t>
            </a:r>
          </a:p>
          <a:p>
            <a:pPr marL="895350" lvl="3" eaLnBrk="1" hangingPunct="1"/>
            <a:endParaRPr lang="en-CA" altLang="en-US" sz="1000" dirty="0" smtClean="0">
              <a:solidFill>
                <a:srgbClr val="000099"/>
              </a:solidFill>
              <a:latin typeface="Comic Sans MS" pitchFamily="66" charset="0"/>
            </a:endParaRPr>
          </a:p>
          <a:p>
            <a:pPr marL="895350" lvl="3" eaLnBrk="1" hangingPunct="1"/>
            <a:r>
              <a:rPr lang="en-CA" altLang="en-US" dirty="0" smtClean="0">
                <a:solidFill>
                  <a:srgbClr val="000099"/>
                </a:solidFill>
                <a:latin typeface="Comic Sans MS" pitchFamily="66" charset="0"/>
              </a:rPr>
              <a:t>Service </a:t>
            </a:r>
            <a:r>
              <a:rPr lang="en-CA" altLang="en-US" dirty="0" err="1" smtClean="0">
                <a:solidFill>
                  <a:srgbClr val="000099"/>
                </a:solidFill>
                <a:latin typeface="Comic Sans MS" pitchFamily="66" charset="0"/>
              </a:rPr>
              <a:t>écologiques</a:t>
            </a:r>
            <a:r>
              <a:rPr lang="en-CA" altLang="en-US" dirty="0" smtClean="0">
                <a:solidFill>
                  <a:srgbClr val="000099"/>
                </a:solidFill>
                <a:latin typeface="Comic Sans MS" pitchFamily="66" charset="0"/>
              </a:rPr>
              <a:t> (</a:t>
            </a:r>
            <a:r>
              <a:rPr lang="en-CA" altLang="en-US" dirty="0" err="1" smtClean="0">
                <a:solidFill>
                  <a:srgbClr val="000099"/>
                </a:solidFill>
                <a:latin typeface="Comic Sans MS" pitchFamily="66" charset="0"/>
              </a:rPr>
              <a:t>bénéfices</a:t>
            </a:r>
            <a:r>
              <a:rPr lang="en-CA" altLang="en-US" dirty="0" smtClean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en-CA" altLang="en-US" dirty="0" err="1" smtClean="0">
                <a:solidFill>
                  <a:srgbClr val="000099"/>
                </a:solidFill>
                <a:latin typeface="Comic Sans MS" pitchFamily="66" charset="0"/>
              </a:rPr>
              <a:t>indirects</a:t>
            </a:r>
            <a:r>
              <a:rPr lang="en-CA" altLang="en-US" dirty="0" smtClean="0">
                <a:solidFill>
                  <a:srgbClr val="000099"/>
                </a:solidFill>
                <a:latin typeface="Comic Sans MS" pitchFamily="66" charset="0"/>
              </a:rPr>
              <a:t>)</a:t>
            </a:r>
          </a:p>
          <a:p>
            <a:pPr marL="1352550" lvl="4" eaLnBrk="1" hangingPunct="1"/>
            <a:r>
              <a:rPr lang="en-CA" altLang="en-US" sz="1800" dirty="0" err="1" smtClean="0">
                <a:solidFill>
                  <a:srgbClr val="C00000"/>
                </a:solidFill>
                <a:latin typeface="Comic Sans MS" pitchFamily="66" charset="0"/>
              </a:rPr>
              <a:t>Séquestration</a:t>
            </a:r>
            <a:r>
              <a:rPr lang="en-CA" altLang="en-US" sz="1800" dirty="0" smtClean="0">
                <a:solidFill>
                  <a:srgbClr val="C00000"/>
                </a:solidFill>
                <a:latin typeface="Comic Sans MS" pitchFamily="66" charset="0"/>
              </a:rPr>
              <a:t> de </a:t>
            </a:r>
            <a:r>
              <a:rPr lang="en-CA" altLang="en-US" sz="1800" dirty="0" err="1" smtClean="0">
                <a:solidFill>
                  <a:srgbClr val="C00000"/>
                </a:solidFill>
                <a:latin typeface="Comic Sans MS" pitchFamily="66" charset="0"/>
              </a:rPr>
              <a:t>carbone</a:t>
            </a:r>
            <a:r>
              <a:rPr lang="en-CA" altLang="en-US" sz="1800" dirty="0" smtClean="0">
                <a:solidFill>
                  <a:srgbClr val="C00000"/>
                </a:solidFill>
                <a:latin typeface="Comic Sans MS" pitchFamily="66" charset="0"/>
              </a:rPr>
              <a:t> (</a:t>
            </a:r>
            <a:r>
              <a:rPr lang="en-CA" altLang="en-US" sz="1800" dirty="0" err="1" smtClean="0">
                <a:solidFill>
                  <a:srgbClr val="C00000"/>
                </a:solidFill>
                <a:latin typeface="Comic Sans MS" pitchFamily="66" charset="0"/>
              </a:rPr>
              <a:t>changements</a:t>
            </a:r>
            <a:r>
              <a:rPr lang="en-CA" altLang="en-US" sz="1800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CA" altLang="en-US" sz="1800" dirty="0" err="1" smtClean="0">
                <a:solidFill>
                  <a:srgbClr val="C00000"/>
                </a:solidFill>
                <a:latin typeface="Comic Sans MS" pitchFamily="66" charset="0"/>
              </a:rPr>
              <a:t>climatiques</a:t>
            </a:r>
            <a:r>
              <a:rPr lang="en-CA" altLang="en-US" sz="1800" dirty="0" smtClean="0">
                <a:solidFill>
                  <a:srgbClr val="C00000"/>
                </a:solidFill>
                <a:latin typeface="Comic Sans MS" pitchFamily="66" charset="0"/>
              </a:rPr>
              <a:t>; </a:t>
            </a:r>
            <a:r>
              <a:rPr lang="en-CA" altLang="en-US" sz="1800" dirty="0" err="1" smtClean="0">
                <a:solidFill>
                  <a:srgbClr val="C00000"/>
                </a:solidFill>
                <a:latin typeface="Comic Sans MS" pitchFamily="66" charset="0"/>
              </a:rPr>
              <a:t>crédits</a:t>
            </a:r>
            <a:r>
              <a:rPr lang="en-CA" altLang="en-US" sz="1800" dirty="0" smtClean="0">
                <a:solidFill>
                  <a:srgbClr val="C00000"/>
                </a:solidFill>
                <a:latin typeface="Comic Sans MS" pitchFamily="66" charset="0"/>
              </a:rPr>
              <a:t>) </a:t>
            </a:r>
          </a:p>
          <a:p>
            <a:pPr marL="1352550" lvl="4" eaLnBrk="1" hangingPunct="1"/>
            <a:r>
              <a:rPr lang="en-CA" altLang="en-US" sz="1800" dirty="0" err="1" smtClean="0">
                <a:solidFill>
                  <a:srgbClr val="C00000"/>
                </a:solidFill>
                <a:latin typeface="Comic Sans MS" pitchFamily="66" charset="0"/>
              </a:rPr>
              <a:t>Biodiversité</a:t>
            </a:r>
            <a:r>
              <a:rPr lang="en-CA" altLang="en-US" sz="1800" dirty="0" smtClean="0">
                <a:solidFill>
                  <a:srgbClr val="C00000"/>
                </a:solidFill>
                <a:latin typeface="Comic Sans MS" pitchFamily="66" charset="0"/>
              </a:rPr>
              <a:t> (</a:t>
            </a:r>
            <a:r>
              <a:rPr lang="en-CA" altLang="en-US" sz="1800" dirty="0" err="1" smtClean="0">
                <a:solidFill>
                  <a:srgbClr val="C00000"/>
                </a:solidFill>
                <a:latin typeface="Comic Sans MS" pitchFamily="66" charset="0"/>
              </a:rPr>
              <a:t>microbienne</a:t>
            </a:r>
            <a:r>
              <a:rPr lang="en-CA" altLang="en-US" sz="1800" dirty="0" smtClean="0">
                <a:solidFill>
                  <a:srgbClr val="C00000"/>
                </a:solidFill>
                <a:latin typeface="Comic Sans MS" pitchFamily="66" charset="0"/>
              </a:rPr>
              <a:t>, </a:t>
            </a:r>
            <a:r>
              <a:rPr lang="en-CA" altLang="en-US" sz="1800" dirty="0" err="1" smtClean="0">
                <a:solidFill>
                  <a:srgbClr val="C00000"/>
                </a:solidFill>
                <a:latin typeface="Comic Sans MS" pitchFamily="66" charset="0"/>
              </a:rPr>
              <a:t>végétale</a:t>
            </a:r>
            <a:r>
              <a:rPr lang="en-CA" altLang="en-US" sz="1800" dirty="0" smtClean="0">
                <a:solidFill>
                  <a:srgbClr val="C00000"/>
                </a:solidFill>
                <a:latin typeface="Comic Sans MS" pitchFamily="66" charset="0"/>
              </a:rPr>
              <a:t>, </a:t>
            </a:r>
            <a:r>
              <a:rPr lang="en-CA" altLang="en-US" sz="1800" dirty="0" err="1" smtClean="0">
                <a:solidFill>
                  <a:srgbClr val="C00000"/>
                </a:solidFill>
                <a:latin typeface="Comic Sans MS" pitchFamily="66" charset="0"/>
              </a:rPr>
              <a:t>animale</a:t>
            </a:r>
            <a:r>
              <a:rPr lang="en-CA" altLang="en-US" sz="1800" dirty="0" smtClean="0">
                <a:solidFill>
                  <a:srgbClr val="C00000"/>
                </a:solidFill>
                <a:latin typeface="Comic Sans MS" pitchFamily="66" charset="0"/>
              </a:rPr>
              <a:t>)</a:t>
            </a:r>
          </a:p>
          <a:p>
            <a:pPr marL="1352550" lvl="4" eaLnBrk="1" hangingPunct="1"/>
            <a:r>
              <a:rPr lang="en-CA" altLang="en-US" sz="1800" dirty="0" err="1" smtClean="0">
                <a:solidFill>
                  <a:srgbClr val="C00000"/>
                </a:solidFill>
                <a:latin typeface="Comic Sans MS" pitchFamily="66" charset="0"/>
              </a:rPr>
              <a:t>Filtre</a:t>
            </a:r>
            <a:r>
              <a:rPr lang="en-CA" altLang="en-US" sz="1800" dirty="0" smtClean="0">
                <a:solidFill>
                  <a:srgbClr val="C00000"/>
                </a:solidFill>
                <a:latin typeface="Comic Sans MS" pitchFamily="66" charset="0"/>
              </a:rPr>
              <a:t> et protection des </a:t>
            </a:r>
            <a:r>
              <a:rPr lang="en-CA" altLang="en-US" sz="1800" dirty="0" err="1" smtClean="0">
                <a:solidFill>
                  <a:srgbClr val="C00000"/>
                </a:solidFill>
                <a:latin typeface="Comic Sans MS" pitchFamily="66" charset="0"/>
              </a:rPr>
              <a:t>milieux</a:t>
            </a:r>
            <a:r>
              <a:rPr lang="en-CA" altLang="en-US" sz="1800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CA" altLang="en-US" sz="1800" dirty="0" err="1" smtClean="0">
                <a:solidFill>
                  <a:srgbClr val="C00000"/>
                </a:solidFill>
                <a:latin typeface="Comic Sans MS" pitchFamily="66" charset="0"/>
              </a:rPr>
              <a:t>naturels</a:t>
            </a:r>
            <a:r>
              <a:rPr lang="en-CA" altLang="en-US" sz="1800" dirty="0" smtClean="0">
                <a:solidFill>
                  <a:srgbClr val="C00000"/>
                </a:solidFill>
                <a:latin typeface="Comic Sans MS" pitchFamily="66" charset="0"/>
              </a:rPr>
              <a:t> (air, eau)</a:t>
            </a:r>
          </a:p>
          <a:p>
            <a:pPr marL="1352550" lvl="4" eaLnBrk="1" hangingPunct="1"/>
            <a:r>
              <a:rPr lang="en-CA" altLang="en-US" sz="1800" dirty="0" err="1" smtClean="0">
                <a:solidFill>
                  <a:srgbClr val="C00000"/>
                </a:solidFill>
                <a:latin typeface="Comic Sans MS" pitchFamily="66" charset="0"/>
              </a:rPr>
              <a:t>Réduction</a:t>
            </a:r>
            <a:r>
              <a:rPr lang="en-CA" altLang="en-US" sz="1800" dirty="0" smtClean="0">
                <a:solidFill>
                  <a:srgbClr val="C00000"/>
                </a:solidFill>
                <a:latin typeface="Comic Sans MS" pitchFamily="66" charset="0"/>
              </a:rPr>
              <a:t> de </a:t>
            </a:r>
            <a:r>
              <a:rPr lang="en-CA" altLang="en-US" sz="1800" dirty="0" err="1" smtClean="0">
                <a:solidFill>
                  <a:srgbClr val="C00000"/>
                </a:solidFill>
                <a:latin typeface="Comic Sans MS" pitchFamily="66" charset="0"/>
              </a:rPr>
              <a:t>l’empreinte</a:t>
            </a:r>
            <a:r>
              <a:rPr lang="en-CA" altLang="en-US" sz="1800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CA" altLang="en-US" sz="1800" dirty="0" err="1" smtClean="0">
                <a:solidFill>
                  <a:srgbClr val="C00000"/>
                </a:solidFill>
                <a:latin typeface="Comic Sans MS" pitchFamily="66" charset="0"/>
              </a:rPr>
              <a:t>environnementale</a:t>
            </a:r>
            <a:r>
              <a:rPr lang="en-CA" altLang="en-US" sz="1800" dirty="0" smtClean="0">
                <a:solidFill>
                  <a:srgbClr val="C00000"/>
                </a:solidFill>
                <a:latin typeface="Comic Sans MS" pitchFamily="66" charset="0"/>
              </a:rPr>
              <a:t> de la </a:t>
            </a:r>
            <a:r>
              <a:rPr lang="en-CA" altLang="en-US" sz="1800" dirty="0" err="1" smtClean="0">
                <a:solidFill>
                  <a:srgbClr val="C00000"/>
                </a:solidFill>
                <a:latin typeface="Comic Sans MS" pitchFamily="66" charset="0"/>
              </a:rPr>
              <a:t>ferme</a:t>
            </a:r>
            <a:endParaRPr lang="en-CA" altLang="en-US" sz="1800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marL="914400" lvl="2" indent="0" eaLnBrk="1" hangingPunct="1">
              <a:buNone/>
            </a:pPr>
            <a:endParaRPr lang="en-CA" altLang="en-US" sz="1000" dirty="0" smtClean="0">
              <a:solidFill>
                <a:srgbClr val="000099"/>
              </a:solidFill>
              <a:latin typeface="Comic Sans MS" pitchFamily="66" charset="0"/>
            </a:endParaRPr>
          </a:p>
          <a:p>
            <a:pPr lvl="1" eaLnBrk="1" hangingPunct="1">
              <a:buFont typeface="Wingdings" panose="05000000000000000000" pitchFamily="2" charset="2"/>
              <a:buChar char="§"/>
            </a:pPr>
            <a:endParaRPr lang="en-CA" altLang="en-US" dirty="0" smtClean="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81150" y="2332768"/>
            <a:ext cx="4419600" cy="304800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Rectangle 4"/>
          <p:cNvSpPr/>
          <p:nvPr/>
        </p:nvSpPr>
        <p:spPr>
          <a:xfrm>
            <a:off x="1581150" y="3834003"/>
            <a:ext cx="2838450" cy="304800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Espace réservé du contenu 2"/>
          <p:cNvSpPr>
            <a:spLocks noGrp="1"/>
          </p:cNvSpPr>
          <p:nvPr>
            <p:ph idx="4294967295"/>
          </p:nvPr>
        </p:nvSpPr>
        <p:spPr>
          <a:xfrm>
            <a:off x="179388" y="1654721"/>
            <a:ext cx="8785225" cy="3886544"/>
          </a:xfrm>
          <a:solidFill>
            <a:schemeClr val="bg1"/>
          </a:solidFill>
        </p:spPr>
        <p:txBody>
          <a:bodyPr/>
          <a:lstStyle/>
          <a:p>
            <a:pPr marL="895350" lvl="2" indent="-188913" eaLnBrk="1" hangingPunct="1">
              <a:buFont typeface="Arial" panose="020B0604020202020204" pitchFamily="34" charset="0"/>
              <a:buChar char="•"/>
            </a:pPr>
            <a:r>
              <a:rPr lang="en-CA" altLang="en-US" dirty="0" err="1" smtClean="0">
                <a:solidFill>
                  <a:srgbClr val="C00000"/>
                </a:solidFill>
                <a:latin typeface="Comic Sans MS" pitchFamily="66" charset="0"/>
              </a:rPr>
              <a:t>Résidus</a:t>
            </a:r>
            <a:r>
              <a:rPr lang="en-CA" altLang="en-US" dirty="0" smtClean="0">
                <a:solidFill>
                  <a:srgbClr val="C00000"/>
                </a:solidFill>
                <a:latin typeface="Comic Sans MS" pitchFamily="66" charset="0"/>
              </a:rPr>
              <a:t> de </a:t>
            </a:r>
            <a:r>
              <a:rPr lang="en-CA" altLang="en-US" dirty="0" err="1" smtClean="0">
                <a:solidFill>
                  <a:srgbClr val="C00000"/>
                </a:solidFill>
                <a:latin typeface="Comic Sans MS" pitchFamily="66" charset="0"/>
              </a:rPr>
              <a:t>récolte</a:t>
            </a:r>
            <a:endParaRPr lang="en-CA" altLang="en-US" sz="1600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marL="1162050" lvl="3" eaLnBrk="1" hangingPunct="1"/>
            <a:r>
              <a:rPr lang="en-CA" altLang="en-US" dirty="0" smtClean="0">
                <a:solidFill>
                  <a:srgbClr val="000099"/>
                </a:solidFill>
                <a:latin typeface="Comic Sans MS" pitchFamily="66" charset="0"/>
                <a:sym typeface="Symbol" panose="05050102010706020507" pitchFamily="18" charset="2"/>
              </a:rPr>
              <a:t> </a:t>
            </a:r>
            <a:r>
              <a:rPr lang="en-CA" altLang="en-US" dirty="0" err="1" smtClean="0">
                <a:solidFill>
                  <a:srgbClr val="000099"/>
                </a:solidFill>
                <a:latin typeface="Comic Sans MS" pitchFamily="66" charset="0"/>
              </a:rPr>
              <a:t>photosynthèse</a:t>
            </a:r>
            <a:endParaRPr lang="en-CA" altLang="en-US" dirty="0" smtClean="0">
              <a:solidFill>
                <a:srgbClr val="000099"/>
              </a:solidFill>
              <a:latin typeface="Comic Sans MS" pitchFamily="66" charset="0"/>
            </a:endParaRPr>
          </a:p>
          <a:p>
            <a:pPr marL="1162050" lvl="3" eaLnBrk="1" hangingPunct="1"/>
            <a:r>
              <a:rPr lang="en-CA" altLang="en-US" dirty="0" err="1" smtClean="0">
                <a:solidFill>
                  <a:srgbClr val="000099"/>
                </a:solidFill>
                <a:latin typeface="Comic Sans MS" pitchFamily="66" charset="0"/>
              </a:rPr>
              <a:t>laisser</a:t>
            </a:r>
            <a:r>
              <a:rPr lang="en-CA" altLang="en-US" dirty="0" smtClean="0">
                <a:solidFill>
                  <a:srgbClr val="000099"/>
                </a:solidFill>
                <a:latin typeface="Comic Sans MS" pitchFamily="66" charset="0"/>
              </a:rPr>
              <a:t> au sol</a:t>
            </a:r>
          </a:p>
          <a:p>
            <a:pPr lvl="3" eaLnBrk="1" hangingPunct="1"/>
            <a:endParaRPr lang="en-CA" altLang="en-US" sz="800" dirty="0" smtClean="0">
              <a:solidFill>
                <a:srgbClr val="000099"/>
              </a:solidFill>
              <a:latin typeface="Comic Sans MS" pitchFamily="66" charset="0"/>
            </a:endParaRPr>
          </a:p>
          <a:p>
            <a:pPr lvl="3" eaLnBrk="1" hangingPunct="1"/>
            <a:endParaRPr lang="en-CA" altLang="en-US" sz="800" dirty="0" smtClean="0">
              <a:solidFill>
                <a:srgbClr val="000099"/>
              </a:solidFill>
              <a:latin typeface="Comic Sans MS" pitchFamily="66" charset="0"/>
            </a:endParaRPr>
          </a:p>
          <a:p>
            <a:pPr marL="895350" lvl="2" eaLnBrk="1" hangingPunct="1">
              <a:buFont typeface="Arial" panose="020B0604020202020204" pitchFamily="34" charset="0"/>
              <a:buChar char="•"/>
            </a:pPr>
            <a:r>
              <a:rPr lang="en-CA" altLang="en-US" dirty="0" err="1" smtClean="0">
                <a:solidFill>
                  <a:srgbClr val="C00000"/>
                </a:solidFill>
                <a:latin typeface="Comic Sans MS" pitchFamily="66" charset="0"/>
              </a:rPr>
              <a:t>Engrais</a:t>
            </a:r>
            <a:r>
              <a:rPr lang="en-CA" altLang="en-US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CA" altLang="en-US" dirty="0" err="1" smtClean="0">
                <a:solidFill>
                  <a:srgbClr val="C00000"/>
                </a:solidFill>
                <a:latin typeface="Comic Sans MS" pitchFamily="66" charset="0"/>
              </a:rPr>
              <a:t>verts</a:t>
            </a:r>
            <a:r>
              <a:rPr lang="en-CA" altLang="en-US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</a:p>
          <a:p>
            <a:pPr marL="1162050" lvl="3" eaLnBrk="1" hangingPunct="1"/>
            <a:r>
              <a:rPr lang="fr-CA" altLang="en-US" dirty="0" smtClean="0">
                <a:solidFill>
                  <a:srgbClr val="000099"/>
                </a:solidFill>
                <a:latin typeface="Comic Sans MS" pitchFamily="66" charset="0"/>
                <a:sym typeface="Symbol" panose="05050102010706020507" pitchFamily="18" charset="2"/>
              </a:rPr>
              <a:t></a:t>
            </a:r>
            <a:r>
              <a:rPr lang="fr-CA" altLang="en-US" dirty="0" smtClean="0">
                <a:solidFill>
                  <a:srgbClr val="000099"/>
                </a:solidFill>
                <a:latin typeface="Comic Sans MS" pitchFamily="66" charset="0"/>
              </a:rPr>
              <a:t> photosynthèse</a:t>
            </a:r>
            <a:endParaRPr lang="fr-CA" altLang="en-US" dirty="0" smtClean="0">
              <a:solidFill>
                <a:srgbClr val="000099"/>
              </a:solidFill>
              <a:latin typeface="Comic Sans MS" pitchFamily="66" charset="0"/>
              <a:sym typeface="Symbol" panose="05050102010706020507" pitchFamily="18" charset="2"/>
            </a:endParaRPr>
          </a:p>
          <a:p>
            <a:pPr marL="1162050" lvl="3" eaLnBrk="1" hangingPunct="1"/>
            <a:endParaRPr lang="fr-CA" altLang="en-US" sz="800" dirty="0" smtClean="0">
              <a:solidFill>
                <a:srgbClr val="000099"/>
              </a:solidFill>
              <a:latin typeface="Comic Sans MS" pitchFamily="66" charset="0"/>
              <a:sym typeface="Symbol" panose="05050102010706020507" pitchFamily="18" charset="2"/>
            </a:endParaRPr>
          </a:p>
          <a:p>
            <a:pPr marL="1162050" lvl="3" eaLnBrk="1" hangingPunct="1"/>
            <a:endParaRPr lang="fr-CA" altLang="en-US" sz="800" dirty="0">
              <a:solidFill>
                <a:srgbClr val="000099"/>
              </a:solidFill>
              <a:latin typeface="Comic Sans MS" pitchFamily="66" charset="0"/>
              <a:sym typeface="Symbol" panose="05050102010706020507" pitchFamily="18" charset="2"/>
            </a:endParaRPr>
          </a:p>
          <a:p>
            <a:pPr marL="895350" lvl="3" eaLnBrk="1" hangingPunct="1">
              <a:buFont typeface="Arial" panose="020B0604020202020204" pitchFamily="34" charset="0"/>
              <a:buChar char="•"/>
            </a:pPr>
            <a:r>
              <a:rPr lang="fr-CA" altLang="en-US" sz="2400" dirty="0" smtClean="0">
                <a:solidFill>
                  <a:srgbClr val="C00000"/>
                </a:solidFill>
                <a:latin typeface="Comic Sans MS" pitchFamily="66" charset="0"/>
                <a:sym typeface="Symbol" panose="05050102010706020507" pitchFamily="18" charset="2"/>
              </a:rPr>
              <a:t>Effluents, composts</a:t>
            </a:r>
          </a:p>
          <a:p>
            <a:pPr marL="1162050" lvl="4" eaLnBrk="1" hangingPunct="1">
              <a:buFont typeface="Comic Sans MS" panose="030F0702030302020204" pitchFamily="66" charset="0"/>
              <a:buChar char="-"/>
              <a:tabLst>
                <a:tab pos="1162050" algn="l"/>
              </a:tabLst>
            </a:pPr>
            <a:r>
              <a:rPr lang="fr-CA" altLang="en-US" dirty="0" smtClean="0">
                <a:solidFill>
                  <a:srgbClr val="000099"/>
                </a:solidFill>
                <a:latin typeface="Comic Sans MS" pitchFamily="66" charset="0"/>
                <a:sym typeface="Symbol" panose="05050102010706020507" pitchFamily="18" charset="2"/>
              </a:rPr>
              <a:t>exogène</a:t>
            </a:r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368427" y="176340"/>
            <a:ext cx="8229600" cy="712914"/>
          </a:xfrm>
        </p:spPr>
        <p:txBody>
          <a:bodyPr/>
          <a:lstStyle/>
          <a:p>
            <a:pPr algn="l"/>
            <a:r>
              <a:rPr lang="fr-CA" sz="3600" dirty="0" smtClean="0">
                <a:latin typeface="Comic Sans MS" panose="030F0702030302020204" pitchFamily="66" charset="0"/>
              </a:rPr>
              <a:t>2</a:t>
            </a:r>
            <a:r>
              <a:rPr lang="fr-CA" sz="3600" baseline="30000" dirty="0" smtClean="0">
                <a:latin typeface="Comic Sans MS" panose="030F0702030302020204" pitchFamily="66" charset="0"/>
              </a:rPr>
              <a:t>e</a:t>
            </a:r>
            <a:r>
              <a:rPr lang="fr-CA" sz="3600" dirty="0" smtClean="0">
                <a:latin typeface="Comic Sans MS" panose="030F0702030302020204" pitchFamily="66" charset="0"/>
              </a:rPr>
              <a:t> levier: augmenter les apports</a:t>
            </a:r>
            <a:endParaRPr lang="fr-CA" sz="36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Espace réservé du contenu 2"/>
          <p:cNvSpPr>
            <a:spLocks noGrp="1"/>
          </p:cNvSpPr>
          <p:nvPr>
            <p:ph idx="4294967295"/>
          </p:nvPr>
        </p:nvSpPr>
        <p:spPr>
          <a:xfrm>
            <a:off x="179388" y="987208"/>
            <a:ext cx="8785225" cy="5756491"/>
          </a:xfrm>
          <a:solidFill>
            <a:schemeClr val="bg1"/>
          </a:solidFill>
        </p:spPr>
        <p:txBody>
          <a:bodyPr/>
          <a:lstStyle/>
          <a:p>
            <a:pPr marL="447675" lvl="1" eaLnBrk="1" hangingPunct="1">
              <a:buFont typeface="Wingdings" panose="05000000000000000000" pitchFamily="2" charset="2"/>
              <a:buChar char="§"/>
            </a:pPr>
            <a:r>
              <a:rPr lang="en-CA" altLang="en-US" sz="2400" dirty="0" err="1" smtClean="0">
                <a:solidFill>
                  <a:srgbClr val="000099"/>
                </a:solidFill>
                <a:latin typeface="Comic Sans MS" pitchFamily="66" charset="0"/>
              </a:rPr>
              <a:t>Résidus</a:t>
            </a:r>
            <a:r>
              <a:rPr lang="en-CA" altLang="en-US" sz="2400" dirty="0" smtClean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en-CA" altLang="en-US" sz="2400" dirty="0" err="1" smtClean="0">
                <a:solidFill>
                  <a:srgbClr val="000099"/>
                </a:solidFill>
                <a:latin typeface="Comic Sans MS" pitchFamily="66" charset="0"/>
              </a:rPr>
              <a:t>bruns</a:t>
            </a:r>
            <a:r>
              <a:rPr lang="en-CA" altLang="en-US" sz="2400" dirty="0" smtClean="0">
                <a:solidFill>
                  <a:srgbClr val="000099"/>
                </a:solidFill>
                <a:latin typeface="Comic Sans MS" pitchFamily="66" charset="0"/>
              </a:rPr>
              <a:t>, </a:t>
            </a:r>
            <a:r>
              <a:rPr lang="en-CA" altLang="en-US" sz="2400" dirty="0" err="1" smtClean="0">
                <a:solidFill>
                  <a:srgbClr val="000099"/>
                </a:solidFill>
                <a:latin typeface="Comic Sans MS" pitchFamily="66" charset="0"/>
              </a:rPr>
              <a:t>verts</a:t>
            </a:r>
            <a:r>
              <a:rPr lang="en-CA" altLang="en-US" sz="2400" dirty="0" smtClean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en-CA" altLang="en-US" sz="2400" dirty="0" err="1" smtClean="0">
                <a:solidFill>
                  <a:srgbClr val="000099"/>
                </a:solidFill>
                <a:latin typeface="Comic Sans MS" pitchFamily="66" charset="0"/>
              </a:rPr>
              <a:t>ou</a:t>
            </a:r>
            <a:r>
              <a:rPr lang="en-CA" altLang="en-US" sz="2400" dirty="0" smtClean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en-CA" altLang="en-US" sz="2400" dirty="0" err="1" smtClean="0">
                <a:solidFill>
                  <a:srgbClr val="000099"/>
                </a:solidFill>
                <a:latin typeface="Comic Sans MS" pitchFamily="66" charset="0"/>
              </a:rPr>
              <a:t>évolués</a:t>
            </a:r>
            <a:r>
              <a:rPr lang="en-CA" altLang="en-US" sz="2400" dirty="0" smtClean="0">
                <a:solidFill>
                  <a:srgbClr val="000099"/>
                </a:solidFill>
                <a:latin typeface="Comic Sans MS" pitchFamily="66" charset="0"/>
              </a:rPr>
              <a:t> ? Perception </a:t>
            </a:r>
            <a:r>
              <a:rPr lang="en-CA" altLang="en-US" sz="2400" dirty="0" err="1" smtClean="0">
                <a:solidFill>
                  <a:srgbClr val="000099"/>
                </a:solidFill>
                <a:latin typeface="Comic Sans MS" pitchFamily="66" charset="0"/>
              </a:rPr>
              <a:t>actuelle</a:t>
            </a:r>
            <a:endParaRPr lang="en-CA" altLang="en-US" sz="2400" dirty="0" smtClean="0">
              <a:solidFill>
                <a:srgbClr val="000099"/>
              </a:solidFill>
              <a:latin typeface="Comic Sans MS" pitchFamily="66" charset="0"/>
            </a:endParaRPr>
          </a:p>
          <a:p>
            <a:pPr marL="447675" lvl="1" eaLnBrk="1" hangingPunct="1">
              <a:buFont typeface="Wingdings" panose="05000000000000000000" pitchFamily="2" charset="2"/>
              <a:buChar char="§"/>
            </a:pPr>
            <a:endParaRPr lang="en-CA" altLang="en-US" sz="800" dirty="0" smtClean="0">
              <a:solidFill>
                <a:srgbClr val="000099"/>
              </a:solidFill>
              <a:latin typeface="Comic Sans MS" pitchFamily="66" charset="0"/>
            </a:endParaRPr>
          </a:p>
          <a:p>
            <a:pPr marL="895350" lvl="2" indent="-188913" eaLnBrk="1" hangingPunct="1">
              <a:buFont typeface="Arial" panose="020B0604020202020204" pitchFamily="34" charset="0"/>
              <a:buChar char="•"/>
            </a:pPr>
            <a:r>
              <a:rPr lang="en-CA" altLang="en-US" dirty="0" err="1" smtClean="0">
                <a:solidFill>
                  <a:srgbClr val="C00000"/>
                </a:solidFill>
                <a:latin typeface="Comic Sans MS" pitchFamily="66" charset="0"/>
              </a:rPr>
              <a:t>Résidus</a:t>
            </a:r>
            <a:r>
              <a:rPr lang="en-CA" altLang="en-US" dirty="0" smtClean="0">
                <a:solidFill>
                  <a:srgbClr val="C00000"/>
                </a:solidFill>
                <a:latin typeface="Comic Sans MS" pitchFamily="66" charset="0"/>
              </a:rPr>
              <a:t> de </a:t>
            </a:r>
            <a:r>
              <a:rPr lang="en-CA" altLang="en-US" dirty="0" err="1" smtClean="0">
                <a:solidFill>
                  <a:srgbClr val="C00000"/>
                </a:solidFill>
                <a:latin typeface="Comic Sans MS" pitchFamily="66" charset="0"/>
              </a:rPr>
              <a:t>récolte</a:t>
            </a:r>
            <a:r>
              <a:rPr lang="en-CA" altLang="en-US" dirty="0" smtClean="0">
                <a:solidFill>
                  <a:srgbClr val="C00000"/>
                </a:solidFill>
                <a:latin typeface="Comic Sans MS" pitchFamily="66" charset="0"/>
              </a:rPr>
              <a:t> (</a:t>
            </a:r>
            <a:r>
              <a:rPr lang="en-CA" altLang="en-US" dirty="0" err="1" smtClean="0">
                <a:solidFill>
                  <a:srgbClr val="C00000"/>
                </a:solidFill>
                <a:latin typeface="Comic Sans MS" pitchFamily="66" charset="0"/>
              </a:rPr>
              <a:t>bruns</a:t>
            </a:r>
            <a:r>
              <a:rPr lang="en-CA" altLang="en-US" dirty="0" smtClean="0">
                <a:solidFill>
                  <a:srgbClr val="C00000"/>
                </a:solidFill>
                <a:latin typeface="Comic Sans MS" pitchFamily="66" charset="0"/>
              </a:rPr>
              <a:t>)</a:t>
            </a:r>
            <a:endParaRPr lang="en-CA" altLang="en-US" sz="1600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marL="1162050" lvl="3" eaLnBrk="1" hangingPunct="1"/>
            <a:r>
              <a:rPr lang="en-CA" altLang="en-US" dirty="0" smtClean="0">
                <a:solidFill>
                  <a:srgbClr val="000099"/>
                </a:solidFill>
                <a:latin typeface="Comic Sans MS" pitchFamily="66" charset="0"/>
              </a:rPr>
              <a:t>C/N </a:t>
            </a:r>
            <a:r>
              <a:rPr lang="en-CA" altLang="en-US" dirty="0" err="1" smtClean="0">
                <a:solidFill>
                  <a:srgbClr val="000099"/>
                </a:solidFill>
                <a:latin typeface="Comic Sans MS" pitchFamily="66" charset="0"/>
              </a:rPr>
              <a:t>élevé</a:t>
            </a:r>
            <a:endParaRPr lang="en-CA" altLang="en-US" dirty="0" smtClean="0">
              <a:solidFill>
                <a:srgbClr val="000099"/>
              </a:solidFill>
              <a:latin typeface="Comic Sans MS" pitchFamily="66" charset="0"/>
            </a:endParaRPr>
          </a:p>
          <a:p>
            <a:pPr marL="1162050" lvl="3" eaLnBrk="1" hangingPunct="1"/>
            <a:r>
              <a:rPr lang="en-CA" altLang="en-US" dirty="0" smtClean="0">
                <a:solidFill>
                  <a:srgbClr val="000099"/>
                </a:solidFill>
                <a:latin typeface="Comic Sans MS" pitchFamily="66" charset="0"/>
              </a:rPr>
              <a:t>Immobilisation N </a:t>
            </a:r>
          </a:p>
          <a:p>
            <a:pPr marL="1162050" lvl="3" eaLnBrk="1" hangingPunct="1"/>
            <a:r>
              <a:rPr lang="en-CA" altLang="en-US" dirty="0" err="1" smtClean="0">
                <a:solidFill>
                  <a:srgbClr val="000099"/>
                </a:solidFill>
                <a:latin typeface="Comic Sans MS" pitchFamily="66" charset="0"/>
              </a:rPr>
              <a:t>Récalcitrant</a:t>
            </a:r>
            <a:endParaRPr lang="en-CA" altLang="en-US" dirty="0" smtClean="0">
              <a:solidFill>
                <a:srgbClr val="000099"/>
              </a:solidFill>
              <a:latin typeface="Comic Sans MS" pitchFamily="66" charset="0"/>
            </a:endParaRPr>
          </a:p>
          <a:p>
            <a:pPr marL="1162050" lvl="3" eaLnBrk="1" hangingPunct="1"/>
            <a:r>
              <a:rPr lang="en-CA" altLang="en-US" dirty="0" smtClean="0">
                <a:solidFill>
                  <a:srgbClr val="000099"/>
                </a:solidFill>
                <a:latin typeface="Comic Sans MS" pitchFamily="66" charset="0"/>
              </a:rPr>
              <a:t>Coefficient </a:t>
            </a:r>
            <a:r>
              <a:rPr lang="en-CA" altLang="en-US" dirty="0" err="1" smtClean="0">
                <a:solidFill>
                  <a:srgbClr val="000099"/>
                </a:solidFill>
                <a:latin typeface="Comic Sans MS" pitchFamily="66" charset="0"/>
              </a:rPr>
              <a:t>isohumique</a:t>
            </a:r>
            <a:r>
              <a:rPr lang="en-CA" altLang="en-US" dirty="0" smtClean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en-CA" altLang="en-US" dirty="0" smtClean="0">
                <a:solidFill>
                  <a:srgbClr val="000099"/>
                </a:solidFill>
                <a:latin typeface="Comic Sans MS" pitchFamily="66" charset="0"/>
                <a:sym typeface="Symbol" panose="05050102010706020507" pitchFamily="18" charset="2"/>
              </a:rPr>
              <a:t></a:t>
            </a:r>
            <a:endParaRPr lang="en-CA" altLang="en-US" dirty="0" smtClean="0">
              <a:solidFill>
                <a:srgbClr val="000099"/>
              </a:solidFill>
              <a:latin typeface="Comic Sans MS" pitchFamily="66" charset="0"/>
            </a:endParaRPr>
          </a:p>
          <a:p>
            <a:pPr lvl="3" eaLnBrk="1" hangingPunct="1"/>
            <a:endParaRPr lang="en-CA" altLang="en-US" sz="800" dirty="0" smtClean="0">
              <a:solidFill>
                <a:srgbClr val="000099"/>
              </a:solidFill>
              <a:latin typeface="Comic Sans MS" pitchFamily="66" charset="0"/>
            </a:endParaRPr>
          </a:p>
          <a:p>
            <a:pPr marL="895350" lvl="2" eaLnBrk="1" hangingPunct="1">
              <a:buFont typeface="Arial" panose="020B0604020202020204" pitchFamily="34" charset="0"/>
              <a:buChar char="•"/>
            </a:pPr>
            <a:r>
              <a:rPr lang="en-CA" altLang="en-US" dirty="0" err="1" smtClean="0">
                <a:solidFill>
                  <a:srgbClr val="C00000"/>
                </a:solidFill>
                <a:latin typeface="Comic Sans MS" pitchFamily="66" charset="0"/>
              </a:rPr>
              <a:t>Engrais</a:t>
            </a:r>
            <a:r>
              <a:rPr lang="en-CA" altLang="en-US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CA" altLang="en-US" dirty="0" err="1" smtClean="0">
                <a:solidFill>
                  <a:srgbClr val="C00000"/>
                </a:solidFill>
                <a:latin typeface="Comic Sans MS" pitchFamily="66" charset="0"/>
              </a:rPr>
              <a:t>verts</a:t>
            </a:r>
            <a:r>
              <a:rPr lang="en-CA" altLang="en-US" dirty="0" smtClean="0">
                <a:solidFill>
                  <a:srgbClr val="C00000"/>
                </a:solidFill>
                <a:latin typeface="Comic Sans MS" pitchFamily="66" charset="0"/>
              </a:rPr>
              <a:t> (</a:t>
            </a:r>
            <a:r>
              <a:rPr lang="en-CA" altLang="en-US" dirty="0" err="1" smtClean="0">
                <a:solidFill>
                  <a:srgbClr val="C00000"/>
                </a:solidFill>
                <a:latin typeface="Comic Sans MS" pitchFamily="66" charset="0"/>
              </a:rPr>
              <a:t>verts</a:t>
            </a:r>
            <a:r>
              <a:rPr lang="en-CA" altLang="en-US" dirty="0" smtClean="0">
                <a:solidFill>
                  <a:srgbClr val="C00000"/>
                </a:solidFill>
                <a:latin typeface="Comic Sans MS" pitchFamily="66" charset="0"/>
              </a:rPr>
              <a:t>) </a:t>
            </a:r>
          </a:p>
          <a:p>
            <a:pPr marL="1162050" lvl="3" eaLnBrk="1" hangingPunct="1"/>
            <a:r>
              <a:rPr lang="fr-CA" altLang="en-US" dirty="0" smtClean="0">
                <a:solidFill>
                  <a:srgbClr val="000099"/>
                </a:solidFill>
                <a:latin typeface="Comic Sans MS" pitchFamily="66" charset="0"/>
              </a:rPr>
              <a:t>C/N faible</a:t>
            </a:r>
          </a:p>
          <a:p>
            <a:pPr marL="1162050" lvl="3" eaLnBrk="1" hangingPunct="1"/>
            <a:r>
              <a:rPr lang="fr-CA" altLang="en-US" dirty="0" smtClean="0">
                <a:solidFill>
                  <a:srgbClr val="000099"/>
                </a:solidFill>
                <a:latin typeface="Comic Sans MS" pitchFamily="66" charset="0"/>
              </a:rPr>
              <a:t>Peu ou pas d’immobilisation N</a:t>
            </a:r>
          </a:p>
          <a:p>
            <a:pPr marL="1162050" lvl="3" eaLnBrk="1" hangingPunct="1"/>
            <a:r>
              <a:rPr lang="fr-CA" altLang="en-US" dirty="0" smtClean="0">
                <a:solidFill>
                  <a:srgbClr val="000099"/>
                </a:solidFill>
                <a:latin typeface="Comic Sans MS" pitchFamily="66" charset="0"/>
              </a:rPr>
              <a:t>Labile</a:t>
            </a:r>
          </a:p>
          <a:p>
            <a:pPr marL="1162050" lvl="3" eaLnBrk="1" hangingPunct="1"/>
            <a:r>
              <a:rPr lang="fr-CA" altLang="en-US" dirty="0" smtClean="0">
                <a:solidFill>
                  <a:srgbClr val="000099"/>
                </a:solidFill>
                <a:latin typeface="Comic Sans MS" pitchFamily="66" charset="0"/>
              </a:rPr>
              <a:t>Coefficient </a:t>
            </a:r>
            <a:r>
              <a:rPr lang="fr-CA" altLang="en-US" dirty="0" err="1" smtClean="0">
                <a:solidFill>
                  <a:srgbClr val="000099"/>
                </a:solidFill>
                <a:latin typeface="Comic Sans MS" pitchFamily="66" charset="0"/>
              </a:rPr>
              <a:t>isohumique</a:t>
            </a:r>
            <a:r>
              <a:rPr lang="fr-CA" altLang="en-US" dirty="0" smtClean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fr-CA" altLang="en-US" dirty="0" smtClean="0">
                <a:solidFill>
                  <a:srgbClr val="000099"/>
                </a:solidFill>
                <a:latin typeface="Comic Sans MS" pitchFamily="66" charset="0"/>
                <a:sym typeface="Symbol" panose="05050102010706020507" pitchFamily="18" charset="2"/>
              </a:rPr>
              <a:t></a:t>
            </a:r>
          </a:p>
          <a:p>
            <a:pPr marL="1162050" lvl="3" eaLnBrk="1" hangingPunct="1"/>
            <a:endParaRPr lang="fr-CA" altLang="en-US" sz="800" dirty="0">
              <a:solidFill>
                <a:srgbClr val="000099"/>
              </a:solidFill>
              <a:latin typeface="Comic Sans MS" pitchFamily="66" charset="0"/>
              <a:sym typeface="Symbol" panose="05050102010706020507" pitchFamily="18" charset="2"/>
            </a:endParaRPr>
          </a:p>
          <a:p>
            <a:pPr marL="895350" lvl="3" eaLnBrk="1" hangingPunct="1">
              <a:buFont typeface="Arial" panose="020B0604020202020204" pitchFamily="34" charset="0"/>
              <a:buChar char="•"/>
            </a:pPr>
            <a:r>
              <a:rPr lang="fr-CA" altLang="en-US" sz="2400" dirty="0" smtClean="0">
                <a:solidFill>
                  <a:srgbClr val="C00000"/>
                </a:solidFill>
                <a:latin typeface="Comic Sans MS" pitchFamily="66" charset="0"/>
                <a:sym typeface="Symbol" panose="05050102010706020507" pitchFamily="18" charset="2"/>
              </a:rPr>
              <a:t>Effluents, </a:t>
            </a:r>
            <a:r>
              <a:rPr lang="fr-CA" altLang="en-US" sz="2400" dirty="0">
                <a:solidFill>
                  <a:srgbClr val="C00000"/>
                </a:solidFill>
                <a:latin typeface="Comic Sans MS" pitchFamily="66" charset="0"/>
                <a:sym typeface="Symbol" panose="05050102010706020507" pitchFamily="18" charset="2"/>
              </a:rPr>
              <a:t>composts </a:t>
            </a:r>
            <a:r>
              <a:rPr lang="fr-CA" altLang="en-US" sz="2400" dirty="0" smtClean="0">
                <a:solidFill>
                  <a:srgbClr val="C00000"/>
                </a:solidFill>
                <a:latin typeface="Comic Sans MS" pitchFamily="66" charset="0"/>
                <a:sym typeface="Symbol" panose="05050102010706020507" pitchFamily="18" charset="2"/>
              </a:rPr>
              <a:t>(évolués)</a:t>
            </a:r>
          </a:p>
          <a:p>
            <a:pPr marL="1162050" lvl="4" eaLnBrk="1" hangingPunct="1">
              <a:buFont typeface="Comic Sans MS" panose="030F0702030302020204" pitchFamily="66" charset="0"/>
              <a:buChar char="-"/>
              <a:tabLst>
                <a:tab pos="1162050" algn="l"/>
              </a:tabLst>
            </a:pPr>
            <a:r>
              <a:rPr lang="fr-CA" altLang="en-US" dirty="0" smtClean="0">
                <a:solidFill>
                  <a:srgbClr val="000099"/>
                </a:solidFill>
                <a:latin typeface="Comic Sans MS" pitchFamily="66" charset="0"/>
                <a:sym typeface="Symbol" panose="05050102010706020507" pitchFamily="18" charset="2"/>
              </a:rPr>
              <a:t>C/N variable… seuil à 25-30</a:t>
            </a:r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368427" y="176340"/>
            <a:ext cx="8229600" cy="712914"/>
          </a:xfrm>
        </p:spPr>
        <p:txBody>
          <a:bodyPr/>
          <a:lstStyle/>
          <a:p>
            <a:pPr algn="l"/>
            <a:r>
              <a:rPr lang="fr-CA" sz="3600" dirty="0" smtClean="0">
                <a:latin typeface="Comic Sans MS" panose="030F0702030302020204" pitchFamily="66" charset="0"/>
              </a:rPr>
              <a:t>2</a:t>
            </a:r>
            <a:r>
              <a:rPr lang="fr-CA" sz="3600" baseline="30000" dirty="0" smtClean="0">
                <a:latin typeface="Comic Sans MS" panose="030F0702030302020204" pitchFamily="66" charset="0"/>
              </a:rPr>
              <a:t>e</a:t>
            </a:r>
            <a:r>
              <a:rPr lang="fr-CA" sz="3600" dirty="0" smtClean="0">
                <a:latin typeface="Comic Sans MS" panose="030F0702030302020204" pitchFamily="66" charset="0"/>
              </a:rPr>
              <a:t> levier: augmenter les apports</a:t>
            </a:r>
            <a:endParaRPr lang="fr-CA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98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1475" y="179388"/>
            <a:ext cx="8229600" cy="712914"/>
          </a:xfrm>
        </p:spPr>
        <p:txBody>
          <a:bodyPr/>
          <a:lstStyle/>
          <a:p>
            <a:pPr algn="l"/>
            <a:r>
              <a:rPr lang="fr-CA" sz="3600" dirty="0" smtClean="0">
                <a:latin typeface="Comic Sans MS" panose="030F0702030302020204" pitchFamily="66" charset="0"/>
              </a:rPr>
              <a:t>2</a:t>
            </a:r>
            <a:r>
              <a:rPr lang="fr-CA" sz="3600" baseline="30000" dirty="0" smtClean="0">
                <a:latin typeface="Comic Sans MS" panose="030F0702030302020204" pitchFamily="66" charset="0"/>
              </a:rPr>
              <a:t>e</a:t>
            </a:r>
            <a:r>
              <a:rPr lang="fr-CA" sz="3600" dirty="0" smtClean="0">
                <a:latin typeface="Comic Sans MS" panose="030F0702030302020204" pitchFamily="66" charset="0"/>
              </a:rPr>
              <a:t> levier: augmenter les apports</a:t>
            </a:r>
            <a:endParaRPr lang="fr-CA" sz="3600" dirty="0">
              <a:latin typeface="Comic Sans MS" panose="030F0702030302020204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1475" y="1028700"/>
            <a:ext cx="8229600" cy="5076825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fr-CA" sz="2800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Résidus bruns, verts ou évolués 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CA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CRAAQ 2010 (p. 58)</a:t>
            </a:r>
          </a:p>
          <a:p>
            <a:pPr lvl="2">
              <a:buFont typeface="Comic Sans MS" panose="030F0702030302020204" pitchFamily="66" charset="0"/>
              <a:buChar char="-"/>
            </a:pPr>
            <a:r>
              <a:rPr lang="fr-CA" sz="2000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MO </a:t>
            </a:r>
            <a:r>
              <a:rPr lang="fr-CA" sz="2000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à </a:t>
            </a:r>
            <a:r>
              <a:rPr lang="fr-CA" sz="2000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teneur élevée en lignine et C/N &gt;30 laissent plus d’humus au sol.</a:t>
            </a:r>
          </a:p>
          <a:p>
            <a:pPr lvl="2">
              <a:buFont typeface="Comic Sans MS" panose="030F0702030302020204" pitchFamily="66" charset="0"/>
              <a:buChar char="-"/>
            </a:pPr>
            <a:endParaRPr lang="fr-CA" sz="800" dirty="0" smtClean="0">
              <a:solidFill>
                <a:srgbClr val="000099"/>
              </a:solidFill>
              <a:latin typeface="Comic Sans MS" panose="030F0702030302020204" pitchFamily="66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fr-CA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Kleber et al. 2007; </a:t>
            </a:r>
            <a:r>
              <a:rPr lang="fr-CA" sz="24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Cotrufo</a:t>
            </a:r>
            <a:r>
              <a:rPr lang="fr-CA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et al. 2013 </a:t>
            </a:r>
          </a:p>
          <a:p>
            <a:pPr lvl="2">
              <a:buFont typeface="Comic Sans MS" panose="030F0702030302020204" pitchFamily="66" charset="0"/>
              <a:buChar char="-"/>
            </a:pPr>
            <a:r>
              <a:rPr lang="fr-CA" sz="2000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Les produits plus labiles (résidus verts) laissent plus de MO stable.</a:t>
            </a:r>
          </a:p>
          <a:p>
            <a:pPr lvl="2">
              <a:buFont typeface="Comic Sans MS" panose="030F0702030302020204" pitchFamily="66" charset="0"/>
              <a:buChar char="-"/>
            </a:pPr>
            <a:endParaRPr lang="fr-CA" sz="800" dirty="0" smtClean="0">
              <a:solidFill>
                <a:srgbClr val="000099"/>
              </a:solidFill>
              <a:latin typeface="Comic Sans MS" panose="030F0702030302020204" pitchFamily="66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fr-CA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Knicker, 2011; </a:t>
            </a:r>
            <a:r>
              <a:rPr lang="fr-CA" sz="24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Kopittke</a:t>
            </a:r>
            <a:r>
              <a:rPr lang="fr-CA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, 2018 </a:t>
            </a:r>
          </a:p>
          <a:p>
            <a:pPr lvl="2">
              <a:buFont typeface="Comic Sans MS" panose="030F0702030302020204" pitchFamily="66" charset="0"/>
              <a:buChar char="-"/>
            </a:pPr>
            <a:r>
              <a:rPr lang="fr-CA" sz="2000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Produits riches en protéines microbiennes (résidus évolués) laissent plus de MO stable.</a:t>
            </a:r>
          </a:p>
          <a:p>
            <a:pPr lvl="2">
              <a:buFont typeface="Comic Sans MS" panose="030F0702030302020204" pitchFamily="66" charset="0"/>
              <a:buChar char="-"/>
            </a:pPr>
            <a:endParaRPr lang="fr-CA" sz="800" dirty="0" smtClean="0">
              <a:solidFill>
                <a:srgbClr val="000099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fr-CA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Comment ça ?</a:t>
            </a:r>
            <a:endParaRPr lang="fr-CA" dirty="0">
              <a:solidFill>
                <a:srgbClr val="000099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50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53634" y="976306"/>
            <a:ext cx="8941981" cy="4525963"/>
          </a:xfrm>
        </p:spPr>
        <p:txBody>
          <a:bodyPr lIns="0" rIns="0"/>
          <a:lstStyle/>
          <a:p>
            <a:pPr marL="371475" indent="0">
              <a:buNone/>
            </a:pPr>
            <a:r>
              <a:rPr lang="fr-CA" sz="2800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Modèle classique d’humification </a:t>
            </a:r>
            <a:r>
              <a:rPr lang="fr-CA" sz="2400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(Schnitzer, 1950)</a:t>
            </a:r>
          </a:p>
          <a:p>
            <a:pPr marL="714375"/>
            <a:endParaRPr lang="fr-CA" sz="800" dirty="0" smtClean="0">
              <a:solidFill>
                <a:srgbClr val="000099"/>
              </a:solidFill>
              <a:latin typeface="Comic Sans MS" panose="030F0702030302020204" pitchFamily="66" charset="0"/>
            </a:endParaRPr>
          </a:p>
          <a:p>
            <a:pPr marL="1079500" lvl="3" indent="-247650">
              <a:buFont typeface="+mj-lt"/>
              <a:buAutoNum type="arabicPeriod"/>
            </a:pPr>
            <a:r>
              <a:rPr lang="fr-CA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Dégradation microbienne des composés simples </a:t>
            </a:r>
          </a:p>
          <a:p>
            <a:pPr marL="1631950" lvl="4" indent="-342900">
              <a:buFont typeface="Arial" panose="020B0604020202020204" pitchFamily="34" charset="0"/>
              <a:buChar char="•"/>
            </a:pPr>
            <a:r>
              <a:rPr lang="fr-CA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protéines, sucres, lipides, etc.</a:t>
            </a:r>
          </a:p>
          <a:p>
            <a:pPr marL="1631950" lvl="4" indent="-342900">
              <a:buFont typeface="Arial" panose="020B0604020202020204" pitchFamily="34" charset="0"/>
              <a:buChar char="•"/>
            </a:pPr>
            <a:endParaRPr lang="fr-CA" sz="800" dirty="0" smtClean="0">
              <a:solidFill>
                <a:srgbClr val="000099"/>
              </a:solidFill>
              <a:latin typeface="Comic Sans MS" panose="030F0702030302020204" pitchFamily="66" charset="0"/>
            </a:endParaRPr>
          </a:p>
          <a:p>
            <a:pPr marL="1079500" lvl="3" indent="-247650">
              <a:buFont typeface="+mj-lt"/>
              <a:buAutoNum type="arabicPeriod" startAt="2"/>
            </a:pPr>
            <a:r>
              <a:rPr lang="fr-CA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Polycondensation « chimique » des composés végétaux complexes </a:t>
            </a:r>
          </a:p>
          <a:p>
            <a:pPr marL="1631950" lvl="4" indent="-342900">
              <a:buFont typeface="Arial" panose="020B0604020202020204" pitchFamily="34" charset="0"/>
              <a:buChar char="•"/>
            </a:pPr>
            <a:r>
              <a:rPr lang="fr-CA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lignine, tannins, phénols, etc.</a:t>
            </a:r>
          </a:p>
          <a:p>
            <a:pPr lvl="2"/>
            <a:endParaRPr lang="fr-CA" sz="1000" dirty="0" smtClean="0">
              <a:solidFill>
                <a:srgbClr val="000099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26293" y="3543237"/>
            <a:ext cx="4233097" cy="3281902"/>
            <a:chOff x="873966" y="1297638"/>
            <a:chExt cx="7429500" cy="4752975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212228" y="-40624"/>
              <a:ext cx="4752975" cy="7429500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5764416" y="5343843"/>
              <a:ext cx="2488899" cy="45200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CA" sz="1400" dirty="0" smtClean="0">
                  <a:effectLst/>
                </a:rPr>
                <a:t>Stevenson, 1994</a:t>
              </a:r>
              <a:endParaRPr lang="fr-CA" sz="1400" dirty="0">
                <a:effectLst/>
              </a:endParaRPr>
            </a:p>
          </p:txBody>
        </p:sp>
      </p:grpSp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371475" y="179388"/>
            <a:ext cx="8229600" cy="712914"/>
          </a:xfrm>
        </p:spPr>
        <p:txBody>
          <a:bodyPr/>
          <a:lstStyle/>
          <a:p>
            <a:pPr algn="l"/>
            <a:r>
              <a:rPr lang="fr-CA" sz="3600" dirty="0" smtClean="0">
                <a:latin typeface="Comic Sans MS" panose="030F0702030302020204" pitchFamily="66" charset="0"/>
              </a:rPr>
              <a:t>2</a:t>
            </a:r>
            <a:r>
              <a:rPr lang="fr-CA" sz="3600" baseline="30000" dirty="0" smtClean="0">
                <a:latin typeface="Comic Sans MS" panose="030F0702030302020204" pitchFamily="66" charset="0"/>
              </a:rPr>
              <a:t>e</a:t>
            </a:r>
            <a:r>
              <a:rPr lang="fr-CA" sz="3600" dirty="0" smtClean="0">
                <a:latin typeface="Comic Sans MS" panose="030F0702030302020204" pitchFamily="66" charset="0"/>
              </a:rPr>
              <a:t> levier: augmenter les apports</a:t>
            </a:r>
            <a:endParaRPr lang="fr-CA" sz="3600" dirty="0">
              <a:latin typeface="Comic Sans MS" panose="030F0702030302020204" pitchFamily="66" charset="0"/>
            </a:endParaRPr>
          </a:p>
        </p:txBody>
      </p:sp>
      <p:grpSp>
        <p:nvGrpSpPr>
          <p:cNvPr id="18" name="Groupe 17"/>
          <p:cNvGrpSpPr/>
          <p:nvPr/>
        </p:nvGrpSpPr>
        <p:grpSpPr>
          <a:xfrm>
            <a:off x="4255823" y="4514850"/>
            <a:ext cx="4864799" cy="2324719"/>
            <a:chOff x="4265348" y="4448175"/>
            <a:chExt cx="4864799" cy="2391394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502051" y="3211472"/>
              <a:ext cx="2391394" cy="4864799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943475" y="6267450"/>
              <a:ext cx="2657475" cy="219075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4038775" y="3209953"/>
            <a:ext cx="5091373" cy="1695421"/>
            <a:chOff x="4038775" y="3086128"/>
            <a:chExt cx="5091373" cy="1695421"/>
          </a:xfrm>
        </p:grpSpPr>
        <p:sp>
          <p:nvSpPr>
            <p:cNvPr id="8" name="Flèche droite 7"/>
            <p:cNvSpPr/>
            <p:nvPr/>
          </p:nvSpPr>
          <p:spPr>
            <a:xfrm>
              <a:off x="4038775" y="3431803"/>
              <a:ext cx="649224" cy="329184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6124834" y="1776236"/>
              <a:ext cx="1695421" cy="4315206"/>
            </a:xfrm>
            <a:prstGeom prst="rect">
              <a:avLst/>
            </a:prstGeom>
          </p:spPr>
        </p:pic>
      </p:grpSp>
      <p:sp>
        <p:nvSpPr>
          <p:cNvPr id="14" name="Flèche droite 13"/>
          <p:cNvSpPr/>
          <p:nvPr/>
        </p:nvSpPr>
        <p:spPr>
          <a:xfrm rot="5400000">
            <a:off x="6218096" y="4744989"/>
            <a:ext cx="389412" cy="32918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Ellipse 1"/>
          <p:cNvSpPr/>
          <p:nvPr/>
        </p:nvSpPr>
        <p:spPr>
          <a:xfrm>
            <a:off x="6315075" y="3286125"/>
            <a:ext cx="1352550" cy="933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Rectangle 2"/>
          <p:cNvSpPr/>
          <p:nvPr/>
        </p:nvSpPr>
        <p:spPr>
          <a:xfrm>
            <a:off x="4933950" y="6283401"/>
            <a:ext cx="2657475" cy="2129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4421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654506"/>
            <a:ext cx="9143999" cy="32034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79568" y="885424"/>
            <a:ext cx="8823229" cy="2336276"/>
          </a:xfrm>
        </p:spPr>
        <p:txBody>
          <a:bodyPr lIns="0" rIns="0"/>
          <a:lstStyle/>
          <a:p>
            <a:pPr marL="130175" lvl="2" indent="0">
              <a:buNone/>
            </a:pPr>
            <a:r>
              <a:rPr lang="fr-CA" sz="2800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Nouveau modèle d’humification </a:t>
            </a:r>
          </a:p>
          <a:p>
            <a:pPr marL="130175" lvl="2" indent="0">
              <a:buNone/>
            </a:pPr>
            <a:r>
              <a:rPr lang="fr-CA" sz="2000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(Kleber et al. 2007; Knicker, 2011; </a:t>
            </a:r>
            <a:r>
              <a:rPr lang="fr-CA" sz="2000" dirty="0" err="1" smtClean="0">
                <a:solidFill>
                  <a:srgbClr val="000099"/>
                </a:solidFill>
                <a:latin typeface="Comic Sans MS" panose="030F0702030302020204" pitchFamily="66" charset="0"/>
              </a:rPr>
              <a:t>Cotrufo</a:t>
            </a:r>
            <a:r>
              <a:rPr lang="fr-CA" sz="2000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 et al. 2013)</a:t>
            </a:r>
          </a:p>
          <a:p>
            <a:pPr marL="709613" lvl="3"/>
            <a:r>
              <a:rPr lang="fr-CA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Quinones &lt;10% du carbone du sol.</a:t>
            </a:r>
          </a:p>
          <a:p>
            <a:pPr marL="709613" lvl="3"/>
            <a:r>
              <a:rPr lang="fr-CA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Métabolites microbiens simples composent la MO stable. </a:t>
            </a:r>
          </a:p>
          <a:p>
            <a:pPr marL="709613" lvl="3"/>
            <a:r>
              <a:rPr lang="fr-CA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L’azote protéique microbien a rôle clé dans la stabilisation du C.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292434" y="3237553"/>
            <a:ext cx="8284685" cy="1883858"/>
            <a:chOff x="326849" y="4800188"/>
            <a:chExt cx="8284685" cy="1883858"/>
          </a:xfrm>
        </p:grpSpPr>
        <p:sp>
          <p:nvSpPr>
            <p:cNvPr id="104" name="Line 90"/>
            <p:cNvSpPr>
              <a:spLocks noChangeShapeType="1"/>
            </p:cNvSpPr>
            <p:nvPr/>
          </p:nvSpPr>
          <p:spPr bwMode="auto">
            <a:xfrm flipV="1">
              <a:off x="349139" y="6684046"/>
              <a:ext cx="8262395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05" name="Text Box 91"/>
            <p:cNvSpPr txBox="1">
              <a:spLocks noChangeArrowheads="1"/>
            </p:cNvSpPr>
            <p:nvPr/>
          </p:nvSpPr>
          <p:spPr bwMode="auto">
            <a:xfrm>
              <a:off x="395988" y="6283819"/>
              <a:ext cx="8318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CA" altLang="en-US" sz="1800" b="1" dirty="0">
                  <a:effectLst/>
                  <a:latin typeface="Comic Sans MS" pitchFamily="66" charset="0"/>
                </a:rPr>
                <a:t>temps</a:t>
              </a:r>
              <a:endParaRPr lang="en-CA" altLang="en-US" sz="1800" b="1" dirty="0">
                <a:effectLst/>
                <a:latin typeface="Comic Sans MS" pitchFamily="66" charset="0"/>
              </a:endParaRPr>
            </a:p>
          </p:txBody>
        </p:sp>
        <p:pic>
          <p:nvPicPr>
            <p:cNvPr id="116" name="Picture 2" descr="Image associée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849" y="4800188"/>
              <a:ext cx="1616251" cy="1343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e 11"/>
          <p:cNvGrpSpPr/>
          <p:nvPr/>
        </p:nvGrpSpPr>
        <p:grpSpPr>
          <a:xfrm>
            <a:off x="2251801" y="2886213"/>
            <a:ext cx="2043467" cy="1779182"/>
            <a:chOff x="3194776" y="4172088"/>
            <a:chExt cx="2043467" cy="1779182"/>
          </a:xfrm>
        </p:grpSpPr>
        <p:grpSp>
          <p:nvGrpSpPr>
            <p:cNvPr id="122" name="Groupe 121"/>
            <p:cNvGrpSpPr/>
            <p:nvPr/>
          </p:nvGrpSpPr>
          <p:grpSpPr>
            <a:xfrm>
              <a:off x="3194776" y="4433641"/>
              <a:ext cx="2043467" cy="1517629"/>
              <a:chOff x="3266026" y="4255516"/>
              <a:chExt cx="2043467" cy="1517629"/>
            </a:xfrm>
          </p:grpSpPr>
          <p:grpSp>
            <p:nvGrpSpPr>
              <p:cNvPr id="86" name="Group 76"/>
              <p:cNvGrpSpPr>
                <a:grpSpLocks/>
              </p:cNvGrpSpPr>
              <p:nvPr/>
            </p:nvGrpSpPr>
            <p:grpSpPr bwMode="auto">
              <a:xfrm>
                <a:off x="3775968" y="4404727"/>
                <a:ext cx="1533525" cy="1346200"/>
                <a:chOff x="-37" y="2160"/>
                <a:chExt cx="966" cy="848"/>
              </a:xfrm>
            </p:grpSpPr>
            <p:sp>
              <p:nvSpPr>
                <p:cNvPr id="87" name="Cloud"/>
                <p:cNvSpPr>
                  <a:spLocks noChangeAspect="1" noEditPoints="1" noChangeArrowheads="1"/>
                </p:cNvSpPr>
                <p:nvPr/>
              </p:nvSpPr>
              <p:spPr bwMode="auto">
                <a:xfrm>
                  <a:off x="-37" y="2160"/>
                  <a:ext cx="790" cy="530"/>
                </a:xfrm>
                <a:custGeom>
                  <a:avLst/>
                  <a:gdLst>
                    <a:gd name="T0" fmla="*/ 67 w 21600"/>
                    <a:gd name="T1" fmla="*/ 10800 h 21600"/>
                    <a:gd name="T2" fmla="*/ 10800 w 21600"/>
                    <a:gd name="T3" fmla="*/ 21577 h 21600"/>
                    <a:gd name="T4" fmla="*/ 21582 w 21600"/>
                    <a:gd name="T5" fmla="*/ 10800 h 21600"/>
                    <a:gd name="T6" fmla="*/ 10800 w 21600"/>
                    <a:gd name="T7" fmla="*/ 1235 h 21600"/>
                    <a:gd name="T8" fmla="*/ 2977 w 21600"/>
                    <a:gd name="T9" fmla="*/ 3262 h 21600"/>
                    <a:gd name="T10" fmla="*/ 17087 w 21600"/>
                    <a:gd name="T11" fmla="*/ 17337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 extrusionOk="0">
                      <a:moveTo>
                        <a:pt x="1949" y="7180"/>
                      </a:moveTo>
                      <a:cubicBezTo>
                        <a:pt x="841" y="7336"/>
                        <a:pt x="0" y="8613"/>
                        <a:pt x="0" y="10137"/>
                      </a:cubicBezTo>
                      <a:cubicBezTo>
                        <a:pt x="-1" y="11192"/>
                        <a:pt x="409" y="12169"/>
                        <a:pt x="1074" y="12702"/>
                      </a:cubicBezTo>
                      <a:lnTo>
                        <a:pt x="1063" y="12668"/>
                      </a:lnTo>
                      <a:cubicBezTo>
                        <a:pt x="685" y="13217"/>
                        <a:pt x="475" y="13940"/>
                        <a:pt x="475" y="14690"/>
                      </a:cubicBezTo>
                      <a:cubicBezTo>
                        <a:pt x="475" y="16325"/>
                        <a:pt x="1451" y="17650"/>
                        <a:pt x="2655" y="17650"/>
                      </a:cubicBezTo>
                      <a:cubicBezTo>
                        <a:pt x="2739" y="17650"/>
                        <a:pt x="2824" y="17643"/>
                        <a:pt x="2909" y="17629"/>
                      </a:cubicBezTo>
                      <a:lnTo>
                        <a:pt x="2897" y="17649"/>
                      </a:lnTo>
                      <a:cubicBezTo>
                        <a:pt x="3585" y="19288"/>
                        <a:pt x="4863" y="20300"/>
                        <a:pt x="6247" y="20300"/>
                      </a:cubicBezTo>
                      <a:cubicBezTo>
                        <a:pt x="6947" y="20299"/>
                        <a:pt x="7635" y="20039"/>
                        <a:pt x="8235" y="19546"/>
                      </a:cubicBezTo>
                      <a:lnTo>
                        <a:pt x="8229" y="19550"/>
                      </a:lnTo>
                      <a:cubicBezTo>
                        <a:pt x="8855" y="20829"/>
                        <a:pt x="9908" y="21597"/>
                        <a:pt x="11036" y="21597"/>
                      </a:cubicBezTo>
                      <a:cubicBezTo>
                        <a:pt x="12523" y="21596"/>
                        <a:pt x="13836" y="20267"/>
                        <a:pt x="14267" y="18324"/>
                      </a:cubicBezTo>
                      <a:lnTo>
                        <a:pt x="14270" y="18350"/>
                      </a:lnTo>
                      <a:cubicBezTo>
                        <a:pt x="14730" y="18740"/>
                        <a:pt x="15260" y="18947"/>
                        <a:pt x="15802" y="18947"/>
                      </a:cubicBezTo>
                      <a:cubicBezTo>
                        <a:pt x="17390" y="18946"/>
                        <a:pt x="18682" y="17205"/>
                        <a:pt x="18694" y="15045"/>
                      </a:cubicBezTo>
                      <a:lnTo>
                        <a:pt x="18689" y="15035"/>
                      </a:lnTo>
                      <a:cubicBezTo>
                        <a:pt x="20357" y="14710"/>
                        <a:pt x="21597" y="12765"/>
                        <a:pt x="21597" y="10472"/>
                      </a:cubicBezTo>
                      <a:cubicBezTo>
                        <a:pt x="21597" y="9456"/>
                        <a:pt x="21350" y="8469"/>
                        <a:pt x="20896" y="7663"/>
                      </a:cubicBezTo>
                      <a:lnTo>
                        <a:pt x="20889" y="7661"/>
                      </a:lnTo>
                      <a:cubicBezTo>
                        <a:pt x="21031" y="7208"/>
                        <a:pt x="21105" y="6721"/>
                        <a:pt x="21105" y="6228"/>
                      </a:cubicBezTo>
                      <a:cubicBezTo>
                        <a:pt x="21105" y="4588"/>
                        <a:pt x="20299" y="3150"/>
                        <a:pt x="19139" y="2719"/>
                      </a:cubicBezTo>
                      <a:lnTo>
                        <a:pt x="19148" y="2712"/>
                      </a:lnTo>
                      <a:cubicBezTo>
                        <a:pt x="18940" y="1142"/>
                        <a:pt x="17933" y="0"/>
                        <a:pt x="16758" y="0"/>
                      </a:cubicBezTo>
                      <a:cubicBezTo>
                        <a:pt x="16044" y="-1"/>
                        <a:pt x="15367" y="426"/>
                        <a:pt x="14905" y="1165"/>
                      </a:cubicBezTo>
                      <a:lnTo>
                        <a:pt x="14909" y="1170"/>
                      </a:lnTo>
                      <a:cubicBezTo>
                        <a:pt x="14497" y="432"/>
                        <a:pt x="13855" y="0"/>
                        <a:pt x="13174" y="0"/>
                      </a:cubicBezTo>
                      <a:cubicBezTo>
                        <a:pt x="12347" y="-1"/>
                        <a:pt x="11590" y="637"/>
                        <a:pt x="11221" y="1645"/>
                      </a:cubicBezTo>
                      <a:lnTo>
                        <a:pt x="11229" y="1694"/>
                      </a:lnTo>
                      <a:cubicBezTo>
                        <a:pt x="10730" y="1024"/>
                        <a:pt x="10058" y="650"/>
                        <a:pt x="9358" y="650"/>
                      </a:cubicBezTo>
                      <a:cubicBezTo>
                        <a:pt x="8372" y="649"/>
                        <a:pt x="7466" y="1391"/>
                        <a:pt x="7003" y="2578"/>
                      </a:cubicBezTo>
                      <a:lnTo>
                        <a:pt x="6995" y="2602"/>
                      </a:lnTo>
                      <a:cubicBezTo>
                        <a:pt x="6477" y="2189"/>
                        <a:pt x="5888" y="1972"/>
                        <a:pt x="5288" y="1972"/>
                      </a:cubicBezTo>
                      <a:cubicBezTo>
                        <a:pt x="3423" y="1972"/>
                        <a:pt x="1912" y="4029"/>
                        <a:pt x="1912" y="6567"/>
                      </a:cubicBezTo>
                      <a:cubicBezTo>
                        <a:pt x="1911" y="6774"/>
                        <a:pt x="1922" y="6981"/>
                        <a:pt x="1942" y="7186"/>
                      </a:cubicBezTo>
                      <a:close/>
                    </a:path>
                    <a:path w="21600" h="21600" fill="none" extrusionOk="0">
                      <a:moveTo>
                        <a:pt x="1074" y="12702"/>
                      </a:moveTo>
                      <a:cubicBezTo>
                        <a:pt x="1407" y="12969"/>
                        <a:pt x="1786" y="13110"/>
                        <a:pt x="2172" y="13110"/>
                      </a:cubicBezTo>
                      <a:cubicBezTo>
                        <a:pt x="2228" y="13109"/>
                        <a:pt x="2285" y="13107"/>
                        <a:pt x="2341" y="13101"/>
                      </a:cubicBezTo>
                    </a:path>
                    <a:path w="21600" h="21600" fill="none" extrusionOk="0">
                      <a:moveTo>
                        <a:pt x="2909" y="17629"/>
                      </a:moveTo>
                      <a:cubicBezTo>
                        <a:pt x="3099" y="17599"/>
                        <a:pt x="3285" y="17535"/>
                        <a:pt x="3463" y="17439"/>
                      </a:cubicBezTo>
                    </a:path>
                    <a:path w="21600" h="21600" fill="none" extrusionOk="0">
                      <a:moveTo>
                        <a:pt x="7895" y="18680"/>
                      </a:moveTo>
                      <a:cubicBezTo>
                        <a:pt x="7983" y="18985"/>
                        <a:pt x="8095" y="19277"/>
                        <a:pt x="8229" y="19550"/>
                      </a:cubicBezTo>
                    </a:path>
                    <a:path w="21600" h="21600" fill="none" extrusionOk="0">
                      <a:moveTo>
                        <a:pt x="14267" y="18324"/>
                      </a:moveTo>
                      <a:cubicBezTo>
                        <a:pt x="14336" y="18013"/>
                        <a:pt x="14380" y="17693"/>
                        <a:pt x="14400" y="17370"/>
                      </a:cubicBezTo>
                    </a:path>
                    <a:path w="21600" h="21600" fill="none" extrusionOk="0">
                      <a:moveTo>
                        <a:pt x="18694" y="15045"/>
                      </a:moveTo>
                      <a:cubicBezTo>
                        <a:pt x="18694" y="15034"/>
                        <a:pt x="18695" y="15024"/>
                        <a:pt x="18695" y="15013"/>
                      </a:cubicBezTo>
                      <a:cubicBezTo>
                        <a:pt x="18695" y="13508"/>
                        <a:pt x="18063" y="12136"/>
                        <a:pt x="17069" y="11477"/>
                      </a:cubicBezTo>
                    </a:path>
                    <a:path w="21600" h="21600" fill="none" extrusionOk="0">
                      <a:moveTo>
                        <a:pt x="20165" y="8999"/>
                      </a:moveTo>
                      <a:cubicBezTo>
                        <a:pt x="20479" y="8635"/>
                        <a:pt x="20726" y="8177"/>
                        <a:pt x="20889" y="7661"/>
                      </a:cubicBezTo>
                    </a:path>
                    <a:path w="21600" h="21600" fill="none" extrusionOk="0">
                      <a:moveTo>
                        <a:pt x="19186" y="3344"/>
                      </a:moveTo>
                      <a:cubicBezTo>
                        <a:pt x="19186" y="3328"/>
                        <a:pt x="19187" y="3313"/>
                        <a:pt x="19187" y="3297"/>
                      </a:cubicBezTo>
                      <a:cubicBezTo>
                        <a:pt x="19187" y="3101"/>
                        <a:pt x="19174" y="2905"/>
                        <a:pt x="19148" y="2712"/>
                      </a:cubicBezTo>
                    </a:path>
                    <a:path w="21600" h="21600" fill="none" extrusionOk="0">
                      <a:moveTo>
                        <a:pt x="14905" y="1165"/>
                      </a:moveTo>
                      <a:cubicBezTo>
                        <a:pt x="14754" y="1408"/>
                        <a:pt x="14629" y="1679"/>
                        <a:pt x="14535" y="1971"/>
                      </a:cubicBezTo>
                    </a:path>
                    <a:path w="21600" h="21600" fill="none" extrusionOk="0">
                      <a:moveTo>
                        <a:pt x="11221" y="1645"/>
                      </a:moveTo>
                      <a:cubicBezTo>
                        <a:pt x="11140" y="1866"/>
                        <a:pt x="11080" y="2099"/>
                        <a:pt x="11041" y="2340"/>
                      </a:cubicBezTo>
                    </a:path>
                    <a:path w="21600" h="21600" fill="none" extrusionOk="0">
                      <a:moveTo>
                        <a:pt x="7645" y="3276"/>
                      </a:moveTo>
                      <a:cubicBezTo>
                        <a:pt x="7449" y="3016"/>
                        <a:pt x="7231" y="2790"/>
                        <a:pt x="6995" y="2602"/>
                      </a:cubicBezTo>
                    </a:path>
                    <a:path w="21600" h="21600" fill="none" extrusionOk="0">
                      <a:moveTo>
                        <a:pt x="1942" y="7186"/>
                      </a:moveTo>
                      <a:cubicBezTo>
                        <a:pt x="1966" y="7426"/>
                        <a:pt x="2004" y="7663"/>
                        <a:pt x="2056" y="7895"/>
                      </a:cubicBezTo>
                    </a:path>
                  </a:pathLst>
                </a:custGeom>
                <a:solidFill>
                  <a:srgbClr val="6633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dist="107763" dir="2700000" algn="ctr" rotWithShape="0">
                    <a:srgbClr val="808080"/>
                  </a:outerShdw>
                </a:effec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88" name="Cloud"/>
                <p:cNvSpPr>
                  <a:spLocks noChangeAspect="1" noEditPoints="1" noChangeArrowheads="1"/>
                </p:cNvSpPr>
                <p:nvPr/>
              </p:nvSpPr>
              <p:spPr bwMode="auto">
                <a:xfrm flipV="1">
                  <a:off x="139" y="2478"/>
                  <a:ext cx="790" cy="530"/>
                </a:xfrm>
                <a:custGeom>
                  <a:avLst/>
                  <a:gdLst>
                    <a:gd name="T0" fmla="*/ 67 w 21600"/>
                    <a:gd name="T1" fmla="*/ 10800 h 21600"/>
                    <a:gd name="T2" fmla="*/ 10800 w 21600"/>
                    <a:gd name="T3" fmla="*/ 21577 h 21600"/>
                    <a:gd name="T4" fmla="*/ 21582 w 21600"/>
                    <a:gd name="T5" fmla="*/ 10800 h 21600"/>
                    <a:gd name="T6" fmla="*/ 10800 w 21600"/>
                    <a:gd name="T7" fmla="*/ 1235 h 21600"/>
                    <a:gd name="T8" fmla="*/ 2977 w 21600"/>
                    <a:gd name="T9" fmla="*/ 3262 h 21600"/>
                    <a:gd name="T10" fmla="*/ 17087 w 21600"/>
                    <a:gd name="T11" fmla="*/ 17337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 extrusionOk="0">
                      <a:moveTo>
                        <a:pt x="1949" y="7180"/>
                      </a:moveTo>
                      <a:cubicBezTo>
                        <a:pt x="841" y="7336"/>
                        <a:pt x="0" y="8613"/>
                        <a:pt x="0" y="10137"/>
                      </a:cubicBezTo>
                      <a:cubicBezTo>
                        <a:pt x="-1" y="11192"/>
                        <a:pt x="409" y="12169"/>
                        <a:pt x="1074" y="12702"/>
                      </a:cubicBezTo>
                      <a:lnTo>
                        <a:pt x="1063" y="12668"/>
                      </a:lnTo>
                      <a:cubicBezTo>
                        <a:pt x="685" y="13217"/>
                        <a:pt x="475" y="13940"/>
                        <a:pt x="475" y="14690"/>
                      </a:cubicBezTo>
                      <a:cubicBezTo>
                        <a:pt x="475" y="16325"/>
                        <a:pt x="1451" y="17650"/>
                        <a:pt x="2655" y="17650"/>
                      </a:cubicBezTo>
                      <a:cubicBezTo>
                        <a:pt x="2739" y="17650"/>
                        <a:pt x="2824" y="17643"/>
                        <a:pt x="2909" y="17629"/>
                      </a:cubicBezTo>
                      <a:lnTo>
                        <a:pt x="2897" y="17649"/>
                      </a:lnTo>
                      <a:cubicBezTo>
                        <a:pt x="3585" y="19288"/>
                        <a:pt x="4863" y="20300"/>
                        <a:pt x="6247" y="20300"/>
                      </a:cubicBezTo>
                      <a:cubicBezTo>
                        <a:pt x="6947" y="20299"/>
                        <a:pt x="7635" y="20039"/>
                        <a:pt x="8235" y="19546"/>
                      </a:cubicBezTo>
                      <a:lnTo>
                        <a:pt x="8229" y="19550"/>
                      </a:lnTo>
                      <a:cubicBezTo>
                        <a:pt x="8855" y="20829"/>
                        <a:pt x="9908" y="21597"/>
                        <a:pt x="11036" y="21597"/>
                      </a:cubicBezTo>
                      <a:cubicBezTo>
                        <a:pt x="12523" y="21596"/>
                        <a:pt x="13836" y="20267"/>
                        <a:pt x="14267" y="18324"/>
                      </a:cubicBezTo>
                      <a:lnTo>
                        <a:pt x="14270" y="18350"/>
                      </a:lnTo>
                      <a:cubicBezTo>
                        <a:pt x="14730" y="18740"/>
                        <a:pt x="15260" y="18947"/>
                        <a:pt x="15802" y="18947"/>
                      </a:cubicBezTo>
                      <a:cubicBezTo>
                        <a:pt x="17390" y="18946"/>
                        <a:pt x="18682" y="17205"/>
                        <a:pt x="18694" y="15045"/>
                      </a:cubicBezTo>
                      <a:lnTo>
                        <a:pt x="18689" y="15035"/>
                      </a:lnTo>
                      <a:cubicBezTo>
                        <a:pt x="20357" y="14710"/>
                        <a:pt x="21597" y="12765"/>
                        <a:pt x="21597" y="10472"/>
                      </a:cubicBezTo>
                      <a:cubicBezTo>
                        <a:pt x="21597" y="9456"/>
                        <a:pt x="21350" y="8469"/>
                        <a:pt x="20896" y="7663"/>
                      </a:cubicBezTo>
                      <a:lnTo>
                        <a:pt x="20889" y="7661"/>
                      </a:lnTo>
                      <a:cubicBezTo>
                        <a:pt x="21031" y="7208"/>
                        <a:pt x="21105" y="6721"/>
                        <a:pt x="21105" y="6228"/>
                      </a:cubicBezTo>
                      <a:cubicBezTo>
                        <a:pt x="21105" y="4588"/>
                        <a:pt x="20299" y="3150"/>
                        <a:pt x="19139" y="2719"/>
                      </a:cubicBezTo>
                      <a:lnTo>
                        <a:pt x="19148" y="2712"/>
                      </a:lnTo>
                      <a:cubicBezTo>
                        <a:pt x="18940" y="1142"/>
                        <a:pt x="17933" y="0"/>
                        <a:pt x="16758" y="0"/>
                      </a:cubicBezTo>
                      <a:cubicBezTo>
                        <a:pt x="16044" y="-1"/>
                        <a:pt x="15367" y="426"/>
                        <a:pt x="14905" y="1165"/>
                      </a:cubicBezTo>
                      <a:lnTo>
                        <a:pt x="14909" y="1170"/>
                      </a:lnTo>
                      <a:cubicBezTo>
                        <a:pt x="14497" y="432"/>
                        <a:pt x="13855" y="0"/>
                        <a:pt x="13174" y="0"/>
                      </a:cubicBezTo>
                      <a:cubicBezTo>
                        <a:pt x="12347" y="-1"/>
                        <a:pt x="11590" y="637"/>
                        <a:pt x="11221" y="1645"/>
                      </a:cubicBezTo>
                      <a:lnTo>
                        <a:pt x="11229" y="1694"/>
                      </a:lnTo>
                      <a:cubicBezTo>
                        <a:pt x="10730" y="1024"/>
                        <a:pt x="10058" y="650"/>
                        <a:pt x="9358" y="650"/>
                      </a:cubicBezTo>
                      <a:cubicBezTo>
                        <a:pt x="8372" y="649"/>
                        <a:pt x="7466" y="1391"/>
                        <a:pt x="7003" y="2578"/>
                      </a:cubicBezTo>
                      <a:lnTo>
                        <a:pt x="6995" y="2602"/>
                      </a:lnTo>
                      <a:cubicBezTo>
                        <a:pt x="6477" y="2189"/>
                        <a:pt x="5888" y="1972"/>
                        <a:pt x="5288" y="1972"/>
                      </a:cubicBezTo>
                      <a:cubicBezTo>
                        <a:pt x="3423" y="1972"/>
                        <a:pt x="1912" y="4029"/>
                        <a:pt x="1912" y="6567"/>
                      </a:cubicBezTo>
                      <a:cubicBezTo>
                        <a:pt x="1911" y="6774"/>
                        <a:pt x="1922" y="6981"/>
                        <a:pt x="1942" y="7186"/>
                      </a:cubicBezTo>
                      <a:close/>
                    </a:path>
                    <a:path w="21600" h="21600" fill="none" extrusionOk="0">
                      <a:moveTo>
                        <a:pt x="1074" y="12702"/>
                      </a:moveTo>
                      <a:cubicBezTo>
                        <a:pt x="1407" y="12969"/>
                        <a:pt x="1786" y="13110"/>
                        <a:pt x="2172" y="13110"/>
                      </a:cubicBezTo>
                      <a:cubicBezTo>
                        <a:pt x="2228" y="13109"/>
                        <a:pt x="2285" y="13107"/>
                        <a:pt x="2341" y="13101"/>
                      </a:cubicBezTo>
                    </a:path>
                    <a:path w="21600" h="21600" fill="none" extrusionOk="0">
                      <a:moveTo>
                        <a:pt x="2909" y="17629"/>
                      </a:moveTo>
                      <a:cubicBezTo>
                        <a:pt x="3099" y="17599"/>
                        <a:pt x="3285" y="17535"/>
                        <a:pt x="3463" y="17439"/>
                      </a:cubicBezTo>
                    </a:path>
                    <a:path w="21600" h="21600" fill="none" extrusionOk="0">
                      <a:moveTo>
                        <a:pt x="7895" y="18680"/>
                      </a:moveTo>
                      <a:cubicBezTo>
                        <a:pt x="7983" y="18985"/>
                        <a:pt x="8095" y="19277"/>
                        <a:pt x="8229" y="19550"/>
                      </a:cubicBezTo>
                    </a:path>
                    <a:path w="21600" h="21600" fill="none" extrusionOk="0">
                      <a:moveTo>
                        <a:pt x="14267" y="18324"/>
                      </a:moveTo>
                      <a:cubicBezTo>
                        <a:pt x="14336" y="18013"/>
                        <a:pt x="14380" y="17693"/>
                        <a:pt x="14400" y="17370"/>
                      </a:cubicBezTo>
                    </a:path>
                    <a:path w="21600" h="21600" fill="none" extrusionOk="0">
                      <a:moveTo>
                        <a:pt x="18694" y="15045"/>
                      </a:moveTo>
                      <a:cubicBezTo>
                        <a:pt x="18694" y="15034"/>
                        <a:pt x="18695" y="15024"/>
                        <a:pt x="18695" y="15013"/>
                      </a:cubicBezTo>
                      <a:cubicBezTo>
                        <a:pt x="18695" y="13508"/>
                        <a:pt x="18063" y="12136"/>
                        <a:pt x="17069" y="11477"/>
                      </a:cubicBezTo>
                    </a:path>
                    <a:path w="21600" h="21600" fill="none" extrusionOk="0">
                      <a:moveTo>
                        <a:pt x="20165" y="8999"/>
                      </a:moveTo>
                      <a:cubicBezTo>
                        <a:pt x="20479" y="8635"/>
                        <a:pt x="20726" y="8177"/>
                        <a:pt x="20889" y="7661"/>
                      </a:cubicBezTo>
                    </a:path>
                    <a:path w="21600" h="21600" fill="none" extrusionOk="0">
                      <a:moveTo>
                        <a:pt x="19186" y="3344"/>
                      </a:moveTo>
                      <a:cubicBezTo>
                        <a:pt x="19186" y="3328"/>
                        <a:pt x="19187" y="3313"/>
                        <a:pt x="19187" y="3297"/>
                      </a:cubicBezTo>
                      <a:cubicBezTo>
                        <a:pt x="19187" y="3101"/>
                        <a:pt x="19174" y="2905"/>
                        <a:pt x="19148" y="2712"/>
                      </a:cubicBezTo>
                    </a:path>
                    <a:path w="21600" h="21600" fill="none" extrusionOk="0">
                      <a:moveTo>
                        <a:pt x="14905" y="1165"/>
                      </a:moveTo>
                      <a:cubicBezTo>
                        <a:pt x="14754" y="1408"/>
                        <a:pt x="14629" y="1679"/>
                        <a:pt x="14535" y="1971"/>
                      </a:cubicBezTo>
                    </a:path>
                    <a:path w="21600" h="21600" fill="none" extrusionOk="0">
                      <a:moveTo>
                        <a:pt x="11221" y="1645"/>
                      </a:moveTo>
                      <a:cubicBezTo>
                        <a:pt x="11140" y="1866"/>
                        <a:pt x="11080" y="2099"/>
                        <a:pt x="11041" y="2340"/>
                      </a:cubicBezTo>
                    </a:path>
                    <a:path w="21600" h="21600" fill="none" extrusionOk="0">
                      <a:moveTo>
                        <a:pt x="7645" y="3276"/>
                      </a:moveTo>
                      <a:cubicBezTo>
                        <a:pt x="7449" y="3016"/>
                        <a:pt x="7231" y="2790"/>
                        <a:pt x="6995" y="2602"/>
                      </a:cubicBezTo>
                    </a:path>
                    <a:path w="21600" h="21600" fill="none" extrusionOk="0">
                      <a:moveTo>
                        <a:pt x="1942" y="7186"/>
                      </a:moveTo>
                      <a:cubicBezTo>
                        <a:pt x="1966" y="7426"/>
                        <a:pt x="2004" y="7663"/>
                        <a:pt x="2056" y="7895"/>
                      </a:cubicBezTo>
                    </a:path>
                  </a:pathLst>
                </a:custGeom>
                <a:solidFill>
                  <a:srgbClr val="6633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dist="107763" dir="2700000" algn="ctr" rotWithShape="0">
                    <a:srgbClr val="808080"/>
                  </a:outerShdw>
                </a:effec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grpSp>
            <p:nvGrpSpPr>
              <p:cNvPr id="89" name="Group 56"/>
              <p:cNvGrpSpPr>
                <a:grpSpLocks/>
              </p:cNvGrpSpPr>
              <p:nvPr/>
            </p:nvGrpSpPr>
            <p:grpSpPr bwMode="auto">
              <a:xfrm flipH="1">
                <a:off x="3845063" y="4255516"/>
                <a:ext cx="1430562" cy="1517629"/>
                <a:chOff x="2514" y="2271"/>
                <a:chExt cx="996" cy="1115"/>
              </a:xfrm>
            </p:grpSpPr>
            <p:grpSp>
              <p:nvGrpSpPr>
                <p:cNvPr id="90" name="Group 57"/>
                <p:cNvGrpSpPr>
                  <a:grpSpLocks/>
                </p:cNvGrpSpPr>
                <p:nvPr/>
              </p:nvGrpSpPr>
              <p:grpSpPr bwMode="auto">
                <a:xfrm>
                  <a:off x="2713" y="2271"/>
                  <a:ext cx="379" cy="394"/>
                  <a:chOff x="3007" y="2392"/>
                  <a:chExt cx="379" cy="394"/>
                </a:xfrm>
              </p:grpSpPr>
              <p:sp>
                <p:nvSpPr>
                  <p:cNvPr id="100" name="PubPieSlice"/>
                  <p:cNvSpPr>
                    <a:spLocks noEditPoints="1" noChangeArrowheads="1"/>
                  </p:cNvSpPr>
                  <p:nvPr/>
                </p:nvSpPr>
                <p:spPr bwMode="auto">
                  <a:xfrm>
                    <a:off x="3007" y="2392"/>
                    <a:ext cx="379" cy="394"/>
                  </a:xfrm>
                  <a:custGeom>
                    <a:avLst/>
                    <a:gdLst>
                      <a:gd name="G0" fmla="+- 0 0 0"/>
                      <a:gd name="G1" fmla="sin 10800 -1464700"/>
                      <a:gd name="G2" fmla="cos 10800 -1464700"/>
                      <a:gd name="G3" fmla="sin 10800 1840991"/>
                      <a:gd name="G4" fmla="cos 10800 1840991"/>
                      <a:gd name="G5" fmla="+- G1 10800 0"/>
                      <a:gd name="G6" fmla="+- G2 10800 0"/>
                      <a:gd name="G7" fmla="+- G3 10800 0"/>
                      <a:gd name="G8" fmla="+- G4 10800 0"/>
                      <a:gd name="G9" fmla="+- 10800 0 0"/>
                      <a:gd name="T0" fmla="*/ 20788 w 21600"/>
                      <a:gd name="T1" fmla="*/ 6693 h 21600"/>
                      <a:gd name="T2" fmla="*/ 10800 w 21600"/>
                      <a:gd name="T3" fmla="*/ 10800 h 21600"/>
                      <a:gd name="T4" fmla="*/ 20327 w 21600"/>
                      <a:gd name="T5" fmla="*/ 15885 h 21600"/>
                      <a:gd name="T6" fmla="*/ 3163 w 21600"/>
                      <a:gd name="T7" fmla="*/ 3163 h 21600"/>
                      <a:gd name="T8" fmla="*/ 18437 w 21600"/>
                      <a:gd name="T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T6" t="T7" r="T8" b="T9"/>
                    <a:pathLst>
                      <a:path w="21600" h="21600">
                        <a:moveTo>
                          <a:pt x="20788" y="6692"/>
                        </a:moveTo>
                        <a:cubicBezTo>
                          <a:pt x="19123" y="2643"/>
                          <a:pt x="15178" y="0"/>
                          <a:pt x="10800" y="0"/>
                        </a:cubicBez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4787" y="21600"/>
                          <a:pt x="18450" y="19403"/>
                          <a:pt x="20327" y="15885"/>
                        </a:cubicBezTo>
                        <a:lnTo>
                          <a:pt x="10800" y="1080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  <a:effectLst>
                    <a:outerShdw dist="107763" dir="2700000" algn="ctr" rotWithShape="0">
                      <a:srgbClr val="808080"/>
                    </a:outerShdw>
                  </a:effectLst>
                </p:spPr>
                <p:txBody>
                  <a:bodyPr/>
                  <a:lstStyle/>
                  <a:p>
                    <a:endParaRPr lang="en-CA"/>
                  </a:p>
                </p:txBody>
              </p:sp>
              <p:sp>
                <p:nvSpPr>
                  <p:cNvPr id="101" name="Oval 59"/>
                  <p:cNvSpPr>
                    <a:spLocks noChangeArrowheads="1"/>
                  </p:cNvSpPr>
                  <p:nvPr/>
                </p:nvSpPr>
                <p:spPr bwMode="auto">
                  <a:xfrm>
                    <a:off x="3154" y="2475"/>
                    <a:ext cx="71" cy="67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CA" dirty="0"/>
                  </a:p>
                </p:txBody>
              </p:sp>
            </p:grpSp>
            <p:grpSp>
              <p:nvGrpSpPr>
                <p:cNvPr id="91" name="Group 60"/>
                <p:cNvGrpSpPr>
                  <a:grpSpLocks/>
                </p:cNvGrpSpPr>
                <p:nvPr/>
              </p:nvGrpSpPr>
              <p:grpSpPr bwMode="auto">
                <a:xfrm>
                  <a:off x="3131" y="2466"/>
                  <a:ext cx="379" cy="394"/>
                  <a:chOff x="3042" y="2343"/>
                  <a:chExt cx="379" cy="394"/>
                </a:xfrm>
              </p:grpSpPr>
              <p:sp>
                <p:nvSpPr>
                  <p:cNvPr id="98" name="PubPieSlice"/>
                  <p:cNvSpPr>
                    <a:spLocks noEditPoints="1" noChangeArrowheads="1"/>
                  </p:cNvSpPr>
                  <p:nvPr/>
                </p:nvSpPr>
                <p:spPr bwMode="auto">
                  <a:xfrm>
                    <a:off x="3042" y="2343"/>
                    <a:ext cx="379" cy="394"/>
                  </a:xfrm>
                  <a:custGeom>
                    <a:avLst/>
                    <a:gdLst>
                      <a:gd name="G0" fmla="+- 0 0 0"/>
                      <a:gd name="G1" fmla="sin 10800 -1464700"/>
                      <a:gd name="G2" fmla="cos 10800 -1464700"/>
                      <a:gd name="G3" fmla="sin 10800 1840991"/>
                      <a:gd name="G4" fmla="cos 10800 1840991"/>
                      <a:gd name="G5" fmla="+- G1 10800 0"/>
                      <a:gd name="G6" fmla="+- G2 10800 0"/>
                      <a:gd name="G7" fmla="+- G3 10800 0"/>
                      <a:gd name="G8" fmla="+- G4 10800 0"/>
                      <a:gd name="G9" fmla="+- 10800 0 0"/>
                      <a:gd name="T0" fmla="*/ 20788 w 21600"/>
                      <a:gd name="T1" fmla="*/ 6693 h 21600"/>
                      <a:gd name="T2" fmla="*/ 10800 w 21600"/>
                      <a:gd name="T3" fmla="*/ 10800 h 21600"/>
                      <a:gd name="T4" fmla="*/ 20327 w 21600"/>
                      <a:gd name="T5" fmla="*/ 15885 h 21600"/>
                      <a:gd name="T6" fmla="*/ 3163 w 21600"/>
                      <a:gd name="T7" fmla="*/ 3163 h 21600"/>
                      <a:gd name="T8" fmla="*/ 18437 w 21600"/>
                      <a:gd name="T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T6" t="T7" r="T8" b="T9"/>
                    <a:pathLst>
                      <a:path w="21600" h="21600">
                        <a:moveTo>
                          <a:pt x="20788" y="6692"/>
                        </a:moveTo>
                        <a:cubicBezTo>
                          <a:pt x="19123" y="2643"/>
                          <a:pt x="15178" y="0"/>
                          <a:pt x="10800" y="0"/>
                        </a:cubicBez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4787" y="21600"/>
                          <a:pt x="18450" y="19403"/>
                          <a:pt x="20327" y="15885"/>
                        </a:cubicBezTo>
                        <a:lnTo>
                          <a:pt x="10800" y="1080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  <a:effectLst>
                    <a:outerShdw dist="107763" dir="2700000" algn="ctr" rotWithShape="0">
                      <a:srgbClr val="808080"/>
                    </a:outerShdw>
                  </a:effectLst>
                </p:spPr>
                <p:txBody>
                  <a:bodyPr/>
                  <a:lstStyle/>
                  <a:p>
                    <a:endParaRPr lang="en-CA"/>
                  </a:p>
                </p:txBody>
              </p:sp>
              <p:sp>
                <p:nvSpPr>
                  <p:cNvPr id="99" name="Oval 62"/>
                  <p:cNvSpPr>
                    <a:spLocks noChangeArrowheads="1"/>
                  </p:cNvSpPr>
                  <p:nvPr/>
                </p:nvSpPr>
                <p:spPr bwMode="auto">
                  <a:xfrm>
                    <a:off x="3161" y="2433"/>
                    <a:ext cx="71" cy="67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92" name="Group 63"/>
                <p:cNvGrpSpPr>
                  <a:grpSpLocks/>
                </p:cNvGrpSpPr>
                <p:nvPr/>
              </p:nvGrpSpPr>
              <p:grpSpPr bwMode="auto">
                <a:xfrm>
                  <a:off x="2863" y="2992"/>
                  <a:ext cx="379" cy="394"/>
                  <a:chOff x="2664" y="2343"/>
                  <a:chExt cx="379" cy="394"/>
                </a:xfrm>
              </p:grpSpPr>
              <p:sp>
                <p:nvSpPr>
                  <p:cNvPr id="96" name="PubPieSlice"/>
                  <p:cNvSpPr>
                    <a:spLocks noEditPoints="1" noChangeArrowheads="1"/>
                  </p:cNvSpPr>
                  <p:nvPr/>
                </p:nvSpPr>
                <p:spPr bwMode="auto">
                  <a:xfrm>
                    <a:off x="2664" y="2343"/>
                    <a:ext cx="379" cy="394"/>
                  </a:xfrm>
                  <a:custGeom>
                    <a:avLst/>
                    <a:gdLst>
                      <a:gd name="G0" fmla="+- 0 0 0"/>
                      <a:gd name="G1" fmla="sin 10800 -1464700"/>
                      <a:gd name="G2" fmla="cos 10800 -1464700"/>
                      <a:gd name="G3" fmla="sin 10800 1840991"/>
                      <a:gd name="G4" fmla="cos 10800 1840991"/>
                      <a:gd name="G5" fmla="+- G1 10800 0"/>
                      <a:gd name="G6" fmla="+- G2 10800 0"/>
                      <a:gd name="G7" fmla="+- G3 10800 0"/>
                      <a:gd name="G8" fmla="+- G4 10800 0"/>
                      <a:gd name="G9" fmla="+- 10800 0 0"/>
                      <a:gd name="T0" fmla="*/ 20788 w 21600"/>
                      <a:gd name="T1" fmla="*/ 6693 h 21600"/>
                      <a:gd name="T2" fmla="*/ 10800 w 21600"/>
                      <a:gd name="T3" fmla="*/ 10800 h 21600"/>
                      <a:gd name="T4" fmla="*/ 20327 w 21600"/>
                      <a:gd name="T5" fmla="*/ 15885 h 21600"/>
                      <a:gd name="T6" fmla="*/ 3163 w 21600"/>
                      <a:gd name="T7" fmla="*/ 3163 h 21600"/>
                      <a:gd name="T8" fmla="*/ 18437 w 21600"/>
                      <a:gd name="T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T6" t="T7" r="T8" b="T9"/>
                    <a:pathLst>
                      <a:path w="21600" h="21600">
                        <a:moveTo>
                          <a:pt x="20788" y="6692"/>
                        </a:moveTo>
                        <a:cubicBezTo>
                          <a:pt x="19123" y="2643"/>
                          <a:pt x="15178" y="0"/>
                          <a:pt x="10800" y="0"/>
                        </a:cubicBez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4787" y="21600"/>
                          <a:pt x="18450" y="19403"/>
                          <a:pt x="20327" y="15885"/>
                        </a:cubicBezTo>
                        <a:lnTo>
                          <a:pt x="10800" y="1080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  <a:effectLst>
                    <a:outerShdw dist="107763" dir="2700000" algn="ctr" rotWithShape="0">
                      <a:srgbClr val="808080"/>
                    </a:outerShdw>
                  </a:effectLst>
                </p:spPr>
                <p:txBody>
                  <a:bodyPr/>
                  <a:lstStyle/>
                  <a:p>
                    <a:endParaRPr lang="en-CA"/>
                  </a:p>
                </p:txBody>
              </p:sp>
              <p:sp>
                <p:nvSpPr>
                  <p:cNvPr id="97" name="Oval 65"/>
                  <p:cNvSpPr>
                    <a:spLocks noChangeArrowheads="1"/>
                  </p:cNvSpPr>
                  <p:nvPr/>
                </p:nvSpPr>
                <p:spPr bwMode="auto">
                  <a:xfrm>
                    <a:off x="2783" y="2433"/>
                    <a:ext cx="71" cy="67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CA"/>
                  </a:p>
                </p:txBody>
              </p:sp>
            </p:grpSp>
            <p:grpSp>
              <p:nvGrpSpPr>
                <p:cNvPr id="93" name="Group 66"/>
                <p:cNvGrpSpPr>
                  <a:grpSpLocks/>
                </p:cNvGrpSpPr>
                <p:nvPr/>
              </p:nvGrpSpPr>
              <p:grpSpPr bwMode="auto">
                <a:xfrm>
                  <a:off x="2514" y="2800"/>
                  <a:ext cx="379" cy="394"/>
                  <a:chOff x="2839" y="2343"/>
                  <a:chExt cx="379" cy="394"/>
                </a:xfrm>
              </p:grpSpPr>
              <p:sp>
                <p:nvSpPr>
                  <p:cNvPr id="94" name="PubPieSlice"/>
                  <p:cNvSpPr>
                    <a:spLocks noEditPoints="1" noChangeArrowheads="1"/>
                  </p:cNvSpPr>
                  <p:nvPr/>
                </p:nvSpPr>
                <p:spPr bwMode="auto">
                  <a:xfrm>
                    <a:off x="2839" y="2343"/>
                    <a:ext cx="379" cy="394"/>
                  </a:xfrm>
                  <a:custGeom>
                    <a:avLst/>
                    <a:gdLst>
                      <a:gd name="G0" fmla="+- 0 0 0"/>
                      <a:gd name="G1" fmla="sin 10800 -1464700"/>
                      <a:gd name="G2" fmla="cos 10800 -1464700"/>
                      <a:gd name="G3" fmla="sin 10800 1840991"/>
                      <a:gd name="G4" fmla="cos 10800 1840991"/>
                      <a:gd name="G5" fmla="+- G1 10800 0"/>
                      <a:gd name="G6" fmla="+- G2 10800 0"/>
                      <a:gd name="G7" fmla="+- G3 10800 0"/>
                      <a:gd name="G8" fmla="+- G4 10800 0"/>
                      <a:gd name="G9" fmla="+- 10800 0 0"/>
                      <a:gd name="T0" fmla="*/ 20788 w 21600"/>
                      <a:gd name="T1" fmla="*/ 6693 h 21600"/>
                      <a:gd name="T2" fmla="*/ 10800 w 21600"/>
                      <a:gd name="T3" fmla="*/ 10800 h 21600"/>
                      <a:gd name="T4" fmla="*/ 20327 w 21600"/>
                      <a:gd name="T5" fmla="*/ 15885 h 21600"/>
                      <a:gd name="T6" fmla="*/ 3163 w 21600"/>
                      <a:gd name="T7" fmla="*/ 3163 h 21600"/>
                      <a:gd name="T8" fmla="*/ 18437 w 21600"/>
                      <a:gd name="T9" fmla="*/ 1843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T6" t="T7" r="T8" b="T9"/>
                    <a:pathLst>
                      <a:path w="21600" h="21600">
                        <a:moveTo>
                          <a:pt x="20788" y="6692"/>
                        </a:moveTo>
                        <a:cubicBezTo>
                          <a:pt x="19123" y="2643"/>
                          <a:pt x="15178" y="0"/>
                          <a:pt x="10800" y="0"/>
                        </a:cubicBez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4787" y="21600"/>
                          <a:pt x="18450" y="19403"/>
                          <a:pt x="20327" y="15885"/>
                        </a:cubicBezTo>
                        <a:lnTo>
                          <a:pt x="10800" y="1080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bg2"/>
                    </a:solidFill>
                    <a:miter lim="800000"/>
                    <a:headEnd/>
                    <a:tailEnd/>
                  </a:ln>
                  <a:effectLst>
                    <a:outerShdw dist="107763" dir="2700000" algn="ctr" rotWithShape="0">
                      <a:srgbClr val="808080"/>
                    </a:outerShdw>
                  </a:effectLst>
                </p:spPr>
                <p:txBody>
                  <a:bodyPr/>
                  <a:lstStyle/>
                  <a:p>
                    <a:endParaRPr lang="en-CA"/>
                  </a:p>
                </p:txBody>
              </p:sp>
              <p:sp>
                <p:nvSpPr>
                  <p:cNvPr id="95" name="Oval 68"/>
                  <p:cNvSpPr>
                    <a:spLocks noChangeArrowheads="1"/>
                  </p:cNvSpPr>
                  <p:nvPr/>
                </p:nvSpPr>
                <p:spPr bwMode="auto">
                  <a:xfrm>
                    <a:off x="2958" y="2433"/>
                    <a:ext cx="71" cy="67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CA"/>
                  </a:p>
                </p:txBody>
              </p:sp>
            </p:grpSp>
          </p:grpSp>
          <p:sp>
            <p:nvSpPr>
              <p:cNvPr id="119" name="Line 90"/>
              <p:cNvSpPr>
                <a:spLocks noChangeShapeType="1"/>
              </p:cNvSpPr>
              <p:nvPr/>
            </p:nvSpPr>
            <p:spPr bwMode="auto">
              <a:xfrm flipV="1">
                <a:off x="3266026" y="5191590"/>
                <a:ext cx="627423" cy="1423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</p:grpSp>
        <p:sp>
          <p:nvSpPr>
            <p:cNvPr id="10" name="ZoneTexte 9"/>
            <p:cNvSpPr txBox="1"/>
            <p:nvPr/>
          </p:nvSpPr>
          <p:spPr>
            <a:xfrm>
              <a:off x="3322618" y="4172088"/>
              <a:ext cx="12650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b="1" dirty="0" smtClean="0">
                  <a:effectLst/>
                  <a:latin typeface="Comic Sans MS" panose="030F0702030302020204" pitchFamily="66" charset="0"/>
                </a:rPr>
                <a:t>MO jeune</a:t>
              </a:r>
              <a:endParaRPr lang="en-CA" b="1" dirty="0">
                <a:effectLst/>
                <a:latin typeface="Comic Sans MS" panose="030F0702030302020204" pitchFamily="66" charset="0"/>
              </a:endParaRP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4746076" y="3984371"/>
            <a:ext cx="3589984" cy="886934"/>
            <a:chOff x="5298526" y="4755896"/>
            <a:chExt cx="3589984" cy="886934"/>
          </a:xfrm>
        </p:grpSpPr>
        <p:grpSp>
          <p:nvGrpSpPr>
            <p:cNvPr id="125" name="Groupe 124"/>
            <p:cNvGrpSpPr/>
            <p:nvPr/>
          </p:nvGrpSpPr>
          <p:grpSpPr>
            <a:xfrm>
              <a:off x="5298526" y="5075061"/>
              <a:ext cx="3078569" cy="567769"/>
              <a:chOff x="4812251" y="4896936"/>
              <a:chExt cx="3078569" cy="567769"/>
            </a:xfrm>
          </p:grpSpPr>
          <p:sp>
            <p:nvSpPr>
              <p:cNvPr id="102" name="Cloud"/>
              <p:cNvSpPr>
                <a:spLocks noChangeAspect="1" noEditPoints="1" noChangeArrowheads="1"/>
              </p:cNvSpPr>
              <p:nvPr/>
            </p:nvSpPr>
            <p:spPr bwMode="auto">
              <a:xfrm>
                <a:off x="6766080" y="4896936"/>
                <a:ext cx="706437" cy="473075"/>
              </a:xfrm>
              <a:custGeom>
                <a:avLst/>
                <a:gdLst>
                  <a:gd name="T0" fmla="*/ 67 w 21600"/>
                  <a:gd name="T1" fmla="*/ 10800 h 21600"/>
                  <a:gd name="T2" fmla="*/ 10800 w 21600"/>
                  <a:gd name="T3" fmla="*/ 21577 h 21600"/>
                  <a:gd name="T4" fmla="*/ 21582 w 21600"/>
                  <a:gd name="T5" fmla="*/ 10800 h 21600"/>
                  <a:gd name="T6" fmla="*/ 10800 w 21600"/>
                  <a:gd name="T7" fmla="*/ 1235 h 21600"/>
                  <a:gd name="T8" fmla="*/ 2977 w 21600"/>
                  <a:gd name="T9" fmla="*/ 3262 h 21600"/>
                  <a:gd name="T10" fmla="*/ 17087 w 21600"/>
                  <a:gd name="T11" fmla="*/ 173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03" name="Cloud"/>
              <p:cNvSpPr>
                <a:spLocks noChangeAspect="1" noEditPoints="1" noChangeArrowheads="1"/>
              </p:cNvSpPr>
              <p:nvPr/>
            </p:nvSpPr>
            <p:spPr bwMode="auto">
              <a:xfrm flipV="1">
                <a:off x="7243120" y="5029730"/>
                <a:ext cx="647700" cy="434975"/>
              </a:xfrm>
              <a:custGeom>
                <a:avLst/>
                <a:gdLst>
                  <a:gd name="T0" fmla="*/ 67 w 21600"/>
                  <a:gd name="T1" fmla="*/ 10800 h 21600"/>
                  <a:gd name="T2" fmla="*/ 10800 w 21600"/>
                  <a:gd name="T3" fmla="*/ 21577 h 21600"/>
                  <a:gd name="T4" fmla="*/ 21582 w 21600"/>
                  <a:gd name="T5" fmla="*/ 10800 h 21600"/>
                  <a:gd name="T6" fmla="*/ 10800 w 21600"/>
                  <a:gd name="T7" fmla="*/ 1235 h 21600"/>
                  <a:gd name="T8" fmla="*/ 2977 w 21600"/>
                  <a:gd name="T9" fmla="*/ 3262 h 21600"/>
                  <a:gd name="T10" fmla="*/ 17087 w 21600"/>
                  <a:gd name="T11" fmla="*/ 173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18" name="Line 90"/>
              <p:cNvSpPr>
                <a:spLocks noChangeShapeType="1"/>
              </p:cNvSpPr>
              <p:nvPr/>
            </p:nvSpPr>
            <p:spPr bwMode="auto">
              <a:xfrm flipV="1">
                <a:off x="4812251" y="4964577"/>
                <a:ext cx="1833341" cy="27823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</p:grpSp>
        <p:sp>
          <p:nvSpPr>
            <p:cNvPr id="60" name="ZoneTexte 59"/>
            <p:cNvSpPr txBox="1"/>
            <p:nvPr/>
          </p:nvSpPr>
          <p:spPr>
            <a:xfrm>
              <a:off x="6815507" y="4755896"/>
              <a:ext cx="20730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A" b="1" dirty="0" smtClean="0">
                  <a:effectLst/>
                  <a:latin typeface="Comic Sans MS" panose="030F0702030302020204" pitchFamily="66" charset="0"/>
                </a:rPr>
                <a:t>C-N stables </a:t>
              </a:r>
            </a:p>
            <a:p>
              <a:pPr algn="ctr"/>
              <a:r>
                <a:rPr lang="fr-CA" b="1" dirty="0">
                  <a:effectLst/>
                  <a:latin typeface="Comic Sans MS" panose="030F0702030302020204" pitchFamily="66" charset="0"/>
                </a:rPr>
                <a:t> </a:t>
              </a:r>
              <a:r>
                <a:rPr lang="fr-CA" b="1" dirty="0" smtClean="0">
                  <a:effectLst/>
                  <a:latin typeface="Comic Sans MS" panose="030F0702030302020204" pitchFamily="66" charset="0"/>
                </a:rPr>
                <a:t>                  </a:t>
              </a:r>
              <a:endParaRPr lang="fr-CA" b="1" dirty="0" smtClean="0">
                <a:solidFill>
                  <a:srgbClr val="FF0000"/>
                </a:solidFill>
                <a:effectLst/>
                <a:latin typeface="Comic Sans MS" panose="030F0702030302020204" pitchFamily="66" charset="0"/>
              </a:endParaRPr>
            </a:p>
          </p:txBody>
        </p:sp>
      </p:grpSp>
      <p:sp>
        <p:nvSpPr>
          <p:cNvPr id="63" name="Titre 1"/>
          <p:cNvSpPr>
            <a:spLocks noGrp="1"/>
          </p:cNvSpPr>
          <p:nvPr>
            <p:ph type="title"/>
          </p:nvPr>
        </p:nvSpPr>
        <p:spPr>
          <a:xfrm>
            <a:off x="371475" y="179388"/>
            <a:ext cx="8229600" cy="712914"/>
          </a:xfrm>
        </p:spPr>
        <p:txBody>
          <a:bodyPr/>
          <a:lstStyle/>
          <a:p>
            <a:pPr algn="l"/>
            <a:r>
              <a:rPr lang="fr-CA" sz="3600" dirty="0" smtClean="0">
                <a:latin typeface="Comic Sans MS" panose="030F0702030302020204" pitchFamily="66" charset="0"/>
              </a:rPr>
              <a:t>2</a:t>
            </a:r>
            <a:r>
              <a:rPr lang="fr-CA" sz="3600" baseline="30000" dirty="0" smtClean="0">
                <a:latin typeface="Comic Sans MS" panose="030F0702030302020204" pitchFamily="66" charset="0"/>
              </a:rPr>
              <a:t>e</a:t>
            </a:r>
            <a:r>
              <a:rPr lang="fr-CA" sz="3600" dirty="0" smtClean="0">
                <a:latin typeface="Comic Sans MS" panose="030F0702030302020204" pitchFamily="66" charset="0"/>
              </a:rPr>
              <a:t> levier: augmenter les apports</a:t>
            </a:r>
            <a:endParaRPr lang="fr-CA" sz="3600" dirty="0">
              <a:latin typeface="Comic Sans MS" panose="030F0702030302020204" pitchFamily="66" charset="0"/>
            </a:endParaRPr>
          </a:p>
        </p:txBody>
      </p:sp>
      <p:grpSp>
        <p:nvGrpSpPr>
          <p:cNvPr id="64" name="Group 13">
            <a:extLst>
              <a:ext uri="{FF2B5EF4-FFF2-40B4-BE49-F238E27FC236}">
                <a16:creationId xmlns:a16="http://schemas.microsoft.com/office/drawing/2014/main" id="{F4EF68E4-8AF6-4237-BD3A-8413864F1AEF}"/>
              </a:ext>
            </a:extLst>
          </p:cNvPr>
          <p:cNvGrpSpPr/>
          <p:nvPr/>
        </p:nvGrpSpPr>
        <p:grpSpPr>
          <a:xfrm rot="16364030">
            <a:off x="3573062" y="1799392"/>
            <a:ext cx="1823242" cy="8346638"/>
            <a:chOff x="8358613" y="1306575"/>
            <a:chExt cx="1823242" cy="5145706"/>
          </a:xfrm>
        </p:grpSpPr>
        <p:grpSp>
          <p:nvGrpSpPr>
            <p:cNvPr id="65" name="Group 12">
              <a:extLst>
                <a:ext uri="{FF2B5EF4-FFF2-40B4-BE49-F238E27FC236}">
                  <a16:creationId xmlns:a16="http://schemas.microsoft.com/office/drawing/2014/main" id="{47DC5F48-1F79-470C-B9A8-0264214DBDDD}"/>
                </a:ext>
              </a:extLst>
            </p:cNvPr>
            <p:cNvGrpSpPr/>
            <p:nvPr/>
          </p:nvGrpSpPr>
          <p:grpSpPr>
            <a:xfrm>
              <a:off x="8358613" y="1306575"/>
              <a:ext cx="1047677" cy="5141496"/>
              <a:chOff x="6659624" y="1390030"/>
              <a:chExt cx="1047677" cy="5141496"/>
            </a:xfrm>
          </p:grpSpPr>
          <p:sp>
            <p:nvSpPr>
              <p:cNvPr id="69" name="Flowchart: Manual Operation 11">
                <a:extLst>
                  <a:ext uri="{FF2B5EF4-FFF2-40B4-BE49-F238E27FC236}">
                    <a16:creationId xmlns:a16="http://schemas.microsoft.com/office/drawing/2014/main" id="{0D5EBF40-F239-41FB-BA00-E80F8B201A40}"/>
                  </a:ext>
                </a:extLst>
              </p:cNvPr>
              <p:cNvSpPr/>
              <p:nvPr/>
            </p:nvSpPr>
            <p:spPr>
              <a:xfrm>
                <a:off x="6659624" y="1390030"/>
                <a:ext cx="1047677" cy="5141496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8000 w 10000"/>
                  <a:gd name="connsiteY2" fmla="*/ 10000 h 10000"/>
                  <a:gd name="connsiteX3" fmla="*/ 2000 w 10000"/>
                  <a:gd name="connsiteY3" fmla="*/ 10000 h 10000"/>
                  <a:gd name="connsiteX4" fmla="*/ 0 w 10000"/>
                  <a:gd name="connsiteY4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7293 w 10000"/>
                  <a:gd name="connsiteY2" fmla="*/ 9958 h 10000"/>
                  <a:gd name="connsiteX3" fmla="*/ 2000 w 10000"/>
                  <a:gd name="connsiteY3" fmla="*/ 10000 h 10000"/>
                  <a:gd name="connsiteX4" fmla="*/ 0 w 10000"/>
                  <a:gd name="connsiteY4" fmla="*/ 0 h 10000"/>
                  <a:gd name="connsiteX0" fmla="*/ 0 w 10000"/>
                  <a:gd name="connsiteY0" fmla="*/ 0 h 9958"/>
                  <a:gd name="connsiteX1" fmla="*/ 10000 w 10000"/>
                  <a:gd name="connsiteY1" fmla="*/ 0 h 9958"/>
                  <a:gd name="connsiteX2" fmla="*/ 7293 w 10000"/>
                  <a:gd name="connsiteY2" fmla="*/ 9958 h 9958"/>
                  <a:gd name="connsiteX3" fmla="*/ 3350 w 10000"/>
                  <a:gd name="connsiteY3" fmla="*/ 9937 h 9958"/>
                  <a:gd name="connsiteX4" fmla="*/ 0 w 10000"/>
                  <a:gd name="connsiteY4" fmla="*/ 0 h 9958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7293 w 10000"/>
                  <a:gd name="connsiteY2" fmla="*/ 10000 h 10000"/>
                  <a:gd name="connsiteX3" fmla="*/ 2964 w 10000"/>
                  <a:gd name="connsiteY3" fmla="*/ 10000 h 10000"/>
                  <a:gd name="connsiteX4" fmla="*/ 0 w 10000"/>
                  <a:gd name="connsiteY4" fmla="*/ 0 h 10000"/>
                  <a:gd name="connsiteX0" fmla="*/ 0 w 10900"/>
                  <a:gd name="connsiteY0" fmla="*/ 21 h 10021"/>
                  <a:gd name="connsiteX1" fmla="*/ 10900 w 10900"/>
                  <a:gd name="connsiteY1" fmla="*/ 0 h 10021"/>
                  <a:gd name="connsiteX2" fmla="*/ 7293 w 10900"/>
                  <a:gd name="connsiteY2" fmla="*/ 10021 h 10021"/>
                  <a:gd name="connsiteX3" fmla="*/ 2964 w 10900"/>
                  <a:gd name="connsiteY3" fmla="*/ 10021 h 10021"/>
                  <a:gd name="connsiteX4" fmla="*/ 0 w 10900"/>
                  <a:gd name="connsiteY4" fmla="*/ 21 h 10021"/>
                  <a:gd name="connsiteX0" fmla="*/ 0 w 12379"/>
                  <a:gd name="connsiteY0" fmla="*/ 42 h 10021"/>
                  <a:gd name="connsiteX1" fmla="*/ 12379 w 12379"/>
                  <a:gd name="connsiteY1" fmla="*/ 0 h 10021"/>
                  <a:gd name="connsiteX2" fmla="*/ 8772 w 12379"/>
                  <a:gd name="connsiteY2" fmla="*/ 10021 h 10021"/>
                  <a:gd name="connsiteX3" fmla="*/ 4443 w 12379"/>
                  <a:gd name="connsiteY3" fmla="*/ 10021 h 10021"/>
                  <a:gd name="connsiteX4" fmla="*/ 0 w 12379"/>
                  <a:gd name="connsiteY4" fmla="*/ 42 h 10021"/>
                  <a:gd name="connsiteX0" fmla="*/ 0 w 12379"/>
                  <a:gd name="connsiteY0" fmla="*/ 0 h 10064"/>
                  <a:gd name="connsiteX1" fmla="*/ 12379 w 12379"/>
                  <a:gd name="connsiteY1" fmla="*/ 43 h 10064"/>
                  <a:gd name="connsiteX2" fmla="*/ 8772 w 12379"/>
                  <a:gd name="connsiteY2" fmla="*/ 10064 h 10064"/>
                  <a:gd name="connsiteX3" fmla="*/ 4443 w 12379"/>
                  <a:gd name="connsiteY3" fmla="*/ 10064 h 10064"/>
                  <a:gd name="connsiteX4" fmla="*/ 0 w 12379"/>
                  <a:gd name="connsiteY4" fmla="*/ 0 h 10064"/>
                  <a:gd name="connsiteX0" fmla="*/ 0 w 12379"/>
                  <a:gd name="connsiteY0" fmla="*/ 21 h 10021"/>
                  <a:gd name="connsiteX1" fmla="*/ 12379 w 12379"/>
                  <a:gd name="connsiteY1" fmla="*/ 0 h 10021"/>
                  <a:gd name="connsiteX2" fmla="*/ 8772 w 12379"/>
                  <a:gd name="connsiteY2" fmla="*/ 10021 h 10021"/>
                  <a:gd name="connsiteX3" fmla="*/ 4443 w 12379"/>
                  <a:gd name="connsiteY3" fmla="*/ 10021 h 10021"/>
                  <a:gd name="connsiteX4" fmla="*/ 0 w 12379"/>
                  <a:gd name="connsiteY4" fmla="*/ 21 h 10021"/>
                  <a:gd name="connsiteX0" fmla="*/ 0 w 12379"/>
                  <a:gd name="connsiteY0" fmla="*/ 0 h 10000"/>
                  <a:gd name="connsiteX1" fmla="*/ 12379 w 12379"/>
                  <a:gd name="connsiteY1" fmla="*/ 0 h 10000"/>
                  <a:gd name="connsiteX2" fmla="*/ 8772 w 12379"/>
                  <a:gd name="connsiteY2" fmla="*/ 10000 h 10000"/>
                  <a:gd name="connsiteX3" fmla="*/ 4443 w 12379"/>
                  <a:gd name="connsiteY3" fmla="*/ 10000 h 10000"/>
                  <a:gd name="connsiteX4" fmla="*/ 0 w 12379"/>
                  <a:gd name="connsiteY4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79" h="10000">
                    <a:moveTo>
                      <a:pt x="0" y="0"/>
                    </a:moveTo>
                    <a:lnTo>
                      <a:pt x="12379" y="0"/>
                    </a:lnTo>
                    <a:lnTo>
                      <a:pt x="8772" y="10000"/>
                    </a:lnTo>
                    <a:lnTo>
                      <a:pt x="4443" y="1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000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70" name="TextBox 42">
                <a:extLst>
                  <a:ext uri="{FF2B5EF4-FFF2-40B4-BE49-F238E27FC236}">
                    <a16:creationId xmlns:a16="http://schemas.microsoft.com/office/drawing/2014/main" id="{4BD68657-17A6-48C8-97E5-6A70127CA4F0}"/>
                  </a:ext>
                </a:extLst>
              </p:cNvPr>
              <p:cNvSpPr txBox="1"/>
              <p:nvPr/>
            </p:nvSpPr>
            <p:spPr>
              <a:xfrm rot="5235970">
                <a:off x="6113367" y="2478195"/>
                <a:ext cx="21986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b="1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Composés</a:t>
                </a:r>
                <a:r>
                  <a:rPr lang="en-CA" b="1" dirty="0" smtClean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CA" b="1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végétaux</a:t>
                </a:r>
                <a:endParaRPr lang="fr-CA" b="1" dirty="0">
                  <a:solidFill>
                    <a:schemeClr val="bg1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66" name="Group 43">
              <a:extLst>
                <a:ext uri="{FF2B5EF4-FFF2-40B4-BE49-F238E27FC236}">
                  <a16:creationId xmlns:a16="http://schemas.microsoft.com/office/drawing/2014/main" id="{7145917B-A598-43A8-8B36-9D09C71A14DD}"/>
                </a:ext>
              </a:extLst>
            </p:cNvPr>
            <p:cNvGrpSpPr/>
            <p:nvPr/>
          </p:nvGrpSpPr>
          <p:grpSpPr>
            <a:xfrm rot="10800000">
              <a:off x="9136193" y="1310785"/>
              <a:ext cx="1045662" cy="5141496"/>
              <a:chOff x="6804773" y="1398381"/>
              <a:chExt cx="1045662" cy="5141496"/>
            </a:xfrm>
          </p:grpSpPr>
          <p:sp>
            <p:nvSpPr>
              <p:cNvPr id="67" name="Flowchart: Manual Operation 11">
                <a:extLst>
                  <a:ext uri="{FF2B5EF4-FFF2-40B4-BE49-F238E27FC236}">
                    <a16:creationId xmlns:a16="http://schemas.microsoft.com/office/drawing/2014/main" id="{1C21B47A-2C8F-4046-99AD-F4B9ABA4B67A}"/>
                  </a:ext>
                </a:extLst>
              </p:cNvPr>
              <p:cNvSpPr/>
              <p:nvPr/>
            </p:nvSpPr>
            <p:spPr>
              <a:xfrm>
                <a:off x="6804773" y="1398381"/>
                <a:ext cx="1045662" cy="5141496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8000 w 10000"/>
                  <a:gd name="connsiteY2" fmla="*/ 10000 h 10000"/>
                  <a:gd name="connsiteX3" fmla="*/ 2000 w 10000"/>
                  <a:gd name="connsiteY3" fmla="*/ 10000 h 10000"/>
                  <a:gd name="connsiteX4" fmla="*/ 0 w 10000"/>
                  <a:gd name="connsiteY4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7293 w 10000"/>
                  <a:gd name="connsiteY2" fmla="*/ 9958 h 10000"/>
                  <a:gd name="connsiteX3" fmla="*/ 2000 w 10000"/>
                  <a:gd name="connsiteY3" fmla="*/ 10000 h 10000"/>
                  <a:gd name="connsiteX4" fmla="*/ 0 w 10000"/>
                  <a:gd name="connsiteY4" fmla="*/ 0 h 10000"/>
                  <a:gd name="connsiteX0" fmla="*/ 0 w 10000"/>
                  <a:gd name="connsiteY0" fmla="*/ 0 h 9958"/>
                  <a:gd name="connsiteX1" fmla="*/ 10000 w 10000"/>
                  <a:gd name="connsiteY1" fmla="*/ 0 h 9958"/>
                  <a:gd name="connsiteX2" fmla="*/ 7293 w 10000"/>
                  <a:gd name="connsiteY2" fmla="*/ 9958 h 9958"/>
                  <a:gd name="connsiteX3" fmla="*/ 3350 w 10000"/>
                  <a:gd name="connsiteY3" fmla="*/ 9937 h 9958"/>
                  <a:gd name="connsiteX4" fmla="*/ 0 w 10000"/>
                  <a:gd name="connsiteY4" fmla="*/ 0 h 9958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7293 w 10000"/>
                  <a:gd name="connsiteY2" fmla="*/ 10000 h 10000"/>
                  <a:gd name="connsiteX3" fmla="*/ 2964 w 10000"/>
                  <a:gd name="connsiteY3" fmla="*/ 10000 h 10000"/>
                  <a:gd name="connsiteX4" fmla="*/ 0 w 10000"/>
                  <a:gd name="connsiteY4" fmla="*/ 0 h 10000"/>
                  <a:gd name="connsiteX0" fmla="*/ 0 w 10900"/>
                  <a:gd name="connsiteY0" fmla="*/ 21 h 10021"/>
                  <a:gd name="connsiteX1" fmla="*/ 10900 w 10900"/>
                  <a:gd name="connsiteY1" fmla="*/ 0 h 10021"/>
                  <a:gd name="connsiteX2" fmla="*/ 7293 w 10900"/>
                  <a:gd name="connsiteY2" fmla="*/ 10021 h 10021"/>
                  <a:gd name="connsiteX3" fmla="*/ 2964 w 10900"/>
                  <a:gd name="connsiteY3" fmla="*/ 10021 h 10021"/>
                  <a:gd name="connsiteX4" fmla="*/ 0 w 10900"/>
                  <a:gd name="connsiteY4" fmla="*/ 21 h 10021"/>
                  <a:gd name="connsiteX0" fmla="*/ 0 w 12379"/>
                  <a:gd name="connsiteY0" fmla="*/ 42 h 10021"/>
                  <a:gd name="connsiteX1" fmla="*/ 12379 w 12379"/>
                  <a:gd name="connsiteY1" fmla="*/ 0 h 10021"/>
                  <a:gd name="connsiteX2" fmla="*/ 8772 w 12379"/>
                  <a:gd name="connsiteY2" fmla="*/ 10021 h 10021"/>
                  <a:gd name="connsiteX3" fmla="*/ 4443 w 12379"/>
                  <a:gd name="connsiteY3" fmla="*/ 10021 h 10021"/>
                  <a:gd name="connsiteX4" fmla="*/ 0 w 12379"/>
                  <a:gd name="connsiteY4" fmla="*/ 42 h 10021"/>
                  <a:gd name="connsiteX0" fmla="*/ 0 w 12379"/>
                  <a:gd name="connsiteY0" fmla="*/ 0 h 10064"/>
                  <a:gd name="connsiteX1" fmla="*/ 12379 w 12379"/>
                  <a:gd name="connsiteY1" fmla="*/ 43 h 10064"/>
                  <a:gd name="connsiteX2" fmla="*/ 8772 w 12379"/>
                  <a:gd name="connsiteY2" fmla="*/ 10064 h 10064"/>
                  <a:gd name="connsiteX3" fmla="*/ 4443 w 12379"/>
                  <a:gd name="connsiteY3" fmla="*/ 10064 h 10064"/>
                  <a:gd name="connsiteX4" fmla="*/ 0 w 12379"/>
                  <a:gd name="connsiteY4" fmla="*/ 0 h 10064"/>
                  <a:gd name="connsiteX0" fmla="*/ 0 w 12379"/>
                  <a:gd name="connsiteY0" fmla="*/ 21 h 10021"/>
                  <a:gd name="connsiteX1" fmla="*/ 12379 w 12379"/>
                  <a:gd name="connsiteY1" fmla="*/ 0 h 10021"/>
                  <a:gd name="connsiteX2" fmla="*/ 8772 w 12379"/>
                  <a:gd name="connsiteY2" fmla="*/ 10021 h 10021"/>
                  <a:gd name="connsiteX3" fmla="*/ 4443 w 12379"/>
                  <a:gd name="connsiteY3" fmla="*/ 10021 h 10021"/>
                  <a:gd name="connsiteX4" fmla="*/ 0 w 12379"/>
                  <a:gd name="connsiteY4" fmla="*/ 21 h 10021"/>
                  <a:gd name="connsiteX0" fmla="*/ 0 w 12379"/>
                  <a:gd name="connsiteY0" fmla="*/ 0 h 10000"/>
                  <a:gd name="connsiteX1" fmla="*/ 12379 w 12379"/>
                  <a:gd name="connsiteY1" fmla="*/ 0 h 10000"/>
                  <a:gd name="connsiteX2" fmla="*/ 8772 w 12379"/>
                  <a:gd name="connsiteY2" fmla="*/ 10000 h 10000"/>
                  <a:gd name="connsiteX3" fmla="*/ 4443 w 12379"/>
                  <a:gd name="connsiteY3" fmla="*/ 10000 h 10000"/>
                  <a:gd name="connsiteX4" fmla="*/ 0 w 12379"/>
                  <a:gd name="connsiteY4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79" h="10000">
                    <a:moveTo>
                      <a:pt x="0" y="0"/>
                    </a:moveTo>
                    <a:lnTo>
                      <a:pt x="12379" y="0"/>
                    </a:lnTo>
                    <a:lnTo>
                      <a:pt x="8772" y="10000"/>
                    </a:lnTo>
                    <a:lnTo>
                      <a:pt x="4443" y="1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36349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68" name="TextBox 45">
                <a:extLst>
                  <a:ext uri="{FF2B5EF4-FFF2-40B4-BE49-F238E27FC236}">
                    <a16:creationId xmlns:a16="http://schemas.microsoft.com/office/drawing/2014/main" id="{9D01CF2B-2F0C-450D-A4F5-BDB157B4143E}"/>
                  </a:ext>
                </a:extLst>
              </p:cNvPr>
              <p:cNvSpPr txBox="1"/>
              <p:nvPr/>
            </p:nvSpPr>
            <p:spPr>
              <a:xfrm rot="16035970">
                <a:off x="6421636" y="2133031"/>
                <a:ext cx="17231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CA" b="1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Composés</a:t>
                </a:r>
                <a:r>
                  <a:rPr lang="en-CA" b="1" dirty="0" smtClean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CA" b="1" dirty="0" err="1" smtClean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microbiens</a:t>
                </a:r>
                <a:endParaRPr lang="fr-CA" b="1" dirty="0">
                  <a:solidFill>
                    <a:schemeClr val="bg1"/>
                  </a:solidFill>
                  <a:latin typeface="Comic Sans MS" panose="030F0702030302020204" pitchFamily="66" charset="0"/>
                </a:endParaRPr>
              </a:p>
            </p:txBody>
          </p:sp>
        </p:grpSp>
      </p:grpSp>
      <p:grpSp>
        <p:nvGrpSpPr>
          <p:cNvPr id="4" name="Groupe 3"/>
          <p:cNvGrpSpPr/>
          <p:nvPr/>
        </p:nvGrpSpPr>
        <p:grpSpPr>
          <a:xfrm>
            <a:off x="5243486" y="2879116"/>
            <a:ext cx="3443230" cy="1535319"/>
            <a:chOff x="5262536" y="2936266"/>
            <a:chExt cx="3443230" cy="1535319"/>
          </a:xfrm>
        </p:grpSpPr>
        <p:sp>
          <p:nvSpPr>
            <p:cNvPr id="120" name="Line 90"/>
            <p:cNvSpPr>
              <a:spLocks noChangeShapeType="1"/>
            </p:cNvSpPr>
            <p:nvPr/>
          </p:nvSpPr>
          <p:spPr bwMode="auto">
            <a:xfrm flipV="1">
              <a:off x="5517153" y="3656687"/>
              <a:ext cx="1581547" cy="263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5262536" y="2987756"/>
              <a:ext cx="173316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600" b="1" dirty="0" smtClean="0">
                  <a:effectLst/>
                  <a:latin typeface="Comic Sans MS" panose="030F0702030302020204" pitchFamily="66" charset="0"/>
                </a:rPr>
                <a:t>N du sol </a:t>
              </a:r>
              <a:r>
                <a:rPr lang="fr-CA" sz="1600" b="1" dirty="0" smtClean="0">
                  <a:solidFill>
                    <a:srgbClr val="FF0000"/>
                  </a:solidFill>
                  <a:effectLst/>
                  <a:latin typeface="Comic Sans MS" panose="030F0702030302020204" pitchFamily="66" charset="0"/>
                </a:rPr>
                <a:t>(10%)</a:t>
              </a:r>
            </a:p>
            <a:p>
              <a:r>
                <a:rPr lang="fr-CA" sz="1600" b="1" dirty="0" smtClean="0">
                  <a:effectLst/>
                  <a:latin typeface="Comic Sans MS" panose="030F0702030302020204" pitchFamily="66" charset="0"/>
                </a:rPr>
                <a:t>(Arrière-effet)</a:t>
              </a:r>
              <a:endParaRPr lang="en-CA" sz="1600" b="1" dirty="0">
                <a:effectLst/>
                <a:latin typeface="Comic Sans MS" panose="030F0702030302020204" pitchFamily="66" charset="0"/>
              </a:endParaRPr>
            </a:p>
          </p:txBody>
        </p:sp>
        <p:sp>
          <p:nvSpPr>
            <p:cNvPr id="62" name="Line 90"/>
            <p:cNvSpPr>
              <a:spLocks noChangeShapeType="1"/>
            </p:cNvSpPr>
            <p:nvPr/>
          </p:nvSpPr>
          <p:spPr bwMode="auto">
            <a:xfrm>
              <a:off x="5557132" y="3692853"/>
              <a:ext cx="0" cy="77873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pic>
          <p:nvPicPr>
            <p:cNvPr id="72" name="Espace réservé du contenu 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9691" y="2936266"/>
              <a:ext cx="1536075" cy="1079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4303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re 1"/>
          <p:cNvSpPr>
            <a:spLocks noGrp="1"/>
          </p:cNvSpPr>
          <p:nvPr>
            <p:ph type="title"/>
          </p:nvPr>
        </p:nvSpPr>
        <p:spPr>
          <a:xfrm>
            <a:off x="371475" y="179388"/>
            <a:ext cx="8229600" cy="712914"/>
          </a:xfrm>
        </p:spPr>
        <p:txBody>
          <a:bodyPr/>
          <a:lstStyle/>
          <a:p>
            <a:pPr algn="l"/>
            <a:r>
              <a:rPr lang="fr-CA" sz="3600" dirty="0" smtClean="0">
                <a:latin typeface="Comic Sans MS" panose="030F0702030302020204" pitchFamily="66" charset="0"/>
              </a:rPr>
              <a:t>2</a:t>
            </a:r>
            <a:r>
              <a:rPr lang="fr-CA" sz="3600" baseline="30000" dirty="0" smtClean="0">
                <a:latin typeface="Comic Sans MS" panose="030F0702030302020204" pitchFamily="66" charset="0"/>
              </a:rPr>
              <a:t>e</a:t>
            </a:r>
            <a:r>
              <a:rPr lang="fr-CA" sz="3600" dirty="0" smtClean="0">
                <a:latin typeface="Comic Sans MS" panose="030F0702030302020204" pitchFamily="66" charset="0"/>
              </a:rPr>
              <a:t> levier: augmenter les apports</a:t>
            </a:r>
            <a:endParaRPr lang="fr-CA" sz="3600" dirty="0">
              <a:latin typeface="Comic Sans MS" panose="030F0702030302020204" pitchFamily="66" charset="0"/>
            </a:endParaRPr>
          </a:p>
        </p:txBody>
      </p:sp>
      <p:sp>
        <p:nvSpPr>
          <p:cNvPr id="66" name="Espace réservé du contenu 2"/>
          <p:cNvSpPr>
            <a:spLocks noGrp="1"/>
          </p:cNvSpPr>
          <p:nvPr>
            <p:ph idx="1"/>
          </p:nvPr>
        </p:nvSpPr>
        <p:spPr>
          <a:xfrm>
            <a:off x="371475" y="1028700"/>
            <a:ext cx="8229600" cy="467775"/>
          </a:xfrm>
        </p:spPr>
        <p:txBody>
          <a:bodyPr/>
          <a:lstStyle/>
          <a:p>
            <a:pPr marL="265113" indent="-265113">
              <a:buFont typeface="Wingdings" panose="05000000000000000000" pitchFamily="2" charset="2"/>
              <a:buChar char="§"/>
            </a:pPr>
            <a:r>
              <a:rPr lang="fr-CA" sz="2800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Alors, résidus bruns, verts ou évolués ?</a:t>
            </a:r>
          </a:p>
          <a:p>
            <a:pPr marL="265113" indent="-265113">
              <a:buFont typeface="Wingdings" panose="05000000000000000000" pitchFamily="2" charset="2"/>
              <a:buChar char="§"/>
            </a:pPr>
            <a:endParaRPr lang="fr-CA" sz="800" dirty="0" smtClean="0">
              <a:solidFill>
                <a:srgbClr val="000099"/>
              </a:solidFill>
              <a:latin typeface="Comic Sans MS" panose="030F0702030302020204" pitchFamily="66" charset="0"/>
            </a:endParaRPr>
          </a:p>
          <a:p>
            <a:pPr marL="712788" lvl="1" indent="-255588">
              <a:buFont typeface="Arial" panose="020B0604020202020204" pitchFamily="34" charset="0"/>
              <a:buChar char="•"/>
            </a:pPr>
            <a:r>
              <a:rPr lang="fr-CA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Taux de rétention moyen du carbone ?           </a:t>
            </a:r>
            <a:endParaRPr lang="fr-CA" sz="2000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lvl="2">
              <a:buFont typeface="Comic Sans MS" panose="030F0702030302020204" pitchFamily="66" charset="0"/>
              <a:buChar char="-"/>
            </a:pPr>
            <a:r>
              <a:rPr lang="fr-CA" sz="2000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Maillard et Angers, 2014 :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fr-CA" sz="1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Résidus de culture (bruns): 6 à 14 %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fr-CA" sz="1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Fumiers (évolués): 12 à 23 %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685800" y="3273552"/>
            <a:ext cx="7488936" cy="3116240"/>
            <a:chOff x="1984248" y="3931920"/>
            <a:chExt cx="7159752" cy="2688339"/>
          </a:xfrm>
        </p:grpSpPr>
        <p:sp>
          <p:nvSpPr>
            <p:cNvPr id="2" name="Rectangle 1"/>
            <p:cNvSpPr/>
            <p:nvPr/>
          </p:nvSpPr>
          <p:spPr>
            <a:xfrm>
              <a:off x="1984248" y="3931920"/>
              <a:ext cx="7159752" cy="26426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grpSp>
          <p:nvGrpSpPr>
            <p:cNvPr id="40" name="Group 119">
              <a:extLst>
                <a:ext uri="{FF2B5EF4-FFF2-40B4-BE49-F238E27FC236}">
                  <a16:creationId xmlns:a16="http://schemas.microsoft.com/office/drawing/2014/main" id="{71D52E38-9BC3-4B24-A8A9-727F97950B60}"/>
                </a:ext>
              </a:extLst>
            </p:cNvPr>
            <p:cNvGrpSpPr/>
            <p:nvPr/>
          </p:nvGrpSpPr>
          <p:grpSpPr>
            <a:xfrm>
              <a:off x="2149863" y="4033975"/>
              <a:ext cx="6267946" cy="2586284"/>
              <a:chOff x="5841851" y="4282697"/>
              <a:chExt cx="5574204" cy="2586284"/>
            </a:xfrm>
          </p:grpSpPr>
          <p:grpSp>
            <p:nvGrpSpPr>
              <p:cNvPr id="41" name="Group 113">
                <a:extLst>
                  <a:ext uri="{FF2B5EF4-FFF2-40B4-BE49-F238E27FC236}">
                    <a16:creationId xmlns:a16="http://schemas.microsoft.com/office/drawing/2014/main" id="{66767D69-B0CA-4C36-AC6A-F693F6A97B1A}"/>
                  </a:ext>
                </a:extLst>
              </p:cNvPr>
              <p:cNvGrpSpPr/>
              <p:nvPr/>
            </p:nvGrpSpPr>
            <p:grpSpPr>
              <a:xfrm>
                <a:off x="5841851" y="4282697"/>
                <a:ext cx="5574204" cy="2096916"/>
                <a:chOff x="6209460" y="4223385"/>
                <a:chExt cx="5046447" cy="2161646"/>
              </a:xfrm>
            </p:grpSpPr>
            <p:grpSp>
              <p:nvGrpSpPr>
                <p:cNvPr id="44" name="Group 112">
                  <a:extLst>
                    <a:ext uri="{FF2B5EF4-FFF2-40B4-BE49-F238E27FC236}">
                      <a16:creationId xmlns:a16="http://schemas.microsoft.com/office/drawing/2014/main" id="{DFB3978E-85A6-4E13-AEC8-0098314C0012}"/>
                    </a:ext>
                  </a:extLst>
                </p:cNvPr>
                <p:cNvGrpSpPr/>
                <p:nvPr/>
              </p:nvGrpSpPr>
              <p:grpSpPr>
                <a:xfrm>
                  <a:off x="6209460" y="4239321"/>
                  <a:ext cx="5046447" cy="2145710"/>
                  <a:chOff x="6193148" y="4325124"/>
                  <a:chExt cx="5046447" cy="2145710"/>
                </a:xfrm>
              </p:grpSpPr>
              <p:sp>
                <p:nvSpPr>
                  <p:cNvPr id="46" name="TextBox 65">
                    <a:extLst>
                      <a:ext uri="{FF2B5EF4-FFF2-40B4-BE49-F238E27FC236}">
                        <a16:creationId xmlns:a16="http://schemas.microsoft.com/office/drawing/2014/main" id="{4CED01C9-8B2F-4A17-9EF8-D8886B17AD35}"/>
                      </a:ext>
                    </a:extLst>
                  </p:cNvPr>
                  <p:cNvSpPr txBox="1"/>
                  <p:nvPr/>
                </p:nvSpPr>
                <p:spPr>
                  <a:xfrm>
                    <a:off x="6193148" y="4325124"/>
                    <a:ext cx="473810" cy="2068131"/>
                  </a:xfrm>
                  <a:prstGeom prst="rect">
                    <a:avLst/>
                  </a:prstGeom>
                  <a:noFill/>
                </p:spPr>
                <p:txBody>
                  <a:bodyPr vert="vert270" wrap="square" rtlCol="0">
                    <a:spAutoFit/>
                  </a:bodyPr>
                  <a:lstStyle/>
                  <a:p>
                    <a:pPr algn="ctr"/>
                    <a:r>
                      <a:rPr lang="en-CA" sz="1400" b="1" dirty="0">
                        <a:effectLst/>
                        <a:latin typeface="Comic Sans MS" panose="030F0702030302020204" pitchFamily="66" charset="0"/>
                      </a:rPr>
                      <a:t>Masse de C </a:t>
                    </a:r>
                    <a:r>
                      <a:rPr lang="en-CA" sz="1400" b="1" dirty="0" err="1" smtClean="0">
                        <a:effectLst/>
                        <a:latin typeface="Comic Sans MS" panose="030F0702030302020204" pitchFamily="66" charset="0"/>
                      </a:rPr>
                      <a:t>retenu</a:t>
                    </a:r>
                    <a:r>
                      <a:rPr lang="en-CA" sz="1400" b="1" dirty="0" smtClean="0">
                        <a:effectLst/>
                        <a:latin typeface="Comic Sans MS" panose="030F0702030302020204" pitchFamily="66" charset="0"/>
                      </a:rPr>
                      <a:t> </a:t>
                    </a:r>
                  </a:p>
                  <a:p>
                    <a:pPr algn="ctr"/>
                    <a:r>
                      <a:rPr lang="en-CA" sz="1400" b="1" dirty="0" smtClean="0">
                        <a:effectLst/>
                        <a:latin typeface="Comic Sans MS" panose="030F0702030302020204" pitchFamily="66" charset="0"/>
                      </a:rPr>
                      <a:t>(% de </a:t>
                    </a:r>
                    <a:r>
                      <a:rPr lang="en-CA" sz="1400" b="1" dirty="0" err="1" smtClean="0">
                        <a:effectLst/>
                        <a:latin typeface="Comic Sans MS" panose="030F0702030302020204" pitchFamily="66" charset="0"/>
                      </a:rPr>
                      <a:t>l’apport</a:t>
                    </a:r>
                    <a:r>
                      <a:rPr lang="en-CA" sz="1400" b="1" dirty="0" smtClean="0">
                        <a:effectLst/>
                        <a:latin typeface="Comic Sans MS" panose="030F0702030302020204" pitchFamily="66" charset="0"/>
                      </a:rPr>
                      <a:t>)</a:t>
                    </a:r>
                    <a:endParaRPr lang="fr-CA" sz="1400" b="1" dirty="0">
                      <a:effectLst/>
                      <a:latin typeface="Comic Sans MS" panose="030F0702030302020204" pitchFamily="66" charset="0"/>
                    </a:endParaRPr>
                  </a:p>
                </p:txBody>
              </p:sp>
              <p:sp>
                <p:nvSpPr>
                  <p:cNvPr id="47" name="TextBox 89">
                    <a:extLst>
                      <a:ext uri="{FF2B5EF4-FFF2-40B4-BE49-F238E27FC236}">
                        <a16:creationId xmlns:a16="http://schemas.microsoft.com/office/drawing/2014/main" id="{F16618F7-BFF9-460C-885E-0F32B0271D4C}"/>
                      </a:ext>
                    </a:extLst>
                  </p:cNvPr>
                  <p:cNvSpPr txBox="1"/>
                  <p:nvPr/>
                </p:nvSpPr>
                <p:spPr>
                  <a:xfrm>
                    <a:off x="6491588" y="4527994"/>
                    <a:ext cx="507073" cy="31727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CA" sz="1400" dirty="0">
                        <a:effectLst/>
                        <a:latin typeface="Comic Sans MS" panose="030F0702030302020204" pitchFamily="66" charset="0"/>
                      </a:rPr>
                      <a:t>100</a:t>
                    </a:r>
                    <a:endParaRPr lang="fr-CA" sz="1400" dirty="0">
                      <a:effectLst/>
                      <a:latin typeface="Comic Sans MS" panose="030F0702030302020204" pitchFamily="66" charset="0"/>
                    </a:endParaRPr>
                  </a:p>
                </p:txBody>
              </p:sp>
              <p:sp>
                <p:nvSpPr>
                  <p:cNvPr id="48" name="TextBox 90">
                    <a:extLst>
                      <a:ext uri="{FF2B5EF4-FFF2-40B4-BE49-F238E27FC236}">
                        <a16:creationId xmlns:a16="http://schemas.microsoft.com/office/drawing/2014/main" id="{2F965261-8158-4875-B29C-A5B7CF8472AB}"/>
                      </a:ext>
                    </a:extLst>
                  </p:cNvPr>
                  <p:cNvSpPr txBox="1"/>
                  <p:nvPr/>
                </p:nvSpPr>
                <p:spPr>
                  <a:xfrm>
                    <a:off x="6583785" y="4829194"/>
                    <a:ext cx="507073" cy="31727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CA" sz="1400" dirty="0">
                        <a:effectLst/>
                        <a:latin typeface="Comic Sans MS" panose="030F0702030302020204" pitchFamily="66" charset="0"/>
                      </a:rPr>
                      <a:t>80</a:t>
                    </a:r>
                    <a:endParaRPr lang="fr-CA" sz="1400" dirty="0">
                      <a:effectLst/>
                      <a:latin typeface="Comic Sans MS" panose="030F0702030302020204" pitchFamily="66" charset="0"/>
                    </a:endParaRPr>
                  </a:p>
                </p:txBody>
              </p:sp>
              <p:sp>
                <p:nvSpPr>
                  <p:cNvPr id="49" name="TextBox 91">
                    <a:extLst>
                      <a:ext uri="{FF2B5EF4-FFF2-40B4-BE49-F238E27FC236}">
                        <a16:creationId xmlns:a16="http://schemas.microsoft.com/office/drawing/2014/main" id="{D022154F-ACF7-4FF8-87C5-A047CC62D5F6}"/>
                      </a:ext>
                    </a:extLst>
                  </p:cNvPr>
                  <p:cNvSpPr txBox="1"/>
                  <p:nvPr/>
                </p:nvSpPr>
                <p:spPr>
                  <a:xfrm>
                    <a:off x="6583784" y="5164339"/>
                    <a:ext cx="507073" cy="31727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CA" sz="1400" dirty="0">
                        <a:effectLst/>
                        <a:latin typeface="Comic Sans MS" panose="030F0702030302020204" pitchFamily="66" charset="0"/>
                      </a:rPr>
                      <a:t>60</a:t>
                    </a:r>
                    <a:endParaRPr lang="fr-CA" sz="1400" dirty="0">
                      <a:effectLst/>
                      <a:latin typeface="Comic Sans MS" panose="030F0702030302020204" pitchFamily="66" charset="0"/>
                    </a:endParaRPr>
                  </a:p>
                </p:txBody>
              </p:sp>
              <p:sp>
                <p:nvSpPr>
                  <p:cNvPr id="50" name="TextBox 92">
                    <a:extLst>
                      <a:ext uri="{FF2B5EF4-FFF2-40B4-BE49-F238E27FC236}">
                        <a16:creationId xmlns:a16="http://schemas.microsoft.com/office/drawing/2014/main" id="{AF519883-C906-4A55-B3EB-F5DE1680055D}"/>
                      </a:ext>
                    </a:extLst>
                  </p:cNvPr>
                  <p:cNvSpPr txBox="1"/>
                  <p:nvPr/>
                </p:nvSpPr>
                <p:spPr>
                  <a:xfrm>
                    <a:off x="6583784" y="5485359"/>
                    <a:ext cx="507073" cy="31727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CA" sz="1400" dirty="0">
                        <a:effectLst/>
                        <a:latin typeface="Comic Sans MS" panose="030F0702030302020204" pitchFamily="66" charset="0"/>
                      </a:rPr>
                      <a:t>40</a:t>
                    </a:r>
                    <a:endParaRPr lang="fr-CA" sz="1400" dirty="0">
                      <a:effectLst/>
                      <a:latin typeface="Comic Sans MS" panose="030F0702030302020204" pitchFamily="66" charset="0"/>
                    </a:endParaRPr>
                  </a:p>
                </p:txBody>
              </p:sp>
              <p:sp>
                <p:nvSpPr>
                  <p:cNvPr id="51" name="TextBox 93">
                    <a:extLst>
                      <a:ext uri="{FF2B5EF4-FFF2-40B4-BE49-F238E27FC236}">
                        <a16:creationId xmlns:a16="http://schemas.microsoft.com/office/drawing/2014/main" id="{1ADAA0B6-F1A0-4A57-8AF8-A36F85B4A70A}"/>
                      </a:ext>
                    </a:extLst>
                  </p:cNvPr>
                  <p:cNvSpPr txBox="1"/>
                  <p:nvPr/>
                </p:nvSpPr>
                <p:spPr>
                  <a:xfrm>
                    <a:off x="6580200" y="5793136"/>
                    <a:ext cx="507073" cy="31727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CA" sz="1400" dirty="0">
                        <a:effectLst/>
                        <a:latin typeface="Comic Sans MS" panose="030F0702030302020204" pitchFamily="66" charset="0"/>
                      </a:rPr>
                      <a:t>20</a:t>
                    </a:r>
                    <a:endParaRPr lang="fr-CA" sz="1400" dirty="0">
                      <a:effectLst/>
                      <a:latin typeface="Comic Sans MS" panose="030F0702030302020204" pitchFamily="66" charset="0"/>
                    </a:endParaRPr>
                  </a:p>
                </p:txBody>
              </p:sp>
              <p:sp>
                <p:nvSpPr>
                  <p:cNvPr id="52" name="TextBox 94">
                    <a:extLst>
                      <a:ext uri="{FF2B5EF4-FFF2-40B4-BE49-F238E27FC236}">
                        <a16:creationId xmlns:a16="http://schemas.microsoft.com/office/drawing/2014/main" id="{5A7D71AA-1F88-477D-B21B-983A303472B7}"/>
                      </a:ext>
                    </a:extLst>
                  </p:cNvPr>
                  <p:cNvSpPr txBox="1"/>
                  <p:nvPr/>
                </p:nvSpPr>
                <p:spPr>
                  <a:xfrm>
                    <a:off x="6628271" y="6153556"/>
                    <a:ext cx="507073" cy="31727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CA" sz="1400" dirty="0">
                        <a:effectLst/>
                        <a:latin typeface="Comic Sans MS" panose="030F0702030302020204" pitchFamily="66" charset="0"/>
                      </a:rPr>
                      <a:t> 0</a:t>
                    </a:r>
                    <a:endParaRPr lang="fr-CA" sz="1400" dirty="0">
                      <a:effectLst/>
                      <a:latin typeface="Comic Sans MS" panose="030F0702030302020204" pitchFamily="66" charset="0"/>
                    </a:endParaRPr>
                  </a:p>
                </p:txBody>
              </p:sp>
              <p:grpSp>
                <p:nvGrpSpPr>
                  <p:cNvPr id="53" name="Group 111">
                    <a:extLst>
                      <a:ext uri="{FF2B5EF4-FFF2-40B4-BE49-F238E27FC236}">
                        <a16:creationId xmlns:a16="http://schemas.microsoft.com/office/drawing/2014/main" id="{EC3B3A48-7A42-4294-98F7-587FE12E3783}"/>
                      </a:ext>
                    </a:extLst>
                  </p:cNvPr>
                  <p:cNvGrpSpPr/>
                  <p:nvPr/>
                </p:nvGrpSpPr>
                <p:grpSpPr>
                  <a:xfrm>
                    <a:off x="6885319" y="4481509"/>
                    <a:ext cx="4354276" cy="1887446"/>
                    <a:chOff x="6885319" y="4481509"/>
                    <a:chExt cx="4354276" cy="1887446"/>
                  </a:xfrm>
                </p:grpSpPr>
                <p:cxnSp>
                  <p:nvCxnSpPr>
                    <p:cNvPr id="54" name="Straight Connector 50">
                      <a:extLst>
                        <a:ext uri="{FF2B5EF4-FFF2-40B4-BE49-F238E27FC236}">
                          <a16:creationId xmlns:a16="http://schemas.microsoft.com/office/drawing/2014/main" id="{79E6BB84-CEDA-4C96-83B8-15FF489C9DD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949440" y="4481509"/>
                      <a:ext cx="12044" cy="1882345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Connector 51">
                      <a:extLst>
                        <a:ext uri="{FF2B5EF4-FFF2-40B4-BE49-F238E27FC236}">
                          <a16:creationId xmlns:a16="http://schemas.microsoft.com/office/drawing/2014/main" id="{B14ED9CD-B9A4-4865-823B-27FC7E0348D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6958322" y="6363854"/>
                      <a:ext cx="4088097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6" name="TextBox 62">
                      <a:extLst>
                        <a:ext uri="{FF2B5EF4-FFF2-40B4-BE49-F238E27FC236}">
                          <a16:creationId xmlns:a16="http://schemas.microsoft.com/office/drawing/2014/main" id="{CC9C5B62-DD08-4C60-9129-7A8DDEE9D3A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245361" y="5339330"/>
                      <a:ext cx="817776" cy="31727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CA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Labile</a:t>
                      </a:r>
                      <a:endParaRPr lang="fr-CA" sz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57" name="TextBox 63">
                      <a:extLst>
                        <a:ext uri="{FF2B5EF4-FFF2-40B4-BE49-F238E27FC236}">
                          <a16:creationId xmlns:a16="http://schemas.microsoft.com/office/drawing/2014/main" id="{5E9BE222-9D65-4B4F-834D-E3DD11CC16F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068902" y="6067873"/>
                      <a:ext cx="1170693" cy="30108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CA" sz="1600" dirty="0" err="1" smtClean="0">
                          <a:effectLst/>
                          <a:latin typeface="Comic Sans MS" panose="030F0702030302020204" pitchFamily="66" charset="0"/>
                        </a:rPr>
                        <a:t>Brun</a:t>
                      </a:r>
                      <a:endParaRPr lang="fr-CA" sz="1600" dirty="0">
                        <a:effectLst/>
                        <a:latin typeface="Comic Sans MS" panose="030F0702030302020204" pitchFamily="66" charset="0"/>
                      </a:endParaRPr>
                    </a:p>
                  </p:txBody>
                </p:sp>
                <p:cxnSp>
                  <p:nvCxnSpPr>
                    <p:cNvPr id="58" name="Straight Connector 76">
                      <a:extLst>
                        <a:ext uri="{FF2B5EF4-FFF2-40B4-BE49-F238E27FC236}">
                          <a16:creationId xmlns:a16="http://schemas.microsoft.com/office/drawing/2014/main" id="{83F6FE4F-18FA-422D-96A5-DD466918A74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885319" y="5335847"/>
                      <a:ext cx="64121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Straight Connector 78">
                      <a:extLst>
                        <a:ext uri="{FF2B5EF4-FFF2-40B4-BE49-F238E27FC236}">
                          <a16:creationId xmlns:a16="http://schemas.microsoft.com/office/drawing/2014/main" id="{A505664D-0CD0-4BC9-A8C9-F8913AF70A5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885319" y="5968128"/>
                      <a:ext cx="73003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Straight Connector 80">
                      <a:extLst>
                        <a:ext uri="{FF2B5EF4-FFF2-40B4-BE49-F238E27FC236}">
                          <a16:creationId xmlns:a16="http://schemas.microsoft.com/office/drawing/2014/main" id="{F306B308-D30D-4EFE-910D-8918FAA483E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885319" y="5647107"/>
                      <a:ext cx="73003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Straight Connector 84">
                      <a:extLst>
                        <a:ext uri="{FF2B5EF4-FFF2-40B4-BE49-F238E27FC236}">
                          <a16:creationId xmlns:a16="http://schemas.microsoft.com/office/drawing/2014/main" id="{3A8B4824-C631-408F-BCDB-43C7F608443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885319" y="4990153"/>
                      <a:ext cx="64121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Straight Connector 88">
                      <a:extLst>
                        <a:ext uri="{FF2B5EF4-FFF2-40B4-BE49-F238E27FC236}">
                          <a16:creationId xmlns:a16="http://schemas.microsoft.com/office/drawing/2014/main" id="{064FE1AE-2DF9-4695-8C97-7A9F15C4C3D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885319" y="4673600"/>
                      <a:ext cx="73003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3" name="Freeform: Shape 102">
                      <a:extLst>
                        <a:ext uri="{FF2B5EF4-FFF2-40B4-BE49-F238E27FC236}">
                          <a16:creationId xmlns:a16="http://schemas.microsoft.com/office/drawing/2014/main" id="{C1CF0967-FE34-492D-9EAE-FB3395C9DE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49440" y="4673600"/>
                      <a:ext cx="4023360" cy="1036320"/>
                    </a:xfrm>
                    <a:custGeom>
                      <a:avLst/>
                      <a:gdLst>
                        <a:gd name="connsiteX0" fmla="*/ 0 w 4023360"/>
                        <a:gd name="connsiteY0" fmla="*/ 0 h 1036320"/>
                        <a:gd name="connsiteX1" fmla="*/ 294640 w 4023360"/>
                        <a:gd name="connsiteY1" fmla="*/ 619760 h 1036320"/>
                        <a:gd name="connsiteX2" fmla="*/ 1016000 w 4023360"/>
                        <a:gd name="connsiteY2" fmla="*/ 883920 h 1036320"/>
                        <a:gd name="connsiteX3" fmla="*/ 1889760 w 4023360"/>
                        <a:gd name="connsiteY3" fmla="*/ 985520 h 1036320"/>
                        <a:gd name="connsiteX4" fmla="*/ 2865120 w 4023360"/>
                        <a:gd name="connsiteY4" fmla="*/ 1026160 h 1036320"/>
                        <a:gd name="connsiteX5" fmla="*/ 4023360 w 4023360"/>
                        <a:gd name="connsiteY5" fmla="*/ 1036320 h 1036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023360" h="1036320">
                          <a:moveTo>
                            <a:pt x="0" y="0"/>
                          </a:moveTo>
                          <a:cubicBezTo>
                            <a:pt x="62653" y="236220"/>
                            <a:pt x="125307" y="472440"/>
                            <a:pt x="294640" y="619760"/>
                          </a:cubicBezTo>
                          <a:cubicBezTo>
                            <a:pt x="463973" y="767080"/>
                            <a:pt x="750147" y="822960"/>
                            <a:pt x="1016000" y="883920"/>
                          </a:cubicBezTo>
                          <a:cubicBezTo>
                            <a:pt x="1281853" y="944880"/>
                            <a:pt x="1581573" y="961813"/>
                            <a:pt x="1889760" y="985520"/>
                          </a:cubicBezTo>
                          <a:cubicBezTo>
                            <a:pt x="2197947" y="1009227"/>
                            <a:pt x="2509520" y="1017693"/>
                            <a:pt x="2865120" y="1026160"/>
                          </a:cubicBezTo>
                          <a:cubicBezTo>
                            <a:pt x="3220720" y="1034627"/>
                            <a:pt x="3622040" y="1035473"/>
                            <a:pt x="4023360" y="103632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6">
                          <a:lumMod val="75000"/>
                        </a:schemeClr>
                      </a:solidFill>
                      <a:prstDash val="sysDot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CA">
                        <a:effectLst/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64" name="Freeform: Shape 107">
                      <a:extLst>
                        <a:ext uri="{FF2B5EF4-FFF2-40B4-BE49-F238E27FC236}">
                          <a16:creationId xmlns:a16="http://schemas.microsoft.com/office/drawing/2014/main" id="{146C5505-6EB1-4E49-A08A-35E5A4CF88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49440" y="4663440"/>
                      <a:ext cx="4003040" cy="1408994"/>
                    </a:xfrm>
                    <a:custGeom>
                      <a:avLst/>
                      <a:gdLst>
                        <a:gd name="connsiteX0" fmla="*/ 0 w 4003040"/>
                        <a:gd name="connsiteY0" fmla="*/ 0 h 1408994"/>
                        <a:gd name="connsiteX1" fmla="*/ 426720 w 4003040"/>
                        <a:gd name="connsiteY1" fmla="*/ 396240 h 1408994"/>
                        <a:gd name="connsiteX2" fmla="*/ 1270000 w 4003040"/>
                        <a:gd name="connsiteY2" fmla="*/ 883920 h 1408994"/>
                        <a:gd name="connsiteX3" fmla="*/ 2865120 w 4003040"/>
                        <a:gd name="connsiteY3" fmla="*/ 1320800 h 1408994"/>
                        <a:gd name="connsiteX4" fmla="*/ 4003040 w 4003040"/>
                        <a:gd name="connsiteY4" fmla="*/ 1391920 h 1408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03040" h="1408994">
                          <a:moveTo>
                            <a:pt x="0" y="0"/>
                          </a:moveTo>
                          <a:cubicBezTo>
                            <a:pt x="107526" y="124460"/>
                            <a:pt x="215053" y="248920"/>
                            <a:pt x="426720" y="396240"/>
                          </a:cubicBezTo>
                          <a:cubicBezTo>
                            <a:pt x="638387" y="543560"/>
                            <a:pt x="863600" y="729827"/>
                            <a:pt x="1270000" y="883920"/>
                          </a:cubicBezTo>
                          <a:cubicBezTo>
                            <a:pt x="1676400" y="1038013"/>
                            <a:pt x="2409613" y="1236133"/>
                            <a:pt x="2865120" y="1320800"/>
                          </a:cubicBezTo>
                          <a:cubicBezTo>
                            <a:pt x="3320627" y="1405467"/>
                            <a:pt x="3777827" y="1429173"/>
                            <a:pt x="4003040" y="139192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4">
                          <a:lumMod val="50000"/>
                        </a:schemeClr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CA">
                        <a:effectLst/>
                        <a:latin typeface="Comic Sans MS" panose="030F0702030302020204" pitchFamily="66" charset="0"/>
                      </a:endParaRPr>
                    </a:p>
                  </p:txBody>
                </p:sp>
              </p:grpSp>
            </p:grpSp>
            <p:sp>
              <p:nvSpPr>
                <p:cNvPr id="45" name="TextBox 109">
                  <a:extLst>
                    <a:ext uri="{FF2B5EF4-FFF2-40B4-BE49-F238E27FC236}">
                      <a16:creationId xmlns:a16="http://schemas.microsoft.com/office/drawing/2014/main" id="{851EF91A-0482-4B8E-A94C-B9930947CBD8}"/>
                    </a:ext>
                  </a:extLst>
                </p:cNvPr>
                <p:cNvSpPr txBox="1"/>
                <p:nvPr/>
              </p:nvSpPr>
              <p:spPr>
                <a:xfrm>
                  <a:off x="7232088" y="4223385"/>
                  <a:ext cx="3390361" cy="3490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CA" sz="1600" b="1" dirty="0" err="1">
                      <a:effectLst/>
                      <a:latin typeface="Comic Sans MS" panose="030F0702030302020204" pitchFamily="66" charset="0"/>
                    </a:rPr>
                    <a:t>Effet</a:t>
                  </a:r>
                  <a:r>
                    <a:rPr lang="en-CA" sz="1600" b="1" dirty="0">
                      <a:effectLst/>
                      <a:latin typeface="Comic Sans MS" panose="030F0702030302020204" pitchFamily="66" charset="0"/>
                    </a:rPr>
                    <a:t> sur le stockage de </a:t>
                  </a:r>
                  <a:r>
                    <a:rPr lang="en-CA" sz="1600" b="1" dirty="0" err="1">
                      <a:effectLst/>
                      <a:latin typeface="Comic Sans MS" panose="030F0702030302020204" pitchFamily="66" charset="0"/>
                    </a:rPr>
                    <a:t>carbone</a:t>
                  </a:r>
                  <a:endParaRPr lang="fr-CA" sz="1600" b="1" dirty="0">
                    <a:effectLst/>
                    <a:latin typeface="Comic Sans MS" panose="030F0702030302020204" pitchFamily="66" charset="0"/>
                  </a:endParaRPr>
                </a:p>
              </p:txBody>
            </p:sp>
          </p:grpSp>
          <p:sp>
            <p:nvSpPr>
              <p:cNvPr id="42" name="TextBox 115">
                <a:extLst>
                  <a:ext uri="{FF2B5EF4-FFF2-40B4-BE49-F238E27FC236}">
                    <a16:creationId xmlns:a16="http://schemas.microsoft.com/office/drawing/2014/main" id="{A688DE22-6A8B-4B2E-A68E-C96263E6CCF7}"/>
                  </a:ext>
                </a:extLst>
              </p:cNvPr>
              <p:cNvSpPr txBox="1"/>
              <p:nvPr/>
            </p:nvSpPr>
            <p:spPr>
              <a:xfrm>
                <a:off x="8663204" y="6272513"/>
                <a:ext cx="1061344" cy="3064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400" b="1" dirty="0">
                    <a:effectLst/>
                    <a:latin typeface="Comic Sans MS" panose="030F0702030302020204" pitchFamily="66" charset="0"/>
                  </a:rPr>
                  <a:t>Temps</a:t>
                </a:r>
                <a:endParaRPr lang="fr-CA" sz="1400" b="1" dirty="0">
                  <a:effectLst/>
                  <a:latin typeface="Comic Sans MS" panose="030F0702030302020204" pitchFamily="66" charset="0"/>
                </a:endParaRPr>
              </a:p>
            </p:txBody>
          </p:sp>
          <p:sp>
            <p:nvSpPr>
              <p:cNvPr id="43" name="TextBox 117">
                <a:extLst>
                  <a:ext uri="{FF2B5EF4-FFF2-40B4-BE49-F238E27FC236}">
                    <a16:creationId xmlns:a16="http://schemas.microsoft.com/office/drawing/2014/main" id="{A7C23E4C-A1AB-4816-A6CD-FA32CE55AF42}"/>
                  </a:ext>
                </a:extLst>
              </p:cNvPr>
              <p:cNvSpPr txBox="1"/>
              <p:nvPr/>
            </p:nvSpPr>
            <p:spPr>
              <a:xfrm>
                <a:off x="9163831" y="6591982"/>
                <a:ext cx="223973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200" b="1" i="1" dirty="0" err="1">
                    <a:effectLst/>
                    <a:latin typeface="Comic Sans MS" panose="030F0702030302020204" pitchFamily="66" charset="0"/>
                  </a:rPr>
                  <a:t>Adapté</a:t>
                </a:r>
                <a:r>
                  <a:rPr lang="en-CA" sz="1200" b="1" i="1" dirty="0">
                    <a:effectLst/>
                    <a:latin typeface="Comic Sans MS" panose="030F0702030302020204" pitchFamily="66" charset="0"/>
                  </a:rPr>
                  <a:t> de </a:t>
                </a:r>
                <a:r>
                  <a:rPr lang="en-CA" sz="1200" b="1" i="1" dirty="0" err="1">
                    <a:effectLst/>
                    <a:latin typeface="Comic Sans MS" panose="030F0702030302020204" pitchFamily="66" charset="0"/>
                  </a:rPr>
                  <a:t>Cotrufo</a:t>
                </a:r>
                <a:r>
                  <a:rPr lang="en-CA" sz="1200" b="1" i="1" dirty="0">
                    <a:effectLst/>
                    <a:latin typeface="Comic Sans MS" panose="030F0702030302020204" pitchFamily="66" charset="0"/>
                  </a:rPr>
                  <a:t> et al. 2013</a:t>
                </a:r>
                <a:endParaRPr lang="fr-CA" sz="1200" b="1" i="1" dirty="0">
                  <a:effectLst/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67" name="Rectangle 66"/>
          <p:cNvSpPr/>
          <p:nvPr/>
        </p:nvSpPr>
        <p:spPr>
          <a:xfrm>
            <a:off x="5425684" y="4550202"/>
            <a:ext cx="1760228" cy="268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600" dirty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Vert / évolué</a:t>
            </a:r>
            <a:endParaRPr lang="fr-CA" sz="1600" dirty="0"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01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1339784" y="2911942"/>
            <a:ext cx="6396039" cy="3772322"/>
            <a:chOff x="1847088" y="3653807"/>
            <a:chExt cx="5532120" cy="3021313"/>
          </a:xfrm>
        </p:grpSpPr>
        <p:sp>
          <p:nvSpPr>
            <p:cNvPr id="2" name="Rectangle 1"/>
            <p:cNvSpPr/>
            <p:nvPr/>
          </p:nvSpPr>
          <p:spPr>
            <a:xfrm>
              <a:off x="1847088" y="3737388"/>
              <a:ext cx="5532120" cy="2937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>
                <a:effectLst/>
              </a:endParaRPr>
            </a:p>
          </p:txBody>
        </p:sp>
        <p:grpSp>
          <p:nvGrpSpPr>
            <p:cNvPr id="13" name="Group 118">
              <a:extLst>
                <a:ext uri="{FF2B5EF4-FFF2-40B4-BE49-F238E27FC236}">
                  <a16:creationId xmlns:a16="http://schemas.microsoft.com/office/drawing/2014/main" id="{45FD5CDD-EA10-4A37-ACA8-4E82389DB9FC}"/>
                </a:ext>
              </a:extLst>
            </p:cNvPr>
            <p:cNvGrpSpPr/>
            <p:nvPr/>
          </p:nvGrpSpPr>
          <p:grpSpPr>
            <a:xfrm>
              <a:off x="1955007" y="3653807"/>
              <a:ext cx="5394165" cy="2939081"/>
              <a:chOff x="6100476" y="1096424"/>
              <a:chExt cx="5394165" cy="2939081"/>
            </a:xfrm>
          </p:grpSpPr>
          <p:grpSp>
            <p:nvGrpSpPr>
              <p:cNvPr id="14" name="Group 110">
                <a:extLst>
                  <a:ext uri="{FF2B5EF4-FFF2-40B4-BE49-F238E27FC236}">
                    <a16:creationId xmlns:a16="http://schemas.microsoft.com/office/drawing/2014/main" id="{9483DA03-561A-4846-A15B-39E20CAF95C5}"/>
                  </a:ext>
                </a:extLst>
              </p:cNvPr>
              <p:cNvGrpSpPr/>
              <p:nvPr/>
            </p:nvGrpSpPr>
            <p:grpSpPr>
              <a:xfrm>
                <a:off x="6100476" y="1096424"/>
                <a:ext cx="5394165" cy="2659707"/>
                <a:chOff x="6447746" y="928247"/>
                <a:chExt cx="4652192" cy="3016932"/>
              </a:xfrm>
            </p:grpSpPr>
            <p:grpSp>
              <p:nvGrpSpPr>
                <p:cNvPr id="16" name="Group 48">
                  <a:extLst>
                    <a:ext uri="{FF2B5EF4-FFF2-40B4-BE49-F238E27FC236}">
                      <a16:creationId xmlns:a16="http://schemas.microsoft.com/office/drawing/2014/main" id="{725BE38C-D4C4-4723-BB6E-7ABAC3883CA8}"/>
                    </a:ext>
                  </a:extLst>
                </p:cNvPr>
                <p:cNvGrpSpPr/>
                <p:nvPr/>
              </p:nvGrpSpPr>
              <p:grpSpPr>
                <a:xfrm>
                  <a:off x="6447746" y="1346102"/>
                  <a:ext cx="4652192" cy="2599077"/>
                  <a:chOff x="6346146" y="971694"/>
                  <a:chExt cx="4652192" cy="2599077"/>
                </a:xfrm>
              </p:grpSpPr>
              <p:sp>
                <p:nvSpPr>
                  <p:cNvPr id="18" name="TextBox 18">
                    <a:extLst>
                      <a:ext uri="{FF2B5EF4-FFF2-40B4-BE49-F238E27FC236}">
                        <a16:creationId xmlns:a16="http://schemas.microsoft.com/office/drawing/2014/main" id="{6F5867B8-367C-4337-A80F-23794AB18001}"/>
                      </a:ext>
                    </a:extLst>
                  </p:cNvPr>
                  <p:cNvSpPr txBox="1"/>
                  <p:nvPr/>
                </p:nvSpPr>
                <p:spPr>
                  <a:xfrm>
                    <a:off x="6346146" y="971694"/>
                    <a:ext cx="345074" cy="2375903"/>
                  </a:xfrm>
                  <a:prstGeom prst="rect">
                    <a:avLst/>
                  </a:prstGeom>
                  <a:noFill/>
                </p:spPr>
                <p:txBody>
                  <a:bodyPr vert="vert270" wrap="square" rtlCol="0">
                    <a:spAutoFit/>
                  </a:bodyPr>
                  <a:lstStyle/>
                  <a:p>
                    <a:pPr algn="ctr"/>
                    <a:r>
                      <a:rPr lang="en-CA" sz="1400" b="1" dirty="0" err="1">
                        <a:effectLst/>
                        <a:latin typeface="Comic Sans MS" panose="030F0702030302020204" pitchFamily="66" charset="0"/>
                      </a:rPr>
                      <a:t>Stabilité</a:t>
                    </a:r>
                    <a:r>
                      <a:rPr lang="en-CA" sz="1400" b="1" dirty="0">
                        <a:effectLst/>
                        <a:latin typeface="Comic Sans MS" panose="030F0702030302020204" pitchFamily="66" charset="0"/>
                      </a:rPr>
                      <a:t> des </a:t>
                    </a:r>
                    <a:r>
                      <a:rPr lang="en-CA" sz="1400" b="1" dirty="0" err="1">
                        <a:effectLst/>
                        <a:latin typeface="Comic Sans MS" panose="030F0702030302020204" pitchFamily="66" charset="0"/>
                      </a:rPr>
                      <a:t>agrégats</a:t>
                    </a:r>
                    <a:endParaRPr lang="fr-CA" sz="1400" b="1" dirty="0">
                      <a:effectLst/>
                      <a:latin typeface="Comic Sans MS" panose="030F0702030302020204" pitchFamily="66" charset="0"/>
                    </a:endParaRPr>
                  </a:p>
                </p:txBody>
              </p:sp>
              <p:sp>
                <p:nvSpPr>
                  <p:cNvPr id="19" name="TextBox 22">
                    <a:extLst>
                      <a:ext uri="{FF2B5EF4-FFF2-40B4-BE49-F238E27FC236}">
                        <a16:creationId xmlns:a16="http://schemas.microsoft.com/office/drawing/2014/main" id="{E79C2D57-EADA-43DD-9ACB-D803F4FA6D56}"/>
                      </a:ext>
                    </a:extLst>
                  </p:cNvPr>
                  <p:cNvSpPr txBox="1"/>
                  <p:nvPr/>
                </p:nvSpPr>
                <p:spPr>
                  <a:xfrm>
                    <a:off x="7036962" y="3200396"/>
                    <a:ext cx="913134" cy="34911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CA" sz="1400" b="1" dirty="0" err="1">
                        <a:effectLst/>
                        <a:latin typeface="Comic Sans MS" panose="030F0702030302020204" pitchFamily="66" charset="0"/>
                      </a:rPr>
                      <a:t>Semaines</a:t>
                    </a:r>
                    <a:endParaRPr lang="fr-CA" sz="1400" b="1" dirty="0">
                      <a:effectLst/>
                      <a:latin typeface="Comic Sans MS" panose="030F0702030302020204" pitchFamily="66" charset="0"/>
                    </a:endParaRPr>
                  </a:p>
                </p:txBody>
              </p:sp>
              <p:sp>
                <p:nvSpPr>
                  <p:cNvPr id="20" name="TextBox 23">
                    <a:extLst>
                      <a:ext uri="{FF2B5EF4-FFF2-40B4-BE49-F238E27FC236}">
                        <a16:creationId xmlns:a16="http://schemas.microsoft.com/office/drawing/2014/main" id="{AA9736DF-C1B6-4961-B7AD-9284E9A2F983}"/>
                      </a:ext>
                    </a:extLst>
                  </p:cNvPr>
                  <p:cNvSpPr txBox="1"/>
                  <p:nvPr/>
                </p:nvSpPr>
                <p:spPr>
                  <a:xfrm>
                    <a:off x="8420152" y="3206417"/>
                    <a:ext cx="913134" cy="34911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CA" sz="1400" b="1" dirty="0" err="1">
                        <a:effectLst/>
                        <a:latin typeface="Comic Sans MS" panose="030F0702030302020204" pitchFamily="66" charset="0"/>
                      </a:rPr>
                      <a:t>Mois</a:t>
                    </a:r>
                    <a:endParaRPr lang="fr-CA" sz="1400" b="1" dirty="0">
                      <a:effectLst/>
                      <a:latin typeface="Comic Sans MS" panose="030F0702030302020204" pitchFamily="66" charset="0"/>
                    </a:endParaRPr>
                  </a:p>
                </p:txBody>
              </p:sp>
              <p:sp>
                <p:nvSpPr>
                  <p:cNvPr id="21" name="TextBox 24">
                    <a:extLst>
                      <a:ext uri="{FF2B5EF4-FFF2-40B4-BE49-F238E27FC236}">
                        <a16:creationId xmlns:a16="http://schemas.microsoft.com/office/drawing/2014/main" id="{18732962-E7C7-4EF6-9E4C-02EC0337AC4C}"/>
                      </a:ext>
                    </a:extLst>
                  </p:cNvPr>
                  <p:cNvSpPr txBox="1"/>
                  <p:nvPr/>
                </p:nvSpPr>
                <p:spPr>
                  <a:xfrm>
                    <a:off x="9471725" y="3221656"/>
                    <a:ext cx="913134" cy="34911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CA" sz="1400" b="1" dirty="0" err="1">
                        <a:effectLst/>
                        <a:latin typeface="Comic Sans MS" panose="030F0702030302020204" pitchFamily="66" charset="0"/>
                      </a:rPr>
                      <a:t>Années</a:t>
                    </a:r>
                    <a:endParaRPr lang="fr-CA" sz="1400" b="1" dirty="0">
                      <a:effectLst/>
                      <a:latin typeface="Comic Sans MS" panose="030F0702030302020204" pitchFamily="66" charset="0"/>
                    </a:endParaRPr>
                  </a:p>
                </p:txBody>
              </p:sp>
              <p:grpSp>
                <p:nvGrpSpPr>
                  <p:cNvPr id="22" name="Group 40">
                    <a:extLst>
                      <a:ext uri="{FF2B5EF4-FFF2-40B4-BE49-F238E27FC236}">
                        <a16:creationId xmlns:a16="http://schemas.microsoft.com/office/drawing/2014/main" id="{D53B56B0-59EB-4A2C-B808-939D65CEEB0C}"/>
                      </a:ext>
                    </a:extLst>
                  </p:cNvPr>
                  <p:cNvGrpSpPr/>
                  <p:nvPr/>
                </p:nvGrpSpPr>
                <p:grpSpPr>
                  <a:xfrm>
                    <a:off x="7036962" y="1308842"/>
                    <a:ext cx="2030124" cy="379320"/>
                    <a:chOff x="7036962" y="1308842"/>
                    <a:chExt cx="2030124" cy="379320"/>
                  </a:xfrm>
                </p:grpSpPr>
                <p:sp>
                  <p:nvSpPr>
                    <p:cNvPr id="38" name="TextBox 34">
                      <a:extLst>
                        <a:ext uri="{FF2B5EF4-FFF2-40B4-BE49-F238E27FC236}">
                          <a16:creationId xmlns:a16="http://schemas.microsoft.com/office/drawing/2014/main" id="{3A6F040F-B6F7-4F5B-9664-0A33F3C4F4A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36962" y="1308842"/>
                      <a:ext cx="2030124" cy="27961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CA" sz="140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Engrais</a:t>
                      </a:r>
                      <a:r>
                        <a:rPr lang="en-CA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CA" sz="140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verts</a:t>
                      </a:r>
                      <a:r>
                        <a:rPr lang="en-CA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 / </a:t>
                      </a:r>
                      <a:r>
                        <a:rPr lang="en-CA" sz="140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Fumiers</a:t>
                      </a:r>
                      <a:r>
                        <a:rPr lang="en-CA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CA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omic Sans MS" panose="030F0702030302020204" pitchFamily="66" charset="0"/>
                          <a:sym typeface="Symbol" panose="05050102010706020507" pitchFamily="18" charset="2"/>
                        </a:rPr>
                        <a:t></a:t>
                      </a:r>
                      <a:r>
                        <a:rPr lang="en-CA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C/N</a:t>
                      </a:r>
                      <a:endParaRPr lang="fr-CA" sz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p:txBody>
                </p:sp>
                <p:cxnSp>
                  <p:nvCxnSpPr>
                    <p:cNvPr id="39" name="Straight Connector 38">
                      <a:extLst>
                        <a:ext uri="{FF2B5EF4-FFF2-40B4-BE49-F238E27FC236}">
                          <a16:creationId xmlns:a16="http://schemas.microsoft.com/office/drawing/2014/main" id="{0621EE27-18F7-41DF-945C-9E42EB1C5E8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411083" y="1580162"/>
                      <a:ext cx="0" cy="10800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" name="Group 47">
                    <a:extLst>
                      <a:ext uri="{FF2B5EF4-FFF2-40B4-BE49-F238E27FC236}">
                        <a16:creationId xmlns:a16="http://schemas.microsoft.com/office/drawing/2014/main" id="{F628967B-7501-4038-8379-699352653417}"/>
                      </a:ext>
                    </a:extLst>
                  </p:cNvPr>
                  <p:cNvGrpSpPr/>
                  <p:nvPr/>
                </p:nvGrpSpPr>
                <p:grpSpPr>
                  <a:xfrm>
                    <a:off x="6837682" y="1087120"/>
                    <a:ext cx="4003038" cy="2164960"/>
                    <a:chOff x="6837682" y="1087120"/>
                    <a:chExt cx="4003038" cy="2164960"/>
                  </a:xfrm>
                </p:grpSpPr>
                <p:cxnSp>
                  <p:nvCxnSpPr>
                    <p:cNvPr id="27" name="Straight Arrow Connector 8">
                      <a:extLst>
                        <a:ext uri="{FF2B5EF4-FFF2-40B4-BE49-F238E27FC236}">
                          <a16:creationId xmlns:a16="http://schemas.microsoft.com/office/drawing/2014/main" id="{FFAA6EEC-256A-436E-A10E-2983DD24933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837682" y="1087120"/>
                      <a:ext cx="0" cy="2092960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" name="Straight Arrow Connector 12">
                      <a:extLst>
                        <a:ext uri="{FF2B5EF4-FFF2-40B4-BE49-F238E27FC236}">
                          <a16:creationId xmlns:a16="http://schemas.microsoft.com/office/drawing/2014/main" id="{0B663265-5563-4E22-9DAA-609217BEC26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837682" y="3149600"/>
                      <a:ext cx="4003038" cy="30480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9" name="Freeform: Shape 13">
                      <a:extLst>
                        <a:ext uri="{FF2B5EF4-FFF2-40B4-BE49-F238E27FC236}">
                          <a16:creationId xmlns:a16="http://schemas.microsoft.com/office/drawing/2014/main" id="{2A06A9C6-AF07-4C50-8CCF-8DCF3AB6A1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8159" y="1681729"/>
                      <a:ext cx="1442717" cy="1508509"/>
                    </a:xfrm>
                    <a:custGeom>
                      <a:avLst/>
                      <a:gdLst>
                        <a:gd name="connsiteX0" fmla="*/ 0 w 1422400"/>
                        <a:gd name="connsiteY0" fmla="*/ 1478031 h 1478031"/>
                        <a:gd name="connsiteX1" fmla="*/ 508000 w 1422400"/>
                        <a:gd name="connsiteY1" fmla="*/ 4831 h 1478031"/>
                        <a:gd name="connsiteX2" fmla="*/ 965200 w 1422400"/>
                        <a:gd name="connsiteY2" fmla="*/ 1020831 h 1478031"/>
                        <a:gd name="connsiteX3" fmla="*/ 1422400 w 1422400"/>
                        <a:gd name="connsiteY3" fmla="*/ 1478031 h 14780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22400" h="1478031">
                          <a:moveTo>
                            <a:pt x="0" y="1478031"/>
                          </a:moveTo>
                          <a:cubicBezTo>
                            <a:pt x="173566" y="779531"/>
                            <a:pt x="347133" y="81031"/>
                            <a:pt x="508000" y="4831"/>
                          </a:cubicBezTo>
                          <a:cubicBezTo>
                            <a:pt x="668867" y="-71369"/>
                            <a:pt x="812800" y="775298"/>
                            <a:pt x="965200" y="1020831"/>
                          </a:cubicBezTo>
                          <a:cubicBezTo>
                            <a:pt x="1117600" y="1266364"/>
                            <a:pt x="1325880" y="1398444"/>
                            <a:pt x="1422400" y="1478031"/>
                          </a:cubicBezTo>
                        </a:path>
                      </a:pathLst>
                    </a:custGeom>
                    <a:ln w="19050">
                      <a:solidFill>
                        <a:schemeClr val="accent6">
                          <a:lumMod val="75000"/>
                        </a:schemeClr>
                      </a:solidFill>
                      <a:prstDash val="sysDot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CA">
                        <a:effectLst/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30" name="Freeform: Shape 15">
                      <a:extLst>
                        <a:ext uri="{FF2B5EF4-FFF2-40B4-BE49-F238E27FC236}">
                          <a16:creationId xmlns:a16="http://schemas.microsoft.com/office/drawing/2014/main" id="{A34818FD-8D6C-41B8-8FE6-D0817E8C38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58000" y="2213813"/>
                      <a:ext cx="3728720" cy="925627"/>
                    </a:xfrm>
                    <a:custGeom>
                      <a:avLst/>
                      <a:gdLst>
                        <a:gd name="connsiteX0" fmla="*/ 0 w 3728720"/>
                        <a:gd name="connsiteY0" fmla="*/ 925627 h 925627"/>
                        <a:gd name="connsiteX1" fmla="*/ 487680 w 3728720"/>
                        <a:gd name="connsiteY1" fmla="*/ 326187 h 925627"/>
                        <a:gd name="connsiteX2" fmla="*/ 1127760 w 3728720"/>
                        <a:gd name="connsiteY2" fmla="*/ 1067 h 925627"/>
                        <a:gd name="connsiteX3" fmla="*/ 2032000 w 3728720"/>
                        <a:gd name="connsiteY3" fmla="*/ 427787 h 925627"/>
                        <a:gd name="connsiteX4" fmla="*/ 2865120 w 3728720"/>
                        <a:gd name="connsiteY4" fmla="*/ 580187 h 925627"/>
                        <a:gd name="connsiteX5" fmla="*/ 3728720 w 3728720"/>
                        <a:gd name="connsiteY5" fmla="*/ 610667 h 9256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28720" h="925627">
                          <a:moveTo>
                            <a:pt x="0" y="925627"/>
                          </a:moveTo>
                          <a:cubicBezTo>
                            <a:pt x="149860" y="702953"/>
                            <a:pt x="299720" y="480280"/>
                            <a:pt x="487680" y="326187"/>
                          </a:cubicBezTo>
                          <a:cubicBezTo>
                            <a:pt x="675640" y="172094"/>
                            <a:pt x="870373" y="-15866"/>
                            <a:pt x="1127760" y="1067"/>
                          </a:cubicBezTo>
                          <a:cubicBezTo>
                            <a:pt x="1385147" y="18000"/>
                            <a:pt x="1742440" y="331267"/>
                            <a:pt x="2032000" y="427787"/>
                          </a:cubicBezTo>
                          <a:cubicBezTo>
                            <a:pt x="2321560" y="524307"/>
                            <a:pt x="2582333" y="549707"/>
                            <a:pt x="2865120" y="580187"/>
                          </a:cubicBezTo>
                          <a:cubicBezTo>
                            <a:pt x="3147907" y="610667"/>
                            <a:pt x="3438313" y="610667"/>
                            <a:pt x="3728720" y="610667"/>
                          </a:cubicBezTo>
                        </a:path>
                      </a:pathLst>
                    </a:custGeom>
                    <a:ln w="19050">
                      <a:solidFill>
                        <a:schemeClr val="accent6">
                          <a:lumMod val="50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CA">
                        <a:effectLst/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31" name="Freeform: Shape 16">
                      <a:extLst>
                        <a:ext uri="{FF2B5EF4-FFF2-40B4-BE49-F238E27FC236}">
                          <a16:creationId xmlns:a16="http://schemas.microsoft.com/office/drawing/2014/main" id="{AD000CC6-30B6-4AAC-969A-D5C97E004C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58000" y="2489200"/>
                      <a:ext cx="3708400" cy="660400"/>
                    </a:xfrm>
                    <a:custGeom>
                      <a:avLst/>
                      <a:gdLst>
                        <a:gd name="connsiteX0" fmla="*/ 0 w 3708400"/>
                        <a:gd name="connsiteY0" fmla="*/ 660400 h 660400"/>
                        <a:gd name="connsiteX1" fmla="*/ 2174240 w 3708400"/>
                        <a:gd name="connsiteY1" fmla="*/ 91440 h 660400"/>
                        <a:gd name="connsiteX2" fmla="*/ 3708400 w 3708400"/>
                        <a:gd name="connsiteY2" fmla="*/ 0 h 660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708400" h="660400">
                          <a:moveTo>
                            <a:pt x="0" y="660400"/>
                          </a:moveTo>
                          <a:cubicBezTo>
                            <a:pt x="778086" y="430953"/>
                            <a:pt x="1556173" y="201507"/>
                            <a:pt x="2174240" y="91440"/>
                          </a:cubicBezTo>
                          <a:cubicBezTo>
                            <a:pt x="2792307" y="-18627"/>
                            <a:pt x="3457787" y="5080"/>
                            <a:pt x="3708400" y="0"/>
                          </a:cubicBezTo>
                        </a:path>
                      </a:pathLst>
                    </a:custGeom>
                    <a:ln w="15875">
                      <a:solidFill>
                        <a:srgbClr val="9A7500"/>
                      </a:solidFill>
                      <a:prstDash val="lgDash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CA">
                        <a:effectLst/>
                        <a:latin typeface="Comic Sans MS" panose="030F0702030302020204" pitchFamily="66" charset="0"/>
                      </a:endParaRPr>
                    </a:p>
                  </p:txBody>
                </p:sp>
                <p:cxnSp>
                  <p:nvCxnSpPr>
                    <p:cNvPr id="32" name="Straight Connector 21">
                      <a:extLst>
                        <a:ext uri="{FF2B5EF4-FFF2-40B4-BE49-F238E27FC236}">
                          <a16:creationId xmlns:a16="http://schemas.microsoft.com/office/drawing/2014/main" id="{011E8313-0D7D-4CA8-8A95-741865316A1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081643" y="3180080"/>
                      <a:ext cx="0" cy="7200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3" name="Straight Connector 31">
                      <a:extLst>
                        <a:ext uri="{FF2B5EF4-FFF2-40B4-BE49-F238E27FC236}">
                          <a16:creationId xmlns:a16="http://schemas.microsoft.com/office/drawing/2014/main" id="{0515668A-F207-418D-B75D-89BE0873581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309100" y="3164840"/>
                      <a:ext cx="0" cy="7200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Straight Connector 33">
                      <a:extLst>
                        <a:ext uri="{FF2B5EF4-FFF2-40B4-BE49-F238E27FC236}">
                          <a16:creationId xmlns:a16="http://schemas.microsoft.com/office/drawing/2014/main" id="{2CCE2A5E-E146-45B6-97E4-B85CEEEB3CA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499114" y="3149600"/>
                      <a:ext cx="0" cy="7200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35" name="Group 41">
                      <a:extLst>
                        <a:ext uri="{FF2B5EF4-FFF2-40B4-BE49-F238E27FC236}">
                          <a16:creationId xmlns:a16="http://schemas.microsoft.com/office/drawing/2014/main" id="{C10FDDC8-AF17-47B4-84F0-9CCA79252A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719000" y="1828146"/>
                      <a:ext cx="1762439" cy="385499"/>
                      <a:chOff x="7236742" y="1302663"/>
                      <a:chExt cx="1421318" cy="385499"/>
                    </a:xfrm>
                  </p:grpSpPr>
                  <p:sp>
                    <p:nvSpPr>
                      <p:cNvPr id="36" name="TextBox 42">
                        <a:extLst>
                          <a:ext uri="{FF2B5EF4-FFF2-40B4-BE49-F238E27FC236}">
                            <a16:creationId xmlns:a16="http://schemas.microsoft.com/office/drawing/2014/main" id="{AE4A4B45-24A5-44DE-AC06-04DC368EA0B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236742" y="1302663"/>
                        <a:ext cx="1421318" cy="27961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CA" sz="1400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effectLst/>
                            <a:latin typeface="Comic Sans MS" panose="030F0702030302020204" pitchFamily="66" charset="0"/>
                          </a:rPr>
                          <a:t>Composts / </a:t>
                        </a:r>
                        <a:r>
                          <a:rPr lang="en-CA" sz="1400" dirty="0" err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effectLst/>
                            <a:latin typeface="Comic Sans MS" panose="030F0702030302020204" pitchFamily="66" charset="0"/>
                          </a:rPr>
                          <a:t>Fumiers</a:t>
                        </a:r>
                        <a:r>
                          <a:rPr lang="en-CA" sz="1400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effectLst/>
                            <a:latin typeface="Comic Sans MS" panose="030F0702030302020204" pitchFamily="66" charset="0"/>
                          </a:rPr>
                          <a:t> </a:t>
                        </a:r>
                        <a:r>
                          <a:rPr lang="en-CA" sz="1400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effectLst/>
                            <a:latin typeface="Comic Sans MS" panose="030F0702030302020204" pitchFamily="66" charset="0"/>
                            <a:sym typeface="Symbol" panose="05050102010706020507" pitchFamily="18" charset="2"/>
                          </a:rPr>
                          <a:t></a:t>
                        </a:r>
                        <a:r>
                          <a:rPr lang="en-CA" sz="1400" dirty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effectLst/>
                            <a:latin typeface="Comic Sans MS" panose="030F0702030302020204" pitchFamily="66" charset="0"/>
                          </a:rPr>
                          <a:t>C/N</a:t>
                        </a:r>
                        <a:endParaRPr lang="fr-CA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endParaRPr>
                      </a:p>
                    </p:txBody>
                  </p:sp>
                  <p:cxnSp>
                    <p:nvCxnSpPr>
                      <p:cNvPr id="37" name="Straight Connector 43">
                        <a:extLst>
                          <a:ext uri="{FF2B5EF4-FFF2-40B4-BE49-F238E27FC236}">
                            <a16:creationId xmlns:a16="http://schemas.microsoft.com/office/drawing/2014/main" id="{7B6F1CD8-5239-4BFF-A301-55A90EF782E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7411083" y="1580162"/>
                        <a:ext cx="0" cy="10800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24" name="Group 44">
                    <a:extLst>
                      <a:ext uri="{FF2B5EF4-FFF2-40B4-BE49-F238E27FC236}">
                        <a16:creationId xmlns:a16="http://schemas.microsoft.com/office/drawing/2014/main" id="{EB5272DF-4B9D-42C3-89BA-ABE949D087C7}"/>
                      </a:ext>
                    </a:extLst>
                  </p:cNvPr>
                  <p:cNvGrpSpPr/>
                  <p:nvPr/>
                </p:nvGrpSpPr>
                <p:grpSpPr>
                  <a:xfrm>
                    <a:off x="9471723" y="2082156"/>
                    <a:ext cx="1526615" cy="393099"/>
                    <a:chOff x="7015755" y="1295063"/>
                    <a:chExt cx="976532" cy="393099"/>
                  </a:xfrm>
                </p:grpSpPr>
                <p:sp>
                  <p:nvSpPr>
                    <p:cNvPr id="25" name="TextBox 45">
                      <a:extLst>
                        <a:ext uri="{FF2B5EF4-FFF2-40B4-BE49-F238E27FC236}">
                          <a16:creationId xmlns:a16="http://schemas.microsoft.com/office/drawing/2014/main" id="{2D5F1961-12E8-4D3F-8DFC-4413E499C1B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15755" y="1295063"/>
                      <a:ext cx="976532" cy="34911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CA" sz="1400" dirty="0" err="1" smtClean="0">
                          <a:solidFill>
                            <a:srgbClr val="9A7500"/>
                          </a:solidFill>
                          <a:effectLst/>
                          <a:latin typeface="Comic Sans MS" panose="030F0702030302020204" pitchFamily="66" charset="0"/>
                        </a:rPr>
                        <a:t>Résidus</a:t>
                      </a:r>
                      <a:r>
                        <a:rPr lang="en-CA" sz="1400" dirty="0" smtClean="0">
                          <a:solidFill>
                            <a:srgbClr val="9A7500"/>
                          </a:solidFill>
                          <a:effectLst/>
                          <a:latin typeface="Comic Sans MS" panose="030F0702030302020204" pitchFamily="66" charset="0"/>
                        </a:rPr>
                        <a:t> de </a:t>
                      </a:r>
                      <a:r>
                        <a:rPr lang="en-CA" sz="1400" dirty="0" err="1" smtClean="0">
                          <a:solidFill>
                            <a:srgbClr val="9A7500"/>
                          </a:solidFill>
                          <a:effectLst/>
                          <a:latin typeface="Comic Sans MS" panose="030F0702030302020204" pitchFamily="66" charset="0"/>
                        </a:rPr>
                        <a:t>récolte</a:t>
                      </a:r>
                      <a:endParaRPr lang="fr-CA" sz="1400" dirty="0">
                        <a:solidFill>
                          <a:srgbClr val="9A75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p:txBody>
                </p:sp>
                <p:cxnSp>
                  <p:nvCxnSpPr>
                    <p:cNvPr id="26" name="Straight Connector 46">
                      <a:extLst>
                        <a:ext uri="{FF2B5EF4-FFF2-40B4-BE49-F238E27FC236}">
                          <a16:creationId xmlns:a16="http://schemas.microsoft.com/office/drawing/2014/main" id="{EE87E03C-35D1-4AF6-A20A-DF82560C6EA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411083" y="1580162"/>
                      <a:ext cx="0" cy="10800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17" name="TextBox 108">
                  <a:extLst>
                    <a:ext uri="{FF2B5EF4-FFF2-40B4-BE49-F238E27FC236}">
                      <a16:creationId xmlns:a16="http://schemas.microsoft.com/office/drawing/2014/main" id="{E8F33BCD-58C5-4390-AEA8-3939A3CCE117}"/>
                    </a:ext>
                  </a:extLst>
                </p:cNvPr>
                <p:cNvSpPr txBox="1"/>
                <p:nvPr/>
              </p:nvSpPr>
              <p:spPr>
                <a:xfrm>
                  <a:off x="7418294" y="928247"/>
                  <a:ext cx="3390361" cy="3840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1600" b="1" dirty="0" err="1">
                      <a:effectLst/>
                      <a:latin typeface="Comic Sans MS" panose="030F0702030302020204" pitchFamily="66" charset="0"/>
                    </a:rPr>
                    <a:t>Effet</a:t>
                  </a:r>
                  <a:r>
                    <a:rPr lang="en-CA" sz="1600" b="1" dirty="0">
                      <a:effectLst/>
                      <a:latin typeface="Comic Sans MS" panose="030F0702030302020204" pitchFamily="66" charset="0"/>
                    </a:rPr>
                    <a:t> sur la </a:t>
                  </a:r>
                  <a:r>
                    <a:rPr lang="en-CA" sz="1600" b="1" dirty="0" err="1">
                      <a:effectLst/>
                      <a:latin typeface="Comic Sans MS" panose="030F0702030302020204" pitchFamily="66" charset="0"/>
                    </a:rPr>
                    <a:t>stabilité</a:t>
                  </a:r>
                  <a:r>
                    <a:rPr lang="en-CA" sz="1600" b="1" dirty="0">
                      <a:effectLst/>
                      <a:latin typeface="Comic Sans MS" panose="030F0702030302020204" pitchFamily="66" charset="0"/>
                    </a:rPr>
                    <a:t> des </a:t>
                  </a:r>
                  <a:r>
                    <a:rPr lang="en-CA" sz="1600" b="1" dirty="0" err="1">
                      <a:effectLst/>
                      <a:latin typeface="Comic Sans MS" panose="030F0702030302020204" pitchFamily="66" charset="0"/>
                    </a:rPr>
                    <a:t>agrégats</a:t>
                  </a:r>
                  <a:r>
                    <a:rPr lang="en-CA" sz="1600" b="1" dirty="0">
                      <a:effectLst/>
                      <a:latin typeface="Comic Sans MS" panose="030F0702030302020204" pitchFamily="66" charset="0"/>
                    </a:rPr>
                    <a:t> </a:t>
                  </a:r>
                  <a:endParaRPr lang="fr-CA" sz="1600" b="1" dirty="0">
                    <a:effectLst/>
                    <a:latin typeface="Comic Sans MS" panose="030F0702030302020204" pitchFamily="66" charset="0"/>
                  </a:endParaRPr>
                </a:p>
              </p:txBody>
            </p:sp>
          </p:grpSp>
          <p:sp>
            <p:nvSpPr>
              <p:cNvPr id="15" name="TextBox 116">
                <a:extLst>
                  <a:ext uri="{FF2B5EF4-FFF2-40B4-BE49-F238E27FC236}">
                    <a16:creationId xmlns:a16="http://schemas.microsoft.com/office/drawing/2014/main" id="{C61FB13A-10E6-47D1-8065-885B45545A31}"/>
                  </a:ext>
                </a:extLst>
              </p:cNvPr>
              <p:cNvSpPr txBox="1"/>
              <p:nvPr/>
            </p:nvSpPr>
            <p:spPr>
              <a:xfrm>
                <a:off x="9284398" y="3758506"/>
                <a:ext cx="213969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200" b="1" i="1" dirty="0" err="1">
                    <a:effectLst/>
                    <a:latin typeface="Comic Sans MS" panose="030F0702030302020204" pitchFamily="66" charset="0"/>
                  </a:rPr>
                  <a:t>Adapté</a:t>
                </a:r>
                <a:r>
                  <a:rPr lang="en-CA" sz="1200" b="1" i="1" dirty="0">
                    <a:effectLst/>
                    <a:latin typeface="Comic Sans MS" panose="030F0702030302020204" pitchFamily="66" charset="0"/>
                  </a:rPr>
                  <a:t> de Monnier, 1965</a:t>
                </a:r>
                <a:endParaRPr lang="fr-CA" sz="1200" b="1" i="1" dirty="0">
                  <a:effectLst/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65" name="Titre 1"/>
          <p:cNvSpPr>
            <a:spLocks noGrp="1"/>
          </p:cNvSpPr>
          <p:nvPr>
            <p:ph type="title"/>
          </p:nvPr>
        </p:nvSpPr>
        <p:spPr>
          <a:xfrm>
            <a:off x="371475" y="179388"/>
            <a:ext cx="8229600" cy="712914"/>
          </a:xfrm>
        </p:spPr>
        <p:txBody>
          <a:bodyPr/>
          <a:lstStyle/>
          <a:p>
            <a:pPr algn="l"/>
            <a:r>
              <a:rPr lang="fr-CA" sz="3600" dirty="0" smtClean="0">
                <a:latin typeface="Comic Sans MS" panose="030F0702030302020204" pitchFamily="66" charset="0"/>
              </a:rPr>
              <a:t>2</a:t>
            </a:r>
            <a:r>
              <a:rPr lang="fr-CA" sz="3600" baseline="30000" dirty="0" smtClean="0">
                <a:latin typeface="Comic Sans MS" panose="030F0702030302020204" pitchFamily="66" charset="0"/>
              </a:rPr>
              <a:t>e</a:t>
            </a:r>
            <a:r>
              <a:rPr lang="fr-CA" sz="3600" dirty="0" smtClean="0">
                <a:latin typeface="Comic Sans MS" panose="030F0702030302020204" pitchFamily="66" charset="0"/>
              </a:rPr>
              <a:t> levier: augmenter les apports</a:t>
            </a:r>
            <a:endParaRPr lang="fr-CA" sz="3600" dirty="0">
              <a:latin typeface="Comic Sans MS" panose="030F0702030302020204" pitchFamily="66" charset="0"/>
            </a:endParaRPr>
          </a:p>
        </p:txBody>
      </p:sp>
      <p:sp>
        <p:nvSpPr>
          <p:cNvPr id="66" name="Espace réservé du contenu 2"/>
          <p:cNvSpPr>
            <a:spLocks noGrp="1"/>
          </p:cNvSpPr>
          <p:nvPr>
            <p:ph idx="1"/>
          </p:nvPr>
        </p:nvSpPr>
        <p:spPr>
          <a:xfrm>
            <a:off x="371475" y="1028700"/>
            <a:ext cx="8229600" cy="467775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fr-CA" sz="2800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Résidus bruns, verts ou évolués 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CA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Influence sur l’agrégation</a:t>
            </a:r>
          </a:p>
          <a:p>
            <a:pPr lvl="2">
              <a:buFont typeface="Comic Sans MS" panose="030F0702030302020204" pitchFamily="66" charset="0"/>
              <a:buChar char="-"/>
            </a:pPr>
            <a:r>
              <a:rPr lang="fr-CA" sz="2000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Amorces vers des complexes </a:t>
            </a:r>
            <a:r>
              <a:rPr lang="fr-CA" sz="2000" dirty="0" err="1" smtClean="0">
                <a:solidFill>
                  <a:srgbClr val="000099"/>
                </a:solidFill>
                <a:latin typeface="Comic Sans MS" panose="030F0702030302020204" pitchFamily="66" charset="0"/>
              </a:rPr>
              <a:t>organo</a:t>
            </a:r>
            <a:r>
              <a:rPr lang="fr-CA" sz="2000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-minéraux stables…</a:t>
            </a:r>
          </a:p>
        </p:txBody>
      </p:sp>
    </p:spTree>
    <p:extLst>
      <p:ext uri="{BB962C8B-B14F-4D97-AF65-F5344CB8AC3E}">
        <p14:creationId xmlns:p14="http://schemas.microsoft.com/office/powerpoint/2010/main" val="329039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1" name="Text Box 69"/>
          <p:cNvSpPr txBox="1">
            <a:spLocks noChangeArrowheads="1"/>
          </p:cNvSpPr>
          <p:nvPr/>
        </p:nvSpPr>
        <p:spPr bwMode="auto">
          <a:xfrm>
            <a:off x="6372201" y="1171752"/>
            <a:ext cx="273630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Micro-colonie (dormante)</a:t>
            </a:r>
            <a:endParaRPr kumimoji="0" lang="en-CA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142" name="Text Box 70"/>
          <p:cNvSpPr txBox="1">
            <a:spLocks noChangeArrowheads="1"/>
          </p:cNvSpPr>
          <p:nvPr/>
        </p:nvSpPr>
        <p:spPr bwMode="auto">
          <a:xfrm>
            <a:off x="5148064" y="5775325"/>
            <a:ext cx="339548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Particules minérales 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Micro-agrégats </a:t>
            </a:r>
            <a:endParaRPr kumimoji="0" lang="fr-CA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20487" name="Group 72"/>
          <p:cNvGrpSpPr>
            <a:grpSpLocks/>
          </p:cNvGrpSpPr>
          <p:nvPr/>
        </p:nvGrpSpPr>
        <p:grpSpPr bwMode="auto">
          <a:xfrm>
            <a:off x="4140200" y="2773363"/>
            <a:ext cx="1073150" cy="1223962"/>
            <a:chOff x="2608" y="1525"/>
            <a:chExt cx="676" cy="771"/>
          </a:xfrm>
        </p:grpSpPr>
        <p:grpSp>
          <p:nvGrpSpPr>
            <p:cNvPr id="20501" name="Group 73"/>
            <p:cNvGrpSpPr>
              <a:grpSpLocks/>
            </p:cNvGrpSpPr>
            <p:nvPr/>
          </p:nvGrpSpPr>
          <p:grpSpPr bwMode="auto">
            <a:xfrm>
              <a:off x="2608" y="1525"/>
              <a:ext cx="444" cy="272"/>
              <a:chOff x="2608" y="1525"/>
              <a:chExt cx="444" cy="272"/>
            </a:xfrm>
          </p:grpSpPr>
          <p:sp>
            <p:nvSpPr>
              <p:cNvPr id="20508" name="Oval 74"/>
              <p:cNvSpPr>
                <a:spLocks noChangeArrowheads="1"/>
              </p:cNvSpPr>
              <p:nvPr/>
            </p:nvSpPr>
            <p:spPr bwMode="auto">
              <a:xfrm rot="-1366639">
                <a:off x="2608" y="1525"/>
                <a:ext cx="444" cy="272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Font typeface="Wingdings" pitchFamily="2" charset="2"/>
                  <a:buChar char="Ø"/>
                  <a:defRPr sz="3200" b="1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folHlink"/>
                  </a:buClr>
                  <a:buFont typeface="Wingdings" pitchFamily="2" charset="2"/>
                  <a:buChar char="ü"/>
                  <a:defRPr sz="2800" b="1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0509" name="Oval 75"/>
              <p:cNvSpPr>
                <a:spLocks noChangeArrowheads="1"/>
              </p:cNvSpPr>
              <p:nvPr/>
            </p:nvSpPr>
            <p:spPr bwMode="auto">
              <a:xfrm rot="-1366639">
                <a:off x="2845" y="1570"/>
                <a:ext cx="95" cy="1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Font typeface="Wingdings" pitchFamily="2" charset="2"/>
                  <a:buChar char="Ø"/>
                  <a:defRPr sz="3200" b="1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folHlink"/>
                  </a:buClr>
                  <a:buFont typeface="Wingdings" pitchFamily="2" charset="2"/>
                  <a:buChar char="ü"/>
                  <a:defRPr sz="2800" b="1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502" name="Group 76"/>
            <p:cNvGrpSpPr>
              <a:grpSpLocks/>
            </p:cNvGrpSpPr>
            <p:nvPr/>
          </p:nvGrpSpPr>
          <p:grpSpPr bwMode="auto">
            <a:xfrm>
              <a:off x="3012" y="1616"/>
              <a:ext cx="272" cy="444"/>
              <a:chOff x="3012" y="1616"/>
              <a:chExt cx="272" cy="444"/>
            </a:xfrm>
          </p:grpSpPr>
          <p:sp>
            <p:nvSpPr>
              <p:cNvPr id="20506" name="Oval 77"/>
              <p:cNvSpPr>
                <a:spLocks noChangeArrowheads="1"/>
              </p:cNvSpPr>
              <p:nvPr/>
            </p:nvSpPr>
            <p:spPr bwMode="auto">
              <a:xfrm rot="5956370">
                <a:off x="2926" y="1702"/>
                <a:ext cx="444" cy="272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Font typeface="Wingdings" pitchFamily="2" charset="2"/>
                  <a:buChar char="Ø"/>
                  <a:defRPr sz="3200" b="1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folHlink"/>
                  </a:buClr>
                  <a:buFont typeface="Wingdings" pitchFamily="2" charset="2"/>
                  <a:buChar char="ü"/>
                  <a:defRPr sz="2800" b="1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0507" name="Oval 78"/>
              <p:cNvSpPr>
                <a:spLocks noChangeArrowheads="1"/>
              </p:cNvSpPr>
              <p:nvPr/>
            </p:nvSpPr>
            <p:spPr bwMode="auto">
              <a:xfrm rot="5956370">
                <a:off x="3084" y="1834"/>
                <a:ext cx="95" cy="1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Font typeface="Wingdings" pitchFamily="2" charset="2"/>
                  <a:buChar char="Ø"/>
                  <a:defRPr sz="3200" b="1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folHlink"/>
                  </a:buClr>
                  <a:buFont typeface="Wingdings" pitchFamily="2" charset="2"/>
                  <a:buChar char="ü"/>
                  <a:defRPr sz="2800" b="1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503" name="Group 79"/>
            <p:cNvGrpSpPr>
              <a:grpSpLocks/>
            </p:cNvGrpSpPr>
            <p:nvPr/>
          </p:nvGrpSpPr>
          <p:grpSpPr bwMode="auto">
            <a:xfrm>
              <a:off x="2694" y="1852"/>
              <a:ext cx="272" cy="444"/>
              <a:chOff x="2694" y="1852"/>
              <a:chExt cx="272" cy="444"/>
            </a:xfrm>
          </p:grpSpPr>
          <p:sp>
            <p:nvSpPr>
              <p:cNvPr id="20504" name="Oval 80"/>
              <p:cNvSpPr>
                <a:spLocks noChangeArrowheads="1"/>
              </p:cNvSpPr>
              <p:nvPr/>
            </p:nvSpPr>
            <p:spPr bwMode="auto">
              <a:xfrm rot="-7579439">
                <a:off x="2608" y="1938"/>
                <a:ext cx="444" cy="272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Font typeface="Wingdings" pitchFamily="2" charset="2"/>
                  <a:buChar char="Ø"/>
                  <a:defRPr sz="3200" b="1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folHlink"/>
                  </a:buClr>
                  <a:buFont typeface="Wingdings" pitchFamily="2" charset="2"/>
                  <a:buChar char="ü"/>
                  <a:defRPr sz="2800" b="1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0505" name="Oval 81"/>
              <p:cNvSpPr>
                <a:spLocks noChangeArrowheads="1"/>
              </p:cNvSpPr>
              <p:nvPr/>
            </p:nvSpPr>
            <p:spPr bwMode="auto">
              <a:xfrm rot="-7579439">
                <a:off x="2746" y="1948"/>
                <a:ext cx="95" cy="1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Font typeface="Wingdings" pitchFamily="2" charset="2"/>
                  <a:buChar char="Ø"/>
                  <a:defRPr sz="3200" b="1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folHlink"/>
                  </a:buClr>
                  <a:buFont typeface="Wingdings" pitchFamily="2" charset="2"/>
                  <a:buChar char="ü"/>
                  <a:defRPr sz="2800" b="1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0488" name="Oval 82"/>
          <p:cNvSpPr>
            <a:spLocks noChangeArrowheads="1"/>
          </p:cNvSpPr>
          <p:nvPr/>
        </p:nvSpPr>
        <p:spPr bwMode="auto">
          <a:xfrm>
            <a:off x="3851275" y="2628900"/>
            <a:ext cx="1655763" cy="1439863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Ø"/>
              <a:defRPr sz="32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ü"/>
              <a:defRPr sz="28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Char char="•"/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489" name="Freeform 83"/>
          <p:cNvSpPr>
            <a:spLocks/>
          </p:cNvSpPr>
          <p:nvPr/>
        </p:nvSpPr>
        <p:spPr bwMode="auto">
          <a:xfrm rot="-9263989">
            <a:off x="3492500" y="1628775"/>
            <a:ext cx="1271588" cy="442913"/>
          </a:xfrm>
          <a:custGeom>
            <a:avLst/>
            <a:gdLst>
              <a:gd name="T0" fmla="*/ 2147483647 w 337"/>
              <a:gd name="T1" fmla="*/ 0 h 279"/>
              <a:gd name="T2" fmla="*/ 2147483647 w 337"/>
              <a:gd name="T3" fmla="*/ 2147483647 h 279"/>
              <a:gd name="T4" fmla="*/ 2147483647 w 337"/>
              <a:gd name="T5" fmla="*/ 2147483647 h 279"/>
              <a:gd name="T6" fmla="*/ 2147483647 w 337"/>
              <a:gd name="T7" fmla="*/ 2147483647 h 279"/>
              <a:gd name="T8" fmla="*/ 2147483647 w 337"/>
              <a:gd name="T9" fmla="*/ 2147483647 h 279"/>
              <a:gd name="T10" fmla="*/ 2147483647 w 337"/>
              <a:gd name="T11" fmla="*/ 2147483647 h 279"/>
              <a:gd name="T12" fmla="*/ 2147483647 w 337"/>
              <a:gd name="T13" fmla="*/ 2147483647 h 279"/>
              <a:gd name="T14" fmla="*/ 2147483647 w 337"/>
              <a:gd name="T15" fmla="*/ 0 h 27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37" h="279">
                <a:moveTo>
                  <a:pt x="107" y="0"/>
                </a:moveTo>
                <a:cubicBezTo>
                  <a:pt x="212" y="43"/>
                  <a:pt x="170" y="29"/>
                  <a:pt x="232" y="48"/>
                </a:cubicBezTo>
                <a:cubicBezTo>
                  <a:pt x="249" y="83"/>
                  <a:pt x="259" y="121"/>
                  <a:pt x="280" y="154"/>
                </a:cubicBezTo>
                <a:cubicBezTo>
                  <a:pt x="297" y="181"/>
                  <a:pt x="337" y="231"/>
                  <a:pt x="337" y="231"/>
                </a:cubicBezTo>
                <a:cubicBezTo>
                  <a:pt x="301" y="255"/>
                  <a:pt x="263" y="265"/>
                  <a:pt x="222" y="279"/>
                </a:cubicBezTo>
                <a:cubicBezTo>
                  <a:pt x="134" y="191"/>
                  <a:pt x="191" y="227"/>
                  <a:pt x="40" y="192"/>
                </a:cubicBezTo>
                <a:cubicBezTo>
                  <a:pt x="16" y="102"/>
                  <a:pt x="0" y="123"/>
                  <a:pt x="68" y="77"/>
                </a:cubicBezTo>
                <a:cubicBezTo>
                  <a:pt x="91" y="11"/>
                  <a:pt x="74" y="35"/>
                  <a:pt x="107" y="0"/>
                </a:cubicBez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90" name="Freeform 84"/>
          <p:cNvSpPr>
            <a:spLocks/>
          </p:cNvSpPr>
          <p:nvPr/>
        </p:nvSpPr>
        <p:spPr bwMode="auto">
          <a:xfrm rot="13140276" flipV="1">
            <a:off x="5795963" y="3141663"/>
            <a:ext cx="2065337" cy="442912"/>
          </a:xfrm>
          <a:custGeom>
            <a:avLst/>
            <a:gdLst>
              <a:gd name="T0" fmla="*/ 2147483647 w 337"/>
              <a:gd name="T1" fmla="*/ 0 h 279"/>
              <a:gd name="T2" fmla="*/ 2147483647 w 337"/>
              <a:gd name="T3" fmla="*/ 2147483647 h 279"/>
              <a:gd name="T4" fmla="*/ 2147483647 w 337"/>
              <a:gd name="T5" fmla="*/ 2147483647 h 279"/>
              <a:gd name="T6" fmla="*/ 2147483647 w 337"/>
              <a:gd name="T7" fmla="*/ 2147483647 h 279"/>
              <a:gd name="T8" fmla="*/ 2147483647 w 337"/>
              <a:gd name="T9" fmla="*/ 2147483647 h 279"/>
              <a:gd name="T10" fmla="*/ 2147483647 w 337"/>
              <a:gd name="T11" fmla="*/ 2147483647 h 279"/>
              <a:gd name="T12" fmla="*/ 2147483647 w 337"/>
              <a:gd name="T13" fmla="*/ 2147483647 h 279"/>
              <a:gd name="T14" fmla="*/ 2147483647 w 337"/>
              <a:gd name="T15" fmla="*/ 0 h 27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37" h="279">
                <a:moveTo>
                  <a:pt x="107" y="0"/>
                </a:moveTo>
                <a:cubicBezTo>
                  <a:pt x="212" y="43"/>
                  <a:pt x="170" y="29"/>
                  <a:pt x="232" y="48"/>
                </a:cubicBezTo>
                <a:cubicBezTo>
                  <a:pt x="249" y="83"/>
                  <a:pt x="259" y="121"/>
                  <a:pt x="280" y="154"/>
                </a:cubicBezTo>
                <a:cubicBezTo>
                  <a:pt x="297" y="181"/>
                  <a:pt x="337" y="231"/>
                  <a:pt x="337" y="231"/>
                </a:cubicBezTo>
                <a:cubicBezTo>
                  <a:pt x="301" y="255"/>
                  <a:pt x="263" y="265"/>
                  <a:pt x="222" y="279"/>
                </a:cubicBezTo>
                <a:cubicBezTo>
                  <a:pt x="134" y="191"/>
                  <a:pt x="191" y="227"/>
                  <a:pt x="40" y="192"/>
                </a:cubicBezTo>
                <a:cubicBezTo>
                  <a:pt x="16" y="102"/>
                  <a:pt x="0" y="123"/>
                  <a:pt x="68" y="77"/>
                </a:cubicBezTo>
                <a:cubicBezTo>
                  <a:pt x="91" y="11"/>
                  <a:pt x="74" y="35"/>
                  <a:pt x="107" y="0"/>
                </a:cubicBez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91" name="Freeform 85"/>
          <p:cNvSpPr>
            <a:spLocks/>
          </p:cNvSpPr>
          <p:nvPr/>
        </p:nvSpPr>
        <p:spPr bwMode="auto">
          <a:xfrm rot="10800000" flipH="1">
            <a:off x="4713288" y="1412875"/>
            <a:ext cx="1554162" cy="517525"/>
          </a:xfrm>
          <a:custGeom>
            <a:avLst/>
            <a:gdLst>
              <a:gd name="T0" fmla="*/ 2147483647 w 979"/>
              <a:gd name="T1" fmla="*/ 2147483647 h 326"/>
              <a:gd name="T2" fmla="*/ 2147483647 w 979"/>
              <a:gd name="T3" fmla="*/ 2147483647 h 326"/>
              <a:gd name="T4" fmla="*/ 2147483647 w 979"/>
              <a:gd name="T5" fmla="*/ 2147483647 h 326"/>
              <a:gd name="T6" fmla="*/ 2147483647 w 979"/>
              <a:gd name="T7" fmla="*/ 0 h 326"/>
              <a:gd name="T8" fmla="*/ 2147483647 w 979"/>
              <a:gd name="T9" fmla="*/ 2147483647 h 326"/>
              <a:gd name="T10" fmla="*/ 2147483647 w 979"/>
              <a:gd name="T11" fmla="*/ 2147483647 h 326"/>
              <a:gd name="T12" fmla="*/ 2147483647 w 979"/>
              <a:gd name="T13" fmla="*/ 2147483647 h 326"/>
              <a:gd name="T14" fmla="*/ 2147483647 w 979"/>
              <a:gd name="T15" fmla="*/ 2147483647 h 326"/>
              <a:gd name="T16" fmla="*/ 2147483647 w 979"/>
              <a:gd name="T17" fmla="*/ 2147483647 h 326"/>
              <a:gd name="T18" fmla="*/ 2147483647 w 979"/>
              <a:gd name="T19" fmla="*/ 2147483647 h 326"/>
              <a:gd name="T20" fmla="*/ 2147483647 w 979"/>
              <a:gd name="T21" fmla="*/ 2147483647 h 326"/>
              <a:gd name="T22" fmla="*/ 0 w 979"/>
              <a:gd name="T23" fmla="*/ 2147483647 h 326"/>
              <a:gd name="T24" fmla="*/ 2147483647 w 979"/>
              <a:gd name="T25" fmla="*/ 2147483647 h 32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79" h="326">
                <a:moveTo>
                  <a:pt x="153" y="96"/>
                </a:moveTo>
                <a:cubicBezTo>
                  <a:pt x="289" y="104"/>
                  <a:pt x="326" y="115"/>
                  <a:pt x="460" y="105"/>
                </a:cubicBezTo>
                <a:cubicBezTo>
                  <a:pt x="513" y="79"/>
                  <a:pt x="567" y="80"/>
                  <a:pt x="624" y="67"/>
                </a:cubicBezTo>
                <a:cubicBezTo>
                  <a:pt x="700" y="50"/>
                  <a:pt x="779" y="23"/>
                  <a:pt x="854" y="0"/>
                </a:cubicBezTo>
                <a:cubicBezTo>
                  <a:pt x="902" y="47"/>
                  <a:pt x="907" y="109"/>
                  <a:pt x="979" y="134"/>
                </a:cubicBezTo>
                <a:cubicBezTo>
                  <a:pt x="953" y="173"/>
                  <a:pt x="941" y="163"/>
                  <a:pt x="902" y="182"/>
                </a:cubicBezTo>
                <a:cubicBezTo>
                  <a:pt x="772" y="247"/>
                  <a:pt x="717" y="223"/>
                  <a:pt x="528" y="230"/>
                </a:cubicBezTo>
                <a:cubicBezTo>
                  <a:pt x="483" y="236"/>
                  <a:pt x="438" y="240"/>
                  <a:pt x="393" y="249"/>
                </a:cubicBezTo>
                <a:cubicBezTo>
                  <a:pt x="308" y="266"/>
                  <a:pt x="230" y="307"/>
                  <a:pt x="144" y="326"/>
                </a:cubicBezTo>
                <a:cubicBezTo>
                  <a:pt x="128" y="323"/>
                  <a:pt x="110" y="324"/>
                  <a:pt x="96" y="316"/>
                </a:cubicBezTo>
                <a:cubicBezTo>
                  <a:pt x="80" y="307"/>
                  <a:pt x="66" y="260"/>
                  <a:pt x="57" y="249"/>
                </a:cubicBezTo>
                <a:cubicBezTo>
                  <a:pt x="41" y="230"/>
                  <a:pt x="17" y="219"/>
                  <a:pt x="0" y="201"/>
                </a:cubicBezTo>
                <a:cubicBezTo>
                  <a:pt x="20" y="94"/>
                  <a:pt x="50" y="96"/>
                  <a:pt x="153" y="96"/>
                </a:cubicBez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92" name="Freeform 86"/>
          <p:cNvSpPr>
            <a:spLocks/>
          </p:cNvSpPr>
          <p:nvPr/>
        </p:nvSpPr>
        <p:spPr bwMode="auto">
          <a:xfrm rot="-9553436">
            <a:off x="5032375" y="1844675"/>
            <a:ext cx="1555750" cy="517525"/>
          </a:xfrm>
          <a:custGeom>
            <a:avLst/>
            <a:gdLst>
              <a:gd name="T0" fmla="*/ 2147483647 w 979"/>
              <a:gd name="T1" fmla="*/ 2147483647 h 326"/>
              <a:gd name="T2" fmla="*/ 2147483647 w 979"/>
              <a:gd name="T3" fmla="*/ 2147483647 h 326"/>
              <a:gd name="T4" fmla="*/ 2147483647 w 979"/>
              <a:gd name="T5" fmla="*/ 2147483647 h 326"/>
              <a:gd name="T6" fmla="*/ 2147483647 w 979"/>
              <a:gd name="T7" fmla="*/ 0 h 326"/>
              <a:gd name="T8" fmla="*/ 2147483647 w 979"/>
              <a:gd name="T9" fmla="*/ 2147483647 h 326"/>
              <a:gd name="T10" fmla="*/ 2147483647 w 979"/>
              <a:gd name="T11" fmla="*/ 2147483647 h 326"/>
              <a:gd name="T12" fmla="*/ 2147483647 w 979"/>
              <a:gd name="T13" fmla="*/ 2147483647 h 326"/>
              <a:gd name="T14" fmla="*/ 2147483647 w 979"/>
              <a:gd name="T15" fmla="*/ 2147483647 h 326"/>
              <a:gd name="T16" fmla="*/ 2147483647 w 979"/>
              <a:gd name="T17" fmla="*/ 2147483647 h 326"/>
              <a:gd name="T18" fmla="*/ 2147483647 w 979"/>
              <a:gd name="T19" fmla="*/ 2147483647 h 326"/>
              <a:gd name="T20" fmla="*/ 2147483647 w 979"/>
              <a:gd name="T21" fmla="*/ 2147483647 h 326"/>
              <a:gd name="T22" fmla="*/ 0 w 979"/>
              <a:gd name="T23" fmla="*/ 2147483647 h 326"/>
              <a:gd name="T24" fmla="*/ 2147483647 w 979"/>
              <a:gd name="T25" fmla="*/ 2147483647 h 32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79" h="326">
                <a:moveTo>
                  <a:pt x="153" y="96"/>
                </a:moveTo>
                <a:cubicBezTo>
                  <a:pt x="289" y="104"/>
                  <a:pt x="326" y="115"/>
                  <a:pt x="460" y="105"/>
                </a:cubicBezTo>
                <a:cubicBezTo>
                  <a:pt x="513" y="79"/>
                  <a:pt x="567" y="80"/>
                  <a:pt x="624" y="67"/>
                </a:cubicBezTo>
                <a:cubicBezTo>
                  <a:pt x="700" y="50"/>
                  <a:pt x="779" y="23"/>
                  <a:pt x="854" y="0"/>
                </a:cubicBezTo>
                <a:cubicBezTo>
                  <a:pt x="902" y="47"/>
                  <a:pt x="907" y="109"/>
                  <a:pt x="979" y="134"/>
                </a:cubicBezTo>
                <a:cubicBezTo>
                  <a:pt x="953" y="173"/>
                  <a:pt x="941" y="163"/>
                  <a:pt x="902" y="182"/>
                </a:cubicBezTo>
                <a:cubicBezTo>
                  <a:pt x="772" y="247"/>
                  <a:pt x="717" y="223"/>
                  <a:pt x="528" y="230"/>
                </a:cubicBezTo>
                <a:cubicBezTo>
                  <a:pt x="483" y="236"/>
                  <a:pt x="438" y="240"/>
                  <a:pt x="393" y="249"/>
                </a:cubicBezTo>
                <a:cubicBezTo>
                  <a:pt x="308" y="266"/>
                  <a:pt x="230" y="307"/>
                  <a:pt x="144" y="326"/>
                </a:cubicBezTo>
                <a:cubicBezTo>
                  <a:pt x="128" y="323"/>
                  <a:pt x="110" y="324"/>
                  <a:pt x="96" y="316"/>
                </a:cubicBezTo>
                <a:cubicBezTo>
                  <a:pt x="80" y="307"/>
                  <a:pt x="66" y="260"/>
                  <a:pt x="57" y="249"/>
                </a:cubicBezTo>
                <a:cubicBezTo>
                  <a:pt x="41" y="230"/>
                  <a:pt x="17" y="219"/>
                  <a:pt x="0" y="201"/>
                </a:cubicBezTo>
                <a:cubicBezTo>
                  <a:pt x="20" y="94"/>
                  <a:pt x="50" y="96"/>
                  <a:pt x="153" y="96"/>
                </a:cubicBez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93" name="Freeform 87"/>
          <p:cNvSpPr>
            <a:spLocks/>
          </p:cNvSpPr>
          <p:nvPr/>
        </p:nvSpPr>
        <p:spPr bwMode="auto">
          <a:xfrm rot="10800000">
            <a:off x="2843213" y="4533900"/>
            <a:ext cx="2590800" cy="1262063"/>
          </a:xfrm>
          <a:custGeom>
            <a:avLst/>
            <a:gdLst>
              <a:gd name="T0" fmla="*/ 2147483647 w 1632"/>
              <a:gd name="T1" fmla="*/ 2147483647 h 795"/>
              <a:gd name="T2" fmla="*/ 2147483647 w 1632"/>
              <a:gd name="T3" fmla="*/ 2147483647 h 795"/>
              <a:gd name="T4" fmla="*/ 2147483647 w 1632"/>
              <a:gd name="T5" fmla="*/ 2147483647 h 795"/>
              <a:gd name="T6" fmla="*/ 2147483647 w 1632"/>
              <a:gd name="T7" fmla="*/ 2147483647 h 795"/>
              <a:gd name="T8" fmla="*/ 2147483647 w 1632"/>
              <a:gd name="T9" fmla="*/ 2147483647 h 795"/>
              <a:gd name="T10" fmla="*/ 2147483647 w 1632"/>
              <a:gd name="T11" fmla="*/ 2147483647 h 795"/>
              <a:gd name="T12" fmla="*/ 2147483647 w 1632"/>
              <a:gd name="T13" fmla="*/ 2147483647 h 795"/>
              <a:gd name="T14" fmla="*/ 2147483647 w 1632"/>
              <a:gd name="T15" fmla="*/ 2147483647 h 795"/>
              <a:gd name="T16" fmla="*/ 2147483647 w 1632"/>
              <a:gd name="T17" fmla="*/ 2147483647 h 795"/>
              <a:gd name="T18" fmla="*/ 2147483647 w 1632"/>
              <a:gd name="T19" fmla="*/ 2147483647 h 795"/>
              <a:gd name="T20" fmla="*/ 2147483647 w 1632"/>
              <a:gd name="T21" fmla="*/ 2147483647 h 795"/>
              <a:gd name="T22" fmla="*/ 2147483647 w 1632"/>
              <a:gd name="T23" fmla="*/ 2147483647 h 795"/>
              <a:gd name="T24" fmla="*/ 2147483647 w 1632"/>
              <a:gd name="T25" fmla="*/ 2147483647 h 795"/>
              <a:gd name="T26" fmla="*/ 2147483647 w 1632"/>
              <a:gd name="T27" fmla="*/ 2147483647 h 795"/>
              <a:gd name="T28" fmla="*/ 2147483647 w 1632"/>
              <a:gd name="T29" fmla="*/ 2147483647 h 795"/>
              <a:gd name="T30" fmla="*/ 2147483647 w 1632"/>
              <a:gd name="T31" fmla="*/ 2147483647 h 795"/>
              <a:gd name="T32" fmla="*/ 2147483647 w 1632"/>
              <a:gd name="T33" fmla="*/ 2147483647 h 79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632" h="795">
                <a:moveTo>
                  <a:pt x="1534" y="606"/>
                </a:moveTo>
                <a:cubicBezTo>
                  <a:pt x="1443" y="652"/>
                  <a:pt x="1356" y="689"/>
                  <a:pt x="1256" y="702"/>
                </a:cubicBezTo>
                <a:cubicBezTo>
                  <a:pt x="355" y="692"/>
                  <a:pt x="645" y="795"/>
                  <a:pt x="229" y="587"/>
                </a:cubicBezTo>
                <a:cubicBezTo>
                  <a:pt x="213" y="542"/>
                  <a:pt x="146" y="461"/>
                  <a:pt x="114" y="424"/>
                </a:cubicBezTo>
                <a:cubicBezTo>
                  <a:pt x="103" y="412"/>
                  <a:pt x="96" y="397"/>
                  <a:pt x="85" y="385"/>
                </a:cubicBezTo>
                <a:cubicBezTo>
                  <a:pt x="70" y="368"/>
                  <a:pt x="37" y="337"/>
                  <a:pt x="37" y="337"/>
                </a:cubicBezTo>
                <a:cubicBezTo>
                  <a:pt x="0" y="195"/>
                  <a:pt x="124" y="118"/>
                  <a:pt x="229" y="59"/>
                </a:cubicBezTo>
                <a:cubicBezTo>
                  <a:pt x="255" y="45"/>
                  <a:pt x="284" y="22"/>
                  <a:pt x="315" y="21"/>
                </a:cubicBezTo>
                <a:cubicBezTo>
                  <a:pt x="440" y="15"/>
                  <a:pt x="565" y="15"/>
                  <a:pt x="690" y="11"/>
                </a:cubicBezTo>
                <a:cubicBezTo>
                  <a:pt x="760" y="9"/>
                  <a:pt x="831" y="4"/>
                  <a:pt x="901" y="1"/>
                </a:cubicBezTo>
                <a:cubicBezTo>
                  <a:pt x="984" y="4"/>
                  <a:pt x="1068" y="0"/>
                  <a:pt x="1150" y="11"/>
                </a:cubicBezTo>
                <a:cubicBezTo>
                  <a:pt x="1215" y="20"/>
                  <a:pt x="1311" y="71"/>
                  <a:pt x="1371" y="97"/>
                </a:cubicBezTo>
                <a:cubicBezTo>
                  <a:pt x="1456" y="134"/>
                  <a:pt x="1510" y="162"/>
                  <a:pt x="1582" y="213"/>
                </a:cubicBezTo>
                <a:cubicBezTo>
                  <a:pt x="1613" y="419"/>
                  <a:pt x="1582" y="347"/>
                  <a:pt x="1630" y="443"/>
                </a:cubicBezTo>
                <a:cubicBezTo>
                  <a:pt x="1627" y="485"/>
                  <a:pt x="1632" y="528"/>
                  <a:pt x="1621" y="568"/>
                </a:cubicBezTo>
                <a:cubicBezTo>
                  <a:pt x="1618" y="578"/>
                  <a:pt x="1602" y="574"/>
                  <a:pt x="1592" y="577"/>
                </a:cubicBezTo>
                <a:cubicBezTo>
                  <a:pt x="1554" y="589"/>
                  <a:pt x="1569" y="583"/>
                  <a:pt x="1534" y="606"/>
                </a:cubicBez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94" name="Freeform 88"/>
          <p:cNvSpPr>
            <a:spLocks/>
          </p:cNvSpPr>
          <p:nvPr/>
        </p:nvSpPr>
        <p:spPr bwMode="auto">
          <a:xfrm rot="282045">
            <a:off x="2008188" y="3644900"/>
            <a:ext cx="1484312" cy="1560513"/>
          </a:xfrm>
          <a:custGeom>
            <a:avLst/>
            <a:gdLst>
              <a:gd name="T0" fmla="*/ 2147483647 w 1052"/>
              <a:gd name="T1" fmla="*/ 2147483647 h 874"/>
              <a:gd name="T2" fmla="*/ 2147483647 w 1052"/>
              <a:gd name="T3" fmla="*/ 2147483647 h 874"/>
              <a:gd name="T4" fmla="*/ 2147483647 w 1052"/>
              <a:gd name="T5" fmla="*/ 2147483647 h 874"/>
              <a:gd name="T6" fmla="*/ 2147483647 w 1052"/>
              <a:gd name="T7" fmla="*/ 2147483647 h 874"/>
              <a:gd name="T8" fmla="*/ 2147483647 w 1052"/>
              <a:gd name="T9" fmla="*/ 2147483647 h 874"/>
              <a:gd name="T10" fmla="*/ 2147483647 w 1052"/>
              <a:gd name="T11" fmla="*/ 2147483647 h 874"/>
              <a:gd name="T12" fmla="*/ 2147483647 w 1052"/>
              <a:gd name="T13" fmla="*/ 2147483647 h 874"/>
              <a:gd name="T14" fmla="*/ 2147483647 w 1052"/>
              <a:gd name="T15" fmla="*/ 2147483647 h 874"/>
              <a:gd name="T16" fmla="*/ 2147483647 w 1052"/>
              <a:gd name="T17" fmla="*/ 2147483647 h 874"/>
              <a:gd name="T18" fmla="*/ 2147483647 w 1052"/>
              <a:gd name="T19" fmla="*/ 2147483647 h 874"/>
              <a:gd name="T20" fmla="*/ 2147483647 w 1052"/>
              <a:gd name="T21" fmla="*/ 2147483647 h 874"/>
              <a:gd name="T22" fmla="*/ 2147483647 w 1052"/>
              <a:gd name="T23" fmla="*/ 2147483647 h 874"/>
              <a:gd name="T24" fmla="*/ 2147483647 w 1052"/>
              <a:gd name="T25" fmla="*/ 2147483647 h 874"/>
              <a:gd name="T26" fmla="*/ 2147483647 w 1052"/>
              <a:gd name="T27" fmla="*/ 2147483647 h 874"/>
              <a:gd name="T28" fmla="*/ 2147483647 w 1052"/>
              <a:gd name="T29" fmla="*/ 2147483647 h 874"/>
              <a:gd name="T30" fmla="*/ 2147483647 w 1052"/>
              <a:gd name="T31" fmla="*/ 2147483647 h 874"/>
              <a:gd name="T32" fmla="*/ 2147483647 w 1052"/>
              <a:gd name="T33" fmla="*/ 2147483647 h 874"/>
              <a:gd name="T34" fmla="*/ 2147483647 w 1052"/>
              <a:gd name="T35" fmla="*/ 2147483647 h 874"/>
              <a:gd name="T36" fmla="*/ 2147483647 w 1052"/>
              <a:gd name="T37" fmla="*/ 2147483647 h 874"/>
              <a:gd name="T38" fmla="*/ 2147483647 w 1052"/>
              <a:gd name="T39" fmla="*/ 2147483647 h 874"/>
              <a:gd name="T40" fmla="*/ 2147483647 w 1052"/>
              <a:gd name="T41" fmla="*/ 2147483647 h 87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52" h="874">
                <a:moveTo>
                  <a:pt x="303" y="429"/>
                </a:moveTo>
                <a:cubicBezTo>
                  <a:pt x="234" y="447"/>
                  <a:pt x="110" y="461"/>
                  <a:pt x="44" y="506"/>
                </a:cubicBezTo>
                <a:cubicBezTo>
                  <a:pt x="28" y="545"/>
                  <a:pt x="18" y="582"/>
                  <a:pt x="5" y="621"/>
                </a:cubicBezTo>
                <a:cubicBezTo>
                  <a:pt x="8" y="701"/>
                  <a:pt x="0" y="782"/>
                  <a:pt x="15" y="861"/>
                </a:cubicBezTo>
                <a:cubicBezTo>
                  <a:pt x="17" y="874"/>
                  <a:pt x="40" y="871"/>
                  <a:pt x="53" y="871"/>
                </a:cubicBezTo>
                <a:cubicBezTo>
                  <a:pt x="78" y="871"/>
                  <a:pt x="139" y="833"/>
                  <a:pt x="159" y="823"/>
                </a:cubicBezTo>
                <a:cubicBezTo>
                  <a:pt x="207" y="799"/>
                  <a:pt x="234" y="774"/>
                  <a:pt x="284" y="756"/>
                </a:cubicBezTo>
                <a:cubicBezTo>
                  <a:pt x="341" y="736"/>
                  <a:pt x="393" y="727"/>
                  <a:pt x="447" y="698"/>
                </a:cubicBezTo>
                <a:cubicBezTo>
                  <a:pt x="530" y="653"/>
                  <a:pt x="522" y="645"/>
                  <a:pt x="610" y="631"/>
                </a:cubicBezTo>
                <a:cubicBezTo>
                  <a:pt x="646" y="619"/>
                  <a:pt x="669" y="594"/>
                  <a:pt x="706" y="583"/>
                </a:cubicBezTo>
                <a:cubicBezTo>
                  <a:pt x="766" y="543"/>
                  <a:pt x="840" y="537"/>
                  <a:pt x="908" y="516"/>
                </a:cubicBezTo>
                <a:cubicBezTo>
                  <a:pt x="943" y="480"/>
                  <a:pt x="913" y="503"/>
                  <a:pt x="984" y="487"/>
                </a:cubicBezTo>
                <a:cubicBezTo>
                  <a:pt x="1007" y="482"/>
                  <a:pt x="1032" y="468"/>
                  <a:pt x="1052" y="458"/>
                </a:cubicBezTo>
                <a:cubicBezTo>
                  <a:pt x="1028" y="367"/>
                  <a:pt x="1011" y="361"/>
                  <a:pt x="965" y="285"/>
                </a:cubicBezTo>
                <a:cubicBezTo>
                  <a:pt x="962" y="272"/>
                  <a:pt x="962" y="259"/>
                  <a:pt x="956" y="247"/>
                </a:cubicBezTo>
                <a:cubicBezTo>
                  <a:pt x="952" y="239"/>
                  <a:pt x="939" y="237"/>
                  <a:pt x="936" y="228"/>
                </a:cubicBezTo>
                <a:cubicBezTo>
                  <a:pt x="929" y="206"/>
                  <a:pt x="933" y="182"/>
                  <a:pt x="927" y="160"/>
                </a:cubicBezTo>
                <a:cubicBezTo>
                  <a:pt x="880" y="0"/>
                  <a:pt x="694" y="50"/>
                  <a:pt x="572" y="45"/>
                </a:cubicBezTo>
                <a:cubicBezTo>
                  <a:pt x="489" y="65"/>
                  <a:pt x="437" y="92"/>
                  <a:pt x="380" y="151"/>
                </a:cubicBezTo>
                <a:cubicBezTo>
                  <a:pt x="352" y="219"/>
                  <a:pt x="335" y="290"/>
                  <a:pt x="293" y="352"/>
                </a:cubicBezTo>
                <a:cubicBezTo>
                  <a:pt x="279" y="397"/>
                  <a:pt x="280" y="372"/>
                  <a:pt x="303" y="429"/>
                </a:cubicBez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95" name="Freeform 89"/>
          <p:cNvSpPr>
            <a:spLocks/>
          </p:cNvSpPr>
          <p:nvPr/>
        </p:nvSpPr>
        <p:spPr bwMode="auto">
          <a:xfrm rot="6382425">
            <a:off x="5106195" y="4212431"/>
            <a:ext cx="1490662" cy="974725"/>
          </a:xfrm>
          <a:custGeom>
            <a:avLst/>
            <a:gdLst>
              <a:gd name="T0" fmla="*/ 2147483647 w 834"/>
              <a:gd name="T1" fmla="*/ 2147483647 h 691"/>
              <a:gd name="T2" fmla="*/ 2147483647 w 834"/>
              <a:gd name="T3" fmla="*/ 2147483647 h 691"/>
              <a:gd name="T4" fmla="*/ 2147483647 w 834"/>
              <a:gd name="T5" fmla="*/ 0 h 691"/>
              <a:gd name="T6" fmla="*/ 2147483647 w 834"/>
              <a:gd name="T7" fmla="*/ 2147483647 h 691"/>
              <a:gd name="T8" fmla="*/ 2147483647 w 834"/>
              <a:gd name="T9" fmla="*/ 2147483647 h 691"/>
              <a:gd name="T10" fmla="*/ 2147483647 w 834"/>
              <a:gd name="T11" fmla="*/ 2147483647 h 691"/>
              <a:gd name="T12" fmla="*/ 2147483647 w 834"/>
              <a:gd name="T13" fmla="*/ 2147483647 h 691"/>
              <a:gd name="T14" fmla="*/ 2147483647 w 834"/>
              <a:gd name="T15" fmla="*/ 2147483647 h 691"/>
              <a:gd name="T16" fmla="*/ 2147483647 w 834"/>
              <a:gd name="T17" fmla="*/ 2147483647 h 691"/>
              <a:gd name="T18" fmla="*/ 2147483647 w 834"/>
              <a:gd name="T19" fmla="*/ 2147483647 h 691"/>
              <a:gd name="T20" fmla="*/ 2147483647 w 834"/>
              <a:gd name="T21" fmla="*/ 2147483647 h 691"/>
              <a:gd name="T22" fmla="*/ 2147483647 w 834"/>
              <a:gd name="T23" fmla="*/ 2147483647 h 691"/>
              <a:gd name="T24" fmla="*/ 2147483647 w 834"/>
              <a:gd name="T25" fmla="*/ 2147483647 h 691"/>
              <a:gd name="T26" fmla="*/ 2147483647 w 834"/>
              <a:gd name="T27" fmla="*/ 2147483647 h 691"/>
              <a:gd name="T28" fmla="*/ 2147483647 w 834"/>
              <a:gd name="T29" fmla="*/ 2147483647 h 691"/>
              <a:gd name="T30" fmla="*/ 2147483647 w 834"/>
              <a:gd name="T31" fmla="*/ 2147483647 h 691"/>
              <a:gd name="T32" fmla="*/ 2147483647 w 834"/>
              <a:gd name="T33" fmla="*/ 2147483647 h 691"/>
              <a:gd name="T34" fmla="*/ 2147483647 w 834"/>
              <a:gd name="T35" fmla="*/ 2147483647 h 691"/>
              <a:gd name="T36" fmla="*/ 2147483647 w 834"/>
              <a:gd name="T37" fmla="*/ 2147483647 h 691"/>
              <a:gd name="T38" fmla="*/ 2147483647 w 834"/>
              <a:gd name="T39" fmla="*/ 2147483647 h 691"/>
              <a:gd name="T40" fmla="*/ 2147483647 w 834"/>
              <a:gd name="T41" fmla="*/ 2147483647 h 691"/>
              <a:gd name="T42" fmla="*/ 2147483647 w 834"/>
              <a:gd name="T43" fmla="*/ 2147483647 h 69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34" h="691">
                <a:moveTo>
                  <a:pt x="85" y="125"/>
                </a:moveTo>
                <a:cubicBezTo>
                  <a:pt x="114" y="106"/>
                  <a:pt x="182" y="36"/>
                  <a:pt x="210" y="29"/>
                </a:cubicBezTo>
                <a:cubicBezTo>
                  <a:pt x="298" y="7"/>
                  <a:pt x="442" y="5"/>
                  <a:pt x="526" y="0"/>
                </a:cubicBezTo>
                <a:cubicBezTo>
                  <a:pt x="612" y="42"/>
                  <a:pt x="668" y="130"/>
                  <a:pt x="757" y="173"/>
                </a:cubicBezTo>
                <a:cubicBezTo>
                  <a:pt x="798" y="226"/>
                  <a:pt x="816" y="249"/>
                  <a:pt x="834" y="317"/>
                </a:cubicBezTo>
                <a:cubicBezTo>
                  <a:pt x="831" y="346"/>
                  <a:pt x="831" y="375"/>
                  <a:pt x="824" y="403"/>
                </a:cubicBezTo>
                <a:cubicBezTo>
                  <a:pt x="818" y="428"/>
                  <a:pt x="789" y="443"/>
                  <a:pt x="776" y="461"/>
                </a:cubicBezTo>
                <a:cubicBezTo>
                  <a:pt x="712" y="550"/>
                  <a:pt x="793" y="461"/>
                  <a:pt x="738" y="519"/>
                </a:cubicBezTo>
                <a:cubicBezTo>
                  <a:pt x="728" y="566"/>
                  <a:pt x="706" y="636"/>
                  <a:pt x="661" y="663"/>
                </a:cubicBezTo>
                <a:cubicBezTo>
                  <a:pt x="635" y="679"/>
                  <a:pt x="574" y="691"/>
                  <a:pt x="574" y="691"/>
                </a:cubicBezTo>
                <a:cubicBezTo>
                  <a:pt x="542" y="688"/>
                  <a:pt x="509" y="689"/>
                  <a:pt x="478" y="682"/>
                </a:cubicBezTo>
                <a:cubicBezTo>
                  <a:pt x="467" y="680"/>
                  <a:pt x="460" y="667"/>
                  <a:pt x="450" y="663"/>
                </a:cubicBezTo>
                <a:cubicBezTo>
                  <a:pt x="438" y="658"/>
                  <a:pt x="424" y="656"/>
                  <a:pt x="411" y="653"/>
                </a:cubicBezTo>
                <a:cubicBezTo>
                  <a:pt x="381" y="623"/>
                  <a:pt x="356" y="599"/>
                  <a:pt x="315" y="586"/>
                </a:cubicBezTo>
                <a:cubicBezTo>
                  <a:pt x="296" y="580"/>
                  <a:pt x="258" y="567"/>
                  <a:pt x="258" y="567"/>
                </a:cubicBezTo>
                <a:cubicBezTo>
                  <a:pt x="217" y="539"/>
                  <a:pt x="180" y="525"/>
                  <a:pt x="133" y="509"/>
                </a:cubicBezTo>
                <a:cubicBezTo>
                  <a:pt x="123" y="506"/>
                  <a:pt x="104" y="499"/>
                  <a:pt x="104" y="499"/>
                </a:cubicBezTo>
                <a:cubicBezTo>
                  <a:pt x="101" y="490"/>
                  <a:pt x="99" y="479"/>
                  <a:pt x="94" y="471"/>
                </a:cubicBezTo>
                <a:cubicBezTo>
                  <a:pt x="87" y="460"/>
                  <a:pt x="72" y="454"/>
                  <a:pt x="66" y="442"/>
                </a:cubicBezTo>
                <a:cubicBezTo>
                  <a:pt x="56" y="424"/>
                  <a:pt x="57" y="401"/>
                  <a:pt x="46" y="384"/>
                </a:cubicBezTo>
                <a:cubicBezTo>
                  <a:pt x="40" y="374"/>
                  <a:pt x="33" y="365"/>
                  <a:pt x="27" y="355"/>
                </a:cubicBezTo>
                <a:cubicBezTo>
                  <a:pt x="0" y="270"/>
                  <a:pt x="49" y="197"/>
                  <a:pt x="85" y="125"/>
                </a:cubicBez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96" name="Freeform 90"/>
          <p:cNvSpPr>
            <a:spLocks/>
          </p:cNvSpPr>
          <p:nvPr/>
        </p:nvSpPr>
        <p:spPr bwMode="auto">
          <a:xfrm rot="-8496435">
            <a:off x="5838825" y="3717925"/>
            <a:ext cx="1951038" cy="787400"/>
          </a:xfrm>
          <a:custGeom>
            <a:avLst/>
            <a:gdLst>
              <a:gd name="T0" fmla="*/ 2147483647 w 1229"/>
              <a:gd name="T1" fmla="*/ 2147483647 h 496"/>
              <a:gd name="T2" fmla="*/ 2147483647 w 1229"/>
              <a:gd name="T3" fmla="*/ 2147483647 h 496"/>
              <a:gd name="T4" fmla="*/ 2147483647 w 1229"/>
              <a:gd name="T5" fmla="*/ 2147483647 h 496"/>
              <a:gd name="T6" fmla="*/ 2147483647 w 1229"/>
              <a:gd name="T7" fmla="*/ 2147483647 h 496"/>
              <a:gd name="T8" fmla="*/ 2147483647 w 1229"/>
              <a:gd name="T9" fmla="*/ 2147483647 h 496"/>
              <a:gd name="T10" fmla="*/ 2147483647 w 1229"/>
              <a:gd name="T11" fmla="*/ 2147483647 h 496"/>
              <a:gd name="T12" fmla="*/ 2147483647 w 1229"/>
              <a:gd name="T13" fmla="*/ 2147483647 h 496"/>
              <a:gd name="T14" fmla="*/ 2147483647 w 1229"/>
              <a:gd name="T15" fmla="*/ 2147483647 h 496"/>
              <a:gd name="T16" fmla="*/ 2147483647 w 1229"/>
              <a:gd name="T17" fmla="*/ 2147483647 h 496"/>
              <a:gd name="T18" fmla="*/ 2147483647 w 1229"/>
              <a:gd name="T19" fmla="*/ 2147483647 h 496"/>
              <a:gd name="T20" fmla="*/ 2147483647 w 1229"/>
              <a:gd name="T21" fmla="*/ 2147483647 h 496"/>
              <a:gd name="T22" fmla="*/ 2147483647 w 1229"/>
              <a:gd name="T23" fmla="*/ 2147483647 h 496"/>
              <a:gd name="T24" fmla="*/ 2147483647 w 1229"/>
              <a:gd name="T25" fmla="*/ 2147483647 h 496"/>
              <a:gd name="T26" fmla="*/ 0 w 1229"/>
              <a:gd name="T27" fmla="*/ 2147483647 h 496"/>
              <a:gd name="T28" fmla="*/ 2147483647 w 1229"/>
              <a:gd name="T29" fmla="*/ 2147483647 h 496"/>
              <a:gd name="T30" fmla="*/ 2147483647 w 1229"/>
              <a:gd name="T31" fmla="*/ 2147483647 h 496"/>
              <a:gd name="T32" fmla="*/ 2147483647 w 1229"/>
              <a:gd name="T33" fmla="*/ 2147483647 h 496"/>
              <a:gd name="T34" fmla="*/ 2147483647 w 1229"/>
              <a:gd name="T35" fmla="*/ 2147483647 h 49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229" h="496">
                <a:moveTo>
                  <a:pt x="605" y="26"/>
                </a:moveTo>
                <a:cubicBezTo>
                  <a:pt x="643" y="32"/>
                  <a:pt x="687" y="25"/>
                  <a:pt x="720" y="45"/>
                </a:cubicBezTo>
                <a:cubicBezTo>
                  <a:pt x="746" y="60"/>
                  <a:pt x="752" y="96"/>
                  <a:pt x="768" y="122"/>
                </a:cubicBezTo>
                <a:cubicBezTo>
                  <a:pt x="783" y="145"/>
                  <a:pt x="819" y="148"/>
                  <a:pt x="835" y="170"/>
                </a:cubicBezTo>
                <a:cubicBezTo>
                  <a:pt x="842" y="179"/>
                  <a:pt x="845" y="192"/>
                  <a:pt x="855" y="198"/>
                </a:cubicBezTo>
                <a:cubicBezTo>
                  <a:pt x="869" y="206"/>
                  <a:pt x="887" y="206"/>
                  <a:pt x="903" y="208"/>
                </a:cubicBezTo>
                <a:cubicBezTo>
                  <a:pt x="986" y="216"/>
                  <a:pt x="1069" y="221"/>
                  <a:pt x="1152" y="227"/>
                </a:cubicBezTo>
                <a:cubicBezTo>
                  <a:pt x="1189" y="272"/>
                  <a:pt x="1211" y="299"/>
                  <a:pt x="1229" y="352"/>
                </a:cubicBezTo>
                <a:cubicBezTo>
                  <a:pt x="1167" y="383"/>
                  <a:pt x="1100" y="393"/>
                  <a:pt x="1037" y="419"/>
                </a:cubicBezTo>
                <a:cubicBezTo>
                  <a:pt x="1001" y="434"/>
                  <a:pt x="967" y="453"/>
                  <a:pt x="931" y="467"/>
                </a:cubicBezTo>
                <a:cubicBezTo>
                  <a:pt x="892" y="482"/>
                  <a:pt x="848" y="485"/>
                  <a:pt x="807" y="496"/>
                </a:cubicBezTo>
                <a:cubicBezTo>
                  <a:pt x="601" y="490"/>
                  <a:pt x="413" y="477"/>
                  <a:pt x="211" y="458"/>
                </a:cubicBezTo>
                <a:cubicBezTo>
                  <a:pt x="163" y="408"/>
                  <a:pt x="95" y="392"/>
                  <a:pt x="48" y="342"/>
                </a:cubicBezTo>
                <a:cubicBezTo>
                  <a:pt x="34" y="300"/>
                  <a:pt x="15" y="260"/>
                  <a:pt x="0" y="218"/>
                </a:cubicBezTo>
                <a:cubicBezTo>
                  <a:pt x="12" y="172"/>
                  <a:pt x="56" y="97"/>
                  <a:pt x="96" y="64"/>
                </a:cubicBezTo>
                <a:cubicBezTo>
                  <a:pt x="115" y="48"/>
                  <a:pt x="143" y="48"/>
                  <a:pt x="163" y="35"/>
                </a:cubicBezTo>
                <a:cubicBezTo>
                  <a:pt x="217" y="0"/>
                  <a:pt x="145" y="29"/>
                  <a:pt x="211" y="6"/>
                </a:cubicBezTo>
                <a:cubicBezTo>
                  <a:pt x="313" y="9"/>
                  <a:pt x="481" y="26"/>
                  <a:pt x="605" y="26"/>
                </a:cubicBez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97" name="Line 91"/>
          <p:cNvSpPr>
            <a:spLocks noChangeShapeType="1"/>
          </p:cNvSpPr>
          <p:nvPr/>
        </p:nvSpPr>
        <p:spPr bwMode="auto">
          <a:xfrm flipH="1">
            <a:off x="6814344" y="4149725"/>
            <a:ext cx="316706" cy="1625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98" name="Freeform 92"/>
          <p:cNvSpPr>
            <a:spLocks/>
          </p:cNvSpPr>
          <p:nvPr/>
        </p:nvSpPr>
        <p:spPr bwMode="auto">
          <a:xfrm rot="-4836345">
            <a:off x="2475707" y="2196306"/>
            <a:ext cx="1490662" cy="974725"/>
          </a:xfrm>
          <a:custGeom>
            <a:avLst/>
            <a:gdLst>
              <a:gd name="T0" fmla="*/ 2147483647 w 834"/>
              <a:gd name="T1" fmla="*/ 2147483647 h 691"/>
              <a:gd name="T2" fmla="*/ 2147483647 w 834"/>
              <a:gd name="T3" fmla="*/ 2147483647 h 691"/>
              <a:gd name="T4" fmla="*/ 2147483647 w 834"/>
              <a:gd name="T5" fmla="*/ 0 h 691"/>
              <a:gd name="T6" fmla="*/ 2147483647 w 834"/>
              <a:gd name="T7" fmla="*/ 2147483647 h 691"/>
              <a:gd name="T8" fmla="*/ 2147483647 w 834"/>
              <a:gd name="T9" fmla="*/ 2147483647 h 691"/>
              <a:gd name="T10" fmla="*/ 2147483647 w 834"/>
              <a:gd name="T11" fmla="*/ 2147483647 h 691"/>
              <a:gd name="T12" fmla="*/ 2147483647 w 834"/>
              <a:gd name="T13" fmla="*/ 2147483647 h 691"/>
              <a:gd name="T14" fmla="*/ 2147483647 w 834"/>
              <a:gd name="T15" fmla="*/ 2147483647 h 691"/>
              <a:gd name="T16" fmla="*/ 2147483647 w 834"/>
              <a:gd name="T17" fmla="*/ 2147483647 h 691"/>
              <a:gd name="T18" fmla="*/ 2147483647 w 834"/>
              <a:gd name="T19" fmla="*/ 2147483647 h 691"/>
              <a:gd name="T20" fmla="*/ 2147483647 w 834"/>
              <a:gd name="T21" fmla="*/ 2147483647 h 691"/>
              <a:gd name="T22" fmla="*/ 2147483647 w 834"/>
              <a:gd name="T23" fmla="*/ 2147483647 h 691"/>
              <a:gd name="T24" fmla="*/ 2147483647 w 834"/>
              <a:gd name="T25" fmla="*/ 2147483647 h 691"/>
              <a:gd name="T26" fmla="*/ 2147483647 w 834"/>
              <a:gd name="T27" fmla="*/ 2147483647 h 691"/>
              <a:gd name="T28" fmla="*/ 2147483647 w 834"/>
              <a:gd name="T29" fmla="*/ 2147483647 h 691"/>
              <a:gd name="T30" fmla="*/ 2147483647 w 834"/>
              <a:gd name="T31" fmla="*/ 2147483647 h 691"/>
              <a:gd name="T32" fmla="*/ 2147483647 w 834"/>
              <a:gd name="T33" fmla="*/ 2147483647 h 691"/>
              <a:gd name="T34" fmla="*/ 2147483647 w 834"/>
              <a:gd name="T35" fmla="*/ 2147483647 h 691"/>
              <a:gd name="T36" fmla="*/ 2147483647 w 834"/>
              <a:gd name="T37" fmla="*/ 2147483647 h 691"/>
              <a:gd name="T38" fmla="*/ 2147483647 w 834"/>
              <a:gd name="T39" fmla="*/ 2147483647 h 691"/>
              <a:gd name="T40" fmla="*/ 2147483647 w 834"/>
              <a:gd name="T41" fmla="*/ 2147483647 h 691"/>
              <a:gd name="T42" fmla="*/ 2147483647 w 834"/>
              <a:gd name="T43" fmla="*/ 2147483647 h 69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34" h="691">
                <a:moveTo>
                  <a:pt x="85" y="125"/>
                </a:moveTo>
                <a:cubicBezTo>
                  <a:pt x="114" y="106"/>
                  <a:pt x="182" y="36"/>
                  <a:pt x="210" y="29"/>
                </a:cubicBezTo>
                <a:cubicBezTo>
                  <a:pt x="298" y="7"/>
                  <a:pt x="442" y="5"/>
                  <a:pt x="526" y="0"/>
                </a:cubicBezTo>
                <a:cubicBezTo>
                  <a:pt x="612" y="42"/>
                  <a:pt x="668" y="130"/>
                  <a:pt x="757" y="173"/>
                </a:cubicBezTo>
                <a:cubicBezTo>
                  <a:pt x="798" y="226"/>
                  <a:pt x="816" y="249"/>
                  <a:pt x="834" y="317"/>
                </a:cubicBezTo>
                <a:cubicBezTo>
                  <a:pt x="831" y="346"/>
                  <a:pt x="831" y="375"/>
                  <a:pt x="824" y="403"/>
                </a:cubicBezTo>
                <a:cubicBezTo>
                  <a:pt x="818" y="428"/>
                  <a:pt x="789" y="443"/>
                  <a:pt x="776" y="461"/>
                </a:cubicBezTo>
                <a:cubicBezTo>
                  <a:pt x="712" y="550"/>
                  <a:pt x="793" y="461"/>
                  <a:pt x="738" y="519"/>
                </a:cubicBezTo>
                <a:cubicBezTo>
                  <a:pt x="728" y="566"/>
                  <a:pt x="706" y="636"/>
                  <a:pt x="661" y="663"/>
                </a:cubicBezTo>
                <a:cubicBezTo>
                  <a:pt x="635" y="679"/>
                  <a:pt x="574" y="691"/>
                  <a:pt x="574" y="691"/>
                </a:cubicBezTo>
                <a:cubicBezTo>
                  <a:pt x="542" y="688"/>
                  <a:pt x="509" y="689"/>
                  <a:pt x="478" y="682"/>
                </a:cubicBezTo>
                <a:cubicBezTo>
                  <a:pt x="467" y="680"/>
                  <a:pt x="460" y="667"/>
                  <a:pt x="450" y="663"/>
                </a:cubicBezTo>
                <a:cubicBezTo>
                  <a:pt x="438" y="658"/>
                  <a:pt x="424" y="656"/>
                  <a:pt x="411" y="653"/>
                </a:cubicBezTo>
                <a:cubicBezTo>
                  <a:pt x="381" y="623"/>
                  <a:pt x="356" y="599"/>
                  <a:pt x="315" y="586"/>
                </a:cubicBezTo>
                <a:cubicBezTo>
                  <a:pt x="296" y="580"/>
                  <a:pt x="258" y="567"/>
                  <a:pt x="258" y="567"/>
                </a:cubicBezTo>
                <a:cubicBezTo>
                  <a:pt x="217" y="539"/>
                  <a:pt x="180" y="525"/>
                  <a:pt x="133" y="509"/>
                </a:cubicBezTo>
                <a:cubicBezTo>
                  <a:pt x="123" y="506"/>
                  <a:pt x="104" y="499"/>
                  <a:pt x="104" y="499"/>
                </a:cubicBezTo>
                <a:cubicBezTo>
                  <a:pt x="101" y="490"/>
                  <a:pt x="99" y="479"/>
                  <a:pt x="94" y="471"/>
                </a:cubicBezTo>
                <a:cubicBezTo>
                  <a:pt x="87" y="460"/>
                  <a:pt x="72" y="454"/>
                  <a:pt x="66" y="442"/>
                </a:cubicBezTo>
                <a:cubicBezTo>
                  <a:pt x="56" y="424"/>
                  <a:pt x="57" y="401"/>
                  <a:pt x="46" y="384"/>
                </a:cubicBezTo>
                <a:cubicBezTo>
                  <a:pt x="40" y="374"/>
                  <a:pt x="33" y="365"/>
                  <a:pt x="27" y="355"/>
                </a:cubicBezTo>
                <a:cubicBezTo>
                  <a:pt x="0" y="270"/>
                  <a:pt x="49" y="197"/>
                  <a:pt x="85" y="125"/>
                </a:cubicBez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99" name="Freeform 93"/>
          <p:cNvSpPr>
            <a:spLocks/>
          </p:cNvSpPr>
          <p:nvPr/>
        </p:nvSpPr>
        <p:spPr bwMode="auto">
          <a:xfrm rot="4915374">
            <a:off x="1201737" y="2638426"/>
            <a:ext cx="2195513" cy="512762"/>
          </a:xfrm>
          <a:custGeom>
            <a:avLst/>
            <a:gdLst>
              <a:gd name="T0" fmla="*/ 2147483647 w 1229"/>
              <a:gd name="T1" fmla="*/ 2147483647 h 496"/>
              <a:gd name="T2" fmla="*/ 2147483647 w 1229"/>
              <a:gd name="T3" fmla="*/ 2147483647 h 496"/>
              <a:gd name="T4" fmla="*/ 2147483647 w 1229"/>
              <a:gd name="T5" fmla="*/ 2147483647 h 496"/>
              <a:gd name="T6" fmla="*/ 2147483647 w 1229"/>
              <a:gd name="T7" fmla="*/ 2147483647 h 496"/>
              <a:gd name="T8" fmla="*/ 2147483647 w 1229"/>
              <a:gd name="T9" fmla="*/ 2147483647 h 496"/>
              <a:gd name="T10" fmla="*/ 2147483647 w 1229"/>
              <a:gd name="T11" fmla="*/ 2147483647 h 496"/>
              <a:gd name="T12" fmla="*/ 2147483647 w 1229"/>
              <a:gd name="T13" fmla="*/ 2147483647 h 496"/>
              <a:gd name="T14" fmla="*/ 2147483647 w 1229"/>
              <a:gd name="T15" fmla="*/ 2147483647 h 496"/>
              <a:gd name="T16" fmla="*/ 2147483647 w 1229"/>
              <a:gd name="T17" fmla="*/ 2147483647 h 496"/>
              <a:gd name="T18" fmla="*/ 2147483647 w 1229"/>
              <a:gd name="T19" fmla="*/ 2147483647 h 496"/>
              <a:gd name="T20" fmla="*/ 2147483647 w 1229"/>
              <a:gd name="T21" fmla="*/ 2147483647 h 496"/>
              <a:gd name="T22" fmla="*/ 2147483647 w 1229"/>
              <a:gd name="T23" fmla="*/ 2147483647 h 496"/>
              <a:gd name="T24" fmla="*/ 2147483647 w 1229"/>
              <a:gd name="T25" fmla="*/ 2147483647 h 496"/>
              <a:gd name="T26" fmla="*/ 0 w 1229"/>
              <a:gd name="T27" fmla="*/ 2147483647 h 496"/>
              <a:gd name="T28" fmla="*/ 2147483647 w 1229"/>
              <a:gd name="T29" fmla="*/ 2147483647 h 496"/>
              <a:gd name="T30" fmla="*/ 2147483647 w 1229"/>
              <a:gd name="T31" fmla="*/ 2147483647 h 496"/>
              <a:gd name="T32" fmla="*/ 2147483647 w 1229"/>
              <a:gd name="T33" fmla="*/ 2147483647 h 496"/>
              <a:gd name="T34" fmla="*/ 2147483647 w 1229"/>
              <a:gd name="T35" fmla="*/ 2147483647 h 49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229" h="496">
                <a:moveTo>
                  <a:pt x="605" y="26"/>
                </a:moveTo>
                <a:cubicBezTo>
                  <a:pt x="643" y="32"/>
                  <a:pt x="687" y="25"/>
                  <a:pt x="720" y="45"/>
                </a:cubicBezTo>
                <a:cubicBezTo>
                  <a:pt x="746" y="60"/>
                  <a:pt x="752" y="96"/>
                  <a:pt x="768" y="122"/>
                </a:cubicBezTo>
                <a:cubicBezTo>
                  <a:pt x="783" y="145"/>
                  <a:pt x="819" y="148"/>
                  <a:pt x="835" y="170"/>
                </a:cubicBezTo>
                <a:cubicBezTo>
                  <a:pt x="842" y="179"/>
                  <a:pt x="845" y="192"/>
                  <a:pt x="855" y="198"/>
                </a:cubicBezTo>
                <a:cubicBezTo>
                  <a:pt x="869" y="206"/>
                  <a:pt x="887" y="206"/>
                  <a:pt x="903" y="208"/>
                </a:cubicBezTo>
                <a:cubicBezTo>
                  <a:pt x="986" y="216"/>
                  <a:pt x="1069" y="221"/>
                  <a:pt x="1152" y="227"/>
                </a:cubicBezTo>
                <a:cubicBezTo>
                  <a:pt x="1189" y="272"/>
                  <a:pt x="1211" y="299"/>
                  <a:pt x="1229" y="352"/>
                </a:cubicBezTo>
                <a:cubicBezTo>
                  <a:pt x="1167" y="383"/>
                  <a:pt x="1100" y="393"/>
                  <a:pt x="1037" y="419"/>
                </a:cubicBezTo>
                <a:cubicBezTo>
                  <a:pt x="1001" y="434"/>
                  <a:pt x="967" y="453"/>
                  <a:pt x="931" y="467"/>
                </a:cubicBezTo>
                <a:cubicBezTo>
                  <a:pt x="892" y="482"/>
                  <a:pt x="848" y="485"/>
                  <a:pt x="807" y="496"/>
                </a:cubicBezTo>
                <a:cubicBezTo>
                  <a:pt x="601" y="490"/>
                  <a:pt x="413" y="477"/>
                  <a:pt x="211" y="458"/>
                </a:cubicBezTo>
                <a:cubicBezTo>
                  <a:pt x="163" y="408"/>
                  <a:pt x="95" y="392"/>
                  <a:pt x="48" y="342"/>
                </a:cubicBezTo>
                <a:cubicBezTo>
                  <a:pt x="34" y="300"/>
                  <a:pt x="15" y="260"/>
                  <a:pt x="0" y="218"/>
                </a:cubicBezTo>
                <a:cubicBezTo>
                  <a:pt x="12" y="172"/>
                  <a:pt x="56" y="97"/>
                  <a:pt x="96" y="64"/>
                </a:cubicBezTo>
                <a:cubicBezTo>
                  <a:pt x="115" y="48"/>
                  <a:pt x="143" y="48"/>
                  <a:pt x="163" y="35"/>
                </a:cubicBezTo>
                <a:cubicBezTo>
                  <a:pt x="217" y="0"/>
                  <a:pt x="145" y="29"/>
                  <a:pt x="211" y="6"/>
                </a:cubicBezTo>
                <a:cubicBezTo>
                  <a:pt x="313" y="9"/>
                  <a:pt x="481" y="26"/>
                  <a:pt x="605" y="26"/>
                </a:cubicBez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00" name="Line 94"/>
          <p:cNvSpPr>
            <a:spLocks noChangeShapeType="1"/>
          </p:cNvSpPr>
          <p:nvPr/>
        </p:nvSpPr>
        <p:spPr bwMode="auto">
          <a:xfrm>
            <a:off x="4671218" y="5180014"/>
            <a:ext cx="936625" cy="61595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86" name="Line 71"/>
          <p:cNvSpPr>
            <a:spLocks noChangeShapeType="1"/>
          </p:cNvSpPr>
          <p:nvPr/>
        </p:nvSpPr>
        <p:spPr bwMode="auto">
          <a:xfrm flipV="1">
            <a:off x="5435599" y="2002749"/>
            <a:ext cx="1593749" cy="986514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61"/>
          <p:cNvSpPr>
            <a:spLocks noGrp="1" noChangeArrowheads="1"/>
          </p:cNvSpPr>
          <p:nvPr>
            <p:ph type="title"/>
          </p:nvPr>
        </p:nvSpPr>
        <p:spPr>
          <a:xfrm>
            <a:off x="252412" y="260649"/>
            <a:ext cx="8525828" cy="575644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fr-CA" altLang="en-US" sz="3200" dirty="0">
                <a:latin typeface="Comic Sans MS" panose="030F0702030302020204" pitchFamily="66" charset="0"/>
              </a:rPr>
              <a:t>MO et réarrangement des particules de sol</a:t>
            </a:r>
            <a:endParaRPr lang="en-CA" altLang="en-US" sz="3200" b="0" dirty="0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0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118" descr="Ondulations"/>
          <p:cNvSpPr>
            <a:spLocks/>
          </p:cNvSpPr>
          <p:nvPr/>
        </p:nvSpPr>
        <p:spPr bwMode="auto">
          <a:xfrm>
            <a:off x="3492500" y="2420938"/>
            <a:ext cx="2232025" cy="2087562"/>
          </a:xfrm>
          <a:custGeom>
            <a:avLst/>
            <a:gdLst>
              <a:gd name="T0" fmla="*/ 2147483647 w 1253"/>
              <a:gd name="T1" fmla="*/ 2147483647 h 1088"/>
              <a:gd name="T2" fmla="*/ 2147483647 w 1253"/>
              <a:gd name="T3" fmla="*/ 2147483647 h 1088"/>
              <a:gd name="T4" fmla="*/ 2147483647 w 1253"/>
              <a:gd name="T5" fmla="*/ 2147483647 h 1088"/>
              <a:gd name="T6" fmla="*/ 2147483647 w 1253"/>
              <a:gd name="T7" fmla="*/ 2147483647 h 1088"/>
              <a:gd name="T8" fmla="*/ 2147483647 w 1253"/>
              <a:gd name="T9" fmla="*/ 2147483647 h 1088"/>
              <a:gd name="T10" fmla="*/ 2147483647 w 1253"/>
              <a:gd name="T11" fmla="*/ 2147483647 h 1088"/>
              <a:gd name="T12" fmla="*/ 2147483647 w 1253"/>
              <a:gd name="T13" fmla="*/ 2147483647 h 1088"/>
              <a:gd name="T14" fmla="*/ 2147483647 w 1253"/>
              <a:gd name="T15" fmla="*/ 2147483647 h 1088"/>
              <a:gd name="T16" fmla="*/ 2147483647 w 1253"/>
              <a:gd name="T17" fmla="*/ 2147483647 h 1088"/>
              <a:gd name="T18" fmla="*/ 2147483647 w 1253"/>
              <a:gd name="T19" fmla="*/ 2147483647 h 1088"/>
              <a:gd name="T20" fmla="*/ 2147483647 w 1253"/>
              <a:gd name="T21" fmla="*/ 2147483647 h 1088"/>
              <a:gd name="T22" fmla="*/ 2147483647 w 1253"/>
              <a:gd name="T23" fmla="*/ 2147483647 h 1088"/>
              <a:gd name="T24" fmla="*/ 2147483647 w 1253"/>
              <a:gd name="T25" fmla="*/ 2147483647 h 1088"/>
              <a:gd name="T26" fmla="*/ 2147483647 w 1253"/>
              <a:gd name="T27" fmla="*/ 2147483647 h 1088"/>
              <a:gd name="T28" fmla="*/ 2147483647 w 1253"/>
              <a:gd name="T29" fmla="*/ 2147483647 h 1088"/>
              <a:gd name="T30" fmla="*/ 2147483647 w 1253"/>
              <a:gd name="T31" fmla="*/ 2147483647 h 1088"/>
              <a:gd name="T32" fmla="*/ 2147483647 w 1253"/>
              <a:gd name="T33" fmla="*/ 2147483647 h 1088"/>
              <a:gd name="T34" fmla="*/ 2147483647 w 1253"/>
              <a:gd name="T35" fmla="*/ 2147483647 h 1088"/>
              <a:gd name="T36" fmla="*/ 2147483647 w 1253"/>
              <a:gd name="T37" fmla="*/ 2147483647 h 1088"/>
              <a:gd name="T38" fmla="*/ 2147483647 w 1253"/>
              <a:gd name="T39" fmla="*/ 2147483647 h 1088"/>
              <a:gd name="T40" fmla="*/ 2147483647 w 1253"/>
              <a:gd name="T41" fmla="*/ 2147483647 h 1088"/>
              <a:gd name="T42" fmla="*/ 2147483647 w 1253"/>
              <a:gd name="T43" fmla="*/ 2147483647 h 1088"/>
              <a:gd name="T44" fmla="*/ 2147483647 w 1253"/>
              <a:gd name="T45" fmla="*/ 2147483647 h 1088"/>
              <a:gd name="T46" fmla="*/ 2147483647 w 1253"/>
              <a:gd name="T47" fmla="*/ 2147483647 h 1088"/>
              <a:gd name="T48" fmla="*/ 2147483647 w 1253"/>
              <a:gd name="T49" fmla="*/ 2147483647 h 1088"/>
              <a:gd name="T50" fmla="*/ 2147483647 w 1253"/>
              <a:gd name="T51" fmla="*/ 2147483647 h 1088"/>
              <a:gd name="T52" fmla="*/ 2147483647 w 1253"/>
              <a:gd name="T53" fmla="*/ 2147483647 h 1088"/>
              <a:gd name="T54" fmla="*/ 2147483647 w 1253"/>
              <a:gd name="T55" fmla="*/ 2147483647 h 1088"/>
              <a:gd name="T56" fmla="*/ 2147483647 w 1253"/>
              <a:gd name="T57" fmla="*/ 2147483647 h 1088"/>
              <a:gd name="T58" fmla="*/ 2147483647 w 1253"/>
              <a:gd name="T59" fmla="*/ 2147483647 h 1088"/>
              <a:gd name="T60" fmla="*/ 2147483647 w 1253"/>
              <a:gd name="T61" fmla="*/ 2147483647 h 1088"/>
              <a:gd name="T62" fmla="*/ 2147483647 w 1253"/>
              <a:gd name="T63" fmla="*/ 2147483647 h 1088"/>
              <a:gd name="T64" fmla="*/ 2147483647 w 1253"/>
              <a:gd name="T65" fmla="*/ 2147483647 h 1088"/>
              <a:gd name="T66" fmla="*/ 2147483647 w 1253"/>
              <a:gd name="T67" fmla="*/ 2147483647 h 1088"/>
              <a:gd name="T68" fmla="*/ 2147483647 w 1253"/>
              <a:gd name="T69" fmla="*/ 2147483647 h 108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253" h="1088">
                <a:moveTo>
                  <a:pt x="504" y="1040"/>
                </a:moveTo>
                <a:cubicBezTo>
                  <a:pt x="492" y="1002"/>
                  <a:pt x="486" y="986"/>
                  <a:pt x="447" y="973"/>
                </a:cubicBezTo>
                <a:cubicBezTo>
                  <a:pt x="424" y="950"/>
                  <a:pt x="413" y="943"/>
                  <a:pt x="399" y="915"/>
                </a:cubicBezTo>
                <a:cubicBezTo>
                  <a:pt x="382" y="882"/>
                  <a:pt x="399" y="891"/>
                  <a:pt x="370" y="867"/>
                </a:cubicBezTo>
                <a:cubicBezTo>
                  <a:pt x="328" y="833"/>
                  <a:pt x="267" y="822"/>
                  <a:pt x="216" y="810"/>
                </a:cubicBezTo>
                <a:cubicBezTo>
                  <a:pt x="137" y="750"/>
                  <a:pt x="93" y="668"/>
                  <a:pt x="15" y="608"/>
                </a:cubicBezTo>
                <a:cubicBezTo>
                  <a:pt x="0" y="566"/>
                  <a:pt x="11" y="474"/>
                  <a:pt x="24" y="435"/>
                </a:cubicBezTo>
                <a:cubicBezTo>
                  <a:pt x="31" y="413"/>
                  <a:pt x="63" y="378"/>
                  <a:pt x="63" y="378"/>
                </a:cubicBezTo>
                <a:cubicBezTo>
                  <a:pt x="78" y="329"/>
                  <a:pt x="145" y="252"/>
                  <a:pt x="188" y="224"/>
                </a:cubicBezTo>
                <a:cubicBezTo>
                  <a:pt x="212" y="191"/>
                  <a:pt x="237" y="176"/>
                  <a:pt x="264" y="147"/>
                </a:cubicBezTo>
                <a:cubicBezTo>
                  <a:pt x="283" y="94"/>
                  <a:pt x="326" y="97"/>
                  <a:pt x="370" y="71"/>
                </a:cubicBezTo>
                <a:cubicBezTo>
                  <a:pt x="380" y="65"/>
                  <a:pt x="387" y="53"/>
                  <a:pt x="399" y="51"/>
                </a:cubicBezTo>
                <a:cubicBezTo>
                  <a:pt x="449" y="43"/>
                  <a:pt x="501" y="45"/>
                  <a:pt x="552" y="42"/>
                </a:cubicBezTo>
                <a:cubicBezTo>
                  <a:pt x="591" y="37"/>
                  <a:pt x="630" y="34"/>
                  <a:pt x="668" y="23"/>
                </a:cubicBezTo>
                <a:cubicBezTo>
                  <a:pt x="687" y="17"/>
                  <a:pt x="725" y="3"/>
                  <a:pt x="725" y="3"/>
                </a:cubicBezTo>
                <a:cubicBezTo>
                  <a:pt x="789" y="6"/>
                  <a:pt x="854" y="0"/>
                  <a:pt x="917" y="13"/>
                </a:cubicBezTo>
                <a:cubicBezTo>
                  <a:pt x="937" y="17"/>
                  <a:pt x="948" y="40"/>
                  <a:pt x="965" y="51"/>
                </a:cubicBezTo>
                <a:cubicBezTo>
                  <a:pt x="974" y="56"/>
                  <a:pt x="985" y="56"/>
                  <a:pt x="994" y="61"/>
                </a:cubicBezTo>
                <a:cubicBezTo>
                  <a:pt x="1014" y="72"/>
                  <a:pt x="1033" y="86"/>
                  <a:pt x="1052" y="99"/>
                </a:cubicBezTo>
                <a:cubicBezTo>
                  <a:pt x="1072" y="112"/>
                  <a:pt x="1103" y="170"/>
                  <a:pt x="1109" y="176"/>
                </a:cubicBezTo>
                <a:cubicBezTo>
                  <a:pt x="1122" y="189"/>
                  <a:pt x="1141" y="195"/>
                  <a:pt x="1157" y="205"/>
                </a:cubicBezTo>
                <a:cubicBezTo>
                  <a:pt x="1203" y="275"/>
                  <a:pt x="1176" y="364"/>
                  <a:pt x="1224" y="435"/>
                </a:cubicBezTo>
                <a:cubicBezTo>
                  <a:pt x="1247" y="522"/>
                  <a:pt x="1236" y="487"/>
                  <a:pt x="1253" y="541"/>
                </a:cubicBezTo>
                <a:cubicBezTo>
                  <a:pt x="1246" y="612"/>
                  <a:pt x="1244" y="665"/>
                  <a:pt x="1205" y="723"/>
                </a:cubicBezTo>
                <a:cubicBezTo>
                  <a:pt x="1199" y="742"/>
                  <a:pt x="1192" y="762"/>
                  <a:pt x="1186" y="781"/>
                </a:cubicBezTo>
                <a:cubicBezTo>
                  <a:pt x="1179" y="803"/>
                  <a:pt x="1147" y="806"/>
                  <a:pt x="1128" y="819"/>
                </a:cubicBezTo>
                <a:cubicBezTo>
                  <a:pt x="1120" y="824"/>
                  <a:pt x="1117" y="834"/>
                  <a:pt x="1109" y="839"/>
                </a:cubicBezTo>
                <a:cubicBezTo>
                  <a:pt x="1100" y="844"/>
                  <a:pt x="1090" y="845"/>
                  <a:pt x="1080" y="848"/>
                </a:cubicBezTo>
                <a:cubicBezTo>
                  <a:pt x="1041" y="875"/>
                  <a:pt x="994" y="885"/>
                  <a:pt x="956" y="915"/>
                </a:cubicBezTo>
                <a:cubicBezTo>
                  <a:pt x="925" y="940"/>
                  <a:pt x="897" y="983"/>
                  <a:pt x="869" y="1011"/>
                </a:cubicBezTo>
                <a:cubicBezTo>
                  <a:pt x="862" y="1018"/>
                  <a:pt x="825" y="1058"/>
                  <a:pt x="821" y="1059"/>
                </a:cubicBezTo>
                <a:cubicBezTo>
                  <a:pt x="778" y="1070"/>
                  <a:pt x="741" y="1081"/>
                  <a:pt x="696" y="1088"/>
                </a:cubicBezTo>
                <a:cubicBezTo>
                  <a:pt x="648" y="1085"/>
                  <a:pt x="600" y="1084"/>
                  <a:pt x="552" y="1079"/>
                </a:cubicBezTo>
                <a:cubicBezTo>
                  <a:pt x="539" y="1078"/>
                  <a:pt x="524" y="1077"/>
                  <a:pt x="514" y="1069"/>
                </a:cubicBezTo>
                <a:cubicBezTo>
                  <a:pt x="506" y="1063"/>
                  <a:pt x="504" y="1040"/>
                  <a:pt x="504" y="1040"/>
                </a:cubicBezTo>
                <a:close/>
              </a:path>
            </a:pathLst>
          </a:custGeom>
          <a:pattFill prst="zigZag">
            <a:fgClr>
              <a:srgbClr val="66FF33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 cmpd="sng">
                <a:solidFill>
                  <a:srgbClr val="00CC66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91"/>
          <p:cNvSpPr>
            <a:spLocks/>
          </p:cNvSpPr>
          <p:nvPr/>
        </p:nvSpPr>
        <p:spPr bwMode="auto">
          <a:xfrm>
            <a:off x="3492500" y="2414588"/>
            <a:ext cx="2232025" cy="2087562"/>
          </a:xfrm>
          <a:custGeom>
            <a:avLst/>
            <a:gdLst>
              <a:gd name="T0" fmla="*/ 2147483647 w 1253"/>
              <a:gd name="T1" fmla="*/ 2147483647 h 1088"/>
              <a:gd name="T2" fmla="*/ 2147483647 w 1253"/>
              <a:gd name="T3" fmla="*/ 2147483647 h 1088"/>
              <a:gd name="T4" fmla="*/ 2147483647 w 1253"/>
              <a:gd name="T5" fmla="*/ 2147483647 h 1088"/>
              <a:gd name="T6" fmla="*/ 2147483647 w 1253"/>
              <a:gd name="T7" fmla="*/ 2147483647 h 1088"/>
              <a:gd name="T8" fmla="*/ 2147483647 w 1253"/>
              <a:gd name="T9" fmla="*/ 2147483647 h 1088"/>
              <a:gd name="T10" fmla="*/ 2147483647 w 1253"/>
              <a:gd name="T11" fmla="*/ 2147483647 h 1088"/>
              <a:gd name="T12" fmla="*/ 2147483647 w 1253"/>
              <a:gd name="T13" fmla="*/ 2147483647 h 1088"/>
              <a:gd name="T14" fmla="*/ 2147483647 w 1253"/>
              <a:gd name="T15" fmla="*/ 2147483647 h 1088"/>
              <a:gd name="T16" fmla="*/ 2147483647 w 1253"/>
              <a:gd name="T17" fmla="*/ 2147483647 h 1088"/>
              <a:gd name="T18" fmla="*/ 2147483647 w 1253"/>
              <a:gd name="T19" fmla="*/ 2147483647 h 1088"/>
              <a:gd name="T20" fmla="*/ 2147483647 w 1253"/>
              <a:gd name="T21" fmla="*/ 2147483647 h 1088"/>
              <a:gd name="T22" fmla="*/ 2147483647 w 1253"/>
              <a:gd name="T23" fmla="*/ 2147483647 h 1088"/>
              <a:gd name="T24" fmla="*/ 2147483647 w 1253"/>
              <a:gd name="T25" fmla="*/ 2147483647 h 1088"/>
              <a:gd name="T26" fmla="*/ 2147483647 w 1253"/>
              <a:gd name="T27" fmla="*/ 2147483647 h 1088"/>
              <a:gd name="T28" fmla="*/ 2147483647 w 1253"/>
              <a:gd name="T29" fmla="*/ 2147483647 h 1088"/>
              <a:gd name="T30" fmla="*/ 2147483647 w 1253"/>
              <a:gd name="T31" fmla="*/ 2147483647 h 1088"/>
              <a:gd name="T32" fmla="*/ 2147483647 w 1253"/>
              <a:gd name="T33" fmla="*/ 2147483647 h 1088"/>
              <a:gd name="T34" fmla="*/ 2147483647 w 1253"/>
              <a:gd name="T35" fmla="*/ 2147483647 h 1088"/>
              <a:gd name="T36" fmla="*/ 2147483647 w 1253"/>
              <a:gd name="T37" fmla="*/ 2147483647 h 1088"/>
              <a:gd name="T38" fmla="*/ 2147483647 w 1253"/>
              <a:gd name="T39" fmla="*/ 2147483647 h 1088"/>
              <a:gd name="T40" fmla="*/ 2147483647 w 1253"/>
              <a:gd name="T41" fmla="*/ 2147483647 h 1088"/>
              <a:gd name="T42" fmla="*/ 2147483647 w 1253"/>
              <a:gd name="T43" fmla="*/ 2147483647 h 1088"/>
              <a:gd name="T44" fmla="*/ 2147483647 w 1253"/>
              <a:gd name="T45" fmla="*/ 2147483647 h 1088"/>
              <a:gd name="T46" fmla="*/ 2147483647 w 1253"/>
              <a:gd name="T47" fmla="*/ 2147483647 h 1088"/>
              <a:gd name="T48" fmla="*/ 2147483647 w 1253"/>
              <a:gd name="T49" fmla="*/ 2147483647 h 1088"/>
              <a:gd name="T50" fmla="*/ 2147483647 w 1253"/>
              <a:gd name="T51" fmla="*/ 2147483647 h 1088"/>
              <a:gd name="T52" fmla="*/ 2147483647 w 1253"/>
              <a:gd name="T53" fmla="*/ 2147483647 h 1088"/>
              <a:gd name="T54" fmla="*/ 2147483647 w 1253"/>
              <a:gd name="T55" fmla="*/ 2147483647 h 1088"/>
              <a:gd name="T56" fmla="*/ 2147483647 w 1253"/>
              <a:gd name="T57" fmla="*/ 2147483647 h 1088"/>
              <a:gd name="T58" fmla="*/ 2147483647 w 1253"/>
              <a:gd name="T59" fmla="*/ 2147483647 h 1088"/>
              <a:gd name="T60" fmla="*/ 2147483647 w 1253"/>
              <a:gd name="T61" fmla="*/ 2147483647 h 1088"/>
              <a:gd name="T62" fmla="*/ 2147483647 w 1253"/>
              <a:gd name="T63" fmla="*/ 2147483647 h 1088"/>
              <a:gd name="T64" fmla="*/ 2147483647 w 1253"/>
              <a:gd name="T65" fmla="*/ 2147483647 h 1088"/>
              <a:gd name="T66" fmla="*/ 2147483647 w 1253"/>
              <a:gd name="T67" fmla="*/ 2147483647 h 1088"/>
              <a:gd name="T68" fmla="*/ 2147483647 w 1253"/>
              <a:gd name="T69" fmla="*/ 2147483647 h 108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253" h="1088">
                <a:moveTo>
                  <a:pt x="504" y="1040"/>
                </a:moveTo>
                <a:cubicBezTo>
                  <a:pt x="492" y="1002"/>
                  <a:pt x="486" y="986"/>
                  <a:pt x="447" y="973"/>
                </a:cubicBezTo>
                <a:cubicBezTo>
                  <a:pt x="424" y="950"/>
                  <a:pt x="413" y="943"/>
                  <a:pt x="399" y="915"/>
                </a:cubicBezTo>
                <a:cubicBezTo>
                  <a:pt x="382" y="882"/>
                  <a:pt x="399" y="891"/>
                  <a:pt x="370" y="867"/>
                </a:cubicBezTo>
                <a:cubicBezTo>
                  <a:pt x="328" y="833"/>
                  <a:pt x="267" y="822"/>
                  <a:pt x="216" y="810"/>
                </a:cubicBezTo>
                <a:cubicBezTo>
                  <a:pt x="137" y="750"/>
                  <a:pt x="93" y="668"/>
                  <a:pt x="15" y="608"/>
                </a:cubicBezTo>
                <a:cubicBezTo>
                  <a:pt x="0" y="566"/>
                  <a:pt x="11" y="474"/>
                  <a:pt x="24" y="435"/>
                </a:cubicBezTo>
                <a:cubicBezTo>
                  <a:pt x="31" y="413"/>
                  <a:pt x="63" y="378"/>
                  <a:pt x="63" y="378"/>
                </a:cubicBezTo>
                <a:cubicBezTo>
                  <a:pt x="78" y="329"/>
                  <a:pt x="145" y="252"/>
                  <a:pt x="188" y="224"/>
                </a:cubicBezTo>
                <a:cubicBezTo>
                  <a:pt x="212" y="191"/>
                  <a:pt x="237" y="176"/>
                  <a:pt x="264" y="147"/>
                </a:cubicBezTo>
                <a:cubicBezTo>
                  <a:pt x="283" y="94"/>
                  <a:pt x="326" y="97"/>
                  <a:pt x="370" y="71"/>
                </a:cubicBezTo>
                <a:cubicBezTo>
                  <a:pt x="380" y="65"/>
                  <a:pt x="387" y="53"/>
                  <a:pt x="399" y="51"/>
                </a:cubicBezTo>
                <a:cubicBezTo>
                  <a:pt x="449" y="43"/>
                  <a:pt x="501" y="45"/>
                  <a:pt x="552" y="42"/>
                </a:cubicBezTo>
                <a:cubicBezTo>
                  <a:pt x="591" y="37"/>
                  <a:pt x="630" y="34"/>
                  <a:pt x="668" y="23"/>
                </a:cubicBezTo>
                <a:cubicBezTo>
                  <a:pt x="687" y="17"/>
                  <a:pt x="725" y="3"/>
                  <a:pt x="725" y="3"/>
                </a:cubicBezTo>
                <a:cubicBezTo>
                  <a:pt x="789" y="6"/>
                  <a:pt x="854" y="0"/>
                  <a:pt x="917" y="13"/>
                </a:cubicBezTo>
                <a:cubicBezTo>
                  <a:pt x="937" y="17"/>
                  <a:pt x="948" y="40"/>
                  <a:pt x="965" y="51"/>
                </a:cubicBezTo>
                <a:cubicBezTo>
                  <a:pt x="974" y="56"/>
                  <a:pt x="985" y="56"/>
                  <a:pt x="994" y="61"/>
                </a:cubicBezTo>
                <a:cubicBezTo>
                  <a:pt x="1014" y="72"/>
                  <a:pt x="1033" y="86"/>
                  <a:pt x="1052" y="99"/>
                </a:cubicBezTo>
                <a:cubicBezTo>
                  <a:pt x="1072" y="112"/>
                  <a:pt x="1103" y="170"/>
                  <a:pt x="1109" y="176"/>
                </a:cubicBezTo>
                <a:cubicBezTo>
                  <a:pt x="1122" y="189"/>
                  <a:pt x="1141" y="195"/>
                  <a:pt x="1157" y="205"/>
                </a:cubicBezTo>
                <a:cubicBezTo>
                  <a:pt x="1203" y="275"/>
                  <a:pt x="1176" y="364"/>
                  <a:pt x="1224" y="435"/>
                </a:cubicBezTo>
                <a:cubicBezTo>
                  <a:pt x="1247" y="522"/>
                  <a:pt x="1236" y="487"/>
                  <a:pt x="1253" y="541"/>
                </a:cubicBezTo>
                <a:cubicBezTo>
                  <a:pt x="1246" y="612"/>
                  <a:pt x="1244" y="665"/>
                  <a:pt x="1205" y="723"/>
                </a:cubicBezTo>
                <a:cubicBezTo>
                  <a:pt x="1199" y="742"/>
                  <a:pt x="1192" y="762"/>
                  <a:pt x="1186" y="781"/>
                </a:cubicBezTo>
                <a:cubicBezTo>
                  <a:pt x="1179" y="803"/>
                  <a:pt x="1147" y="806"/>
                  <a:pt x="1128" y="819"/>
                </a:cubicBezTo>
                <a:cubicBezTo>
                  <a:pt x="1120" y="824"/>
                  <a:pt x="1117" y="834"/>
                  <a:pt x="1109" y="839"/>
                </a:cubicBezTo>
                <a:cubicBezTo>
                  <a:pt x="1100" y="844"/>
                  <a:pt x="1090" y="845"/>
                  <a:pt x="1080" y="848"/>
                </a:cubicBezTo>
                <a:cubicBezTo>
                  <a:pt x="1041" y="875"/>
                  <a:pt x="994" y="885"/>
                  <a:pt x="956" y="915"/>
                </a:cubicBezTo>
                <a:cubicBezTo>
                  <a:pt x="925" y="940"/>
                  <a:pt x="897" y="983"/>
                  <a:pt x="869" y="1011"/>
                </a:cubicBezTo>
                <a:cubicBezTo>
                  <a:pt x="862" y="1018"/>
                  <a:pt x="825" y="1058"/>
                  <a:pt x="821" y="1059"/>
                </a:cubicBezTo>
                <a:cubicBezTo>
                  <a:pt x="778" y="1070"/>
                  <a:pt x="741" y="1081"/>
                  <a:pt x="696" y="1088"/>
                </a:cubicBezTo>
                <a:cubicBezTo>
                  <a:pt x="648" y="1085"/>
                  <a:pt x="600" y="1084"/>
                  <a:pt x="552" y="1079"/>
                </a:cubicBezTo>
                <a:cubicBezTo>
                  <a:pt x="539" y="1078"/>
                  <a:pt x="524" y="1077"/>
                  <a:pt x="514" y="1069"/>
                </a:cubicBezTo>
                <a:cubicBezTo>
                  <a:pt x="506" y="1063"/>
                  <a:pt x="504" y="1040"/>
                  <a:pt x="504" y="1040"/>
                </a:cubicBezTo>
                <a:close/>
              </a:path>
            </a:pathLst>
          </a:custGeom>
          <a:solidFill>
            <a:srgbClr val="663300"/>
          </a:solidFill>
          <a:ln w="38100" cmpd="sng">
            <a:solidFill>
              <a:srgbClr val="CC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33" name="Rectangle 61"/>
          <p:cNvSpPr>
            <a:spLocks noGrp="1" noChangeArrowheads="1"/>
          </p:cNvSpPr>
          <p:nvPr>
            <p:ph type="title"/>
          </p:nvPr>
        </p:nvSpPr>
        <p:spPr>
          <a:xfrm>
            <a:off x="252412" y="260649"/>
            <a:ext cx="8525828" cy="575644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fr-CA" altLang="en-US" sz="3200" dirty="0">
                <a:latin typeface="Comic Sans MS" panose="030F0702030302020204" pitchFamily="66" charset="0"/>
              </a:rPr>
              <a:t>MO et réarrangement des particules de sol</a:t>
            </a:r>
            <a:endParaRPr lang="en-CA" altLang="en-US" sz="3200" b="0" dirty="0" smtClean="0">
              <a:latin typeface="Comic Sans MS" panose="030F0702030302020204" pitchFamily="66" charset="0"/>
            </a:endParaRPr>
          </a:p>
        </p:txBody>
      </p:sp>
      <p:sp>
        <p:nvSpPr>
          <p:cNvPr id="3141" name="Text Box 69"/>
          <p:cNvSpPr txBox="1">
            <a:spLocks noChangeArrowheads="1"/>
          </p:cNvSpPr>
          <p:nvPr/>
        </p:nvSpPr>
        <p:spPr bwMode="auto">
          <a:xfrm>
            <a:off x="6372201" y="1171752"/>
            <a:ext cx="273630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Micro-colonie (active)</a:t>
            </a:r>
            <a:endParaRPr kumimoji="0" lang="en-CA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142" name="Text Box 70"/>
          <p:cNvSpPr txBox="1">
            <a:spLocks noChangeArrowheads="1"/>
          </p:cNvSpPr>
          <p:nvPr/>
        </p:nvSpPr>
        <p:spPr bwMode="auto">
          <a:xfrm>
            <a:off x="5148064" y="5775325"/>
            <a:ext cx="339548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en-US" sz="2400" dirty="0">
                <a:solidFill>
                  <a:prstClr val="black"/>
                </a:solidFill>
                <a:effectLst/>
                <a:latin typeface="Comic Sans MS" pitchFamily="66" charset="0"/>
              </a:rPr>
              <a:t>Particules minérales / 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A" altLang="en-US" sz="2400" dirty="0">
                <a:solidFill>
                  <a:prstClr val="black"/>
                </a:solidFill>
                <a:effectLst/>
                <a:latin typeface="Comic Sans MS" pitchFamily="66" charset="0"/>
              </a:rPr>
              <a:t>Micro-agrégats </a:t>
            </a:r>
          </a:p>
        </p:txBody>
      </p:sp>
      <p:grpSp>
        <p:nvGrpSpPr>
          <p:cNvPr id="20487" name="Group 72"/>
          <p:cNvGrpSpPr>
            <a:grpSpLocks/>
          </p:cNvGrpSpPr>
          <p:nvPr/>
        </p:nvGrpSpPr>
        <p:grpSpPr bwMode="auto">
          <a:xfrm>
            <a:off x="4140200" y="2773363"/>
            <a:ext cx="1073150" cy="1223962"/>
            <a:chOff x="2608" y="1525"/>
            <a:chExt cx="676" cy="771"/>
          </a:xfrm>
        </p:grpSpPr>
        <p:grpSp>
          <p:nvGrpSpPr>
            <p:cNvPr id="20501" name="Group 73"/>
            <p:cNvGrpSpPr>
              <a:grpSpLocks/>
            </p:cNvGrpSpPr>
            <p:nvPr/>
          </p:nvGrpSpPr>
          <p:grpSpPr bwMode="auto">
            <a:xfrm>
              <a:off x="2608" y="1525"/>
              <a:ext cx="444" cy="272"/>
              <a:chOff x="2608" y="1525"/>
              <a:chExt cx="444" cy="272"/>
            </a:xfrm>
          </p:grpSpPr>
          <p:sp>
            <p:nvSpPr>
              <p:cNvPr id="20508" name="Oval 74"/>
              <p:cNvSpPr>
                <a:spLocks noChangeArrowheads="1"/>
              </p:cNvSpPr>
              <p:nvPr/>
            </p:nvSpPr>
            <p:spPr bwMode="auto">
              <a:xfrm rot="-1366639">
                <a:off x="2608" y="1525"/>
                <a:ext cx="444" cy="272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Font typeface="Wingdings" pitchFamily="2" charset="2"/>
                  <a:buChar char="Ø"/>
                  <a:defRPr sz="3200" b="1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folHlink"/>
                  </a:buClr>
                  <a:buFont typeface="Wingdings" pitchFamily="2" charset="2"/>
                  <a:buChar char="ü"/>
                  <a:defRPr sz="2800" b="1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0509" name="Oval 75"/>
              <p:cNvSpPr>
                <a:spLocks noChangeArrowheads="1"/>
              </p:cNvSpPr>
              <p:nvPr/>
            </p:nvSpPr>
            <p:spPr bwMode="auto">
              <a:xfrm rot="-1366639">
                <a:off x="2845" y="1570"/>
                <a:ext cx="95" cy="1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Font typeface="Wingdings" pitchFamily="2" charset="2"/>
                  <a:buChar char="Ø"/>
                  <a:defRPr sz="3200" b="1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folHlink"/>
                  </a:buClr>
                  <a:buFont typeface="Wingdings" pitchFamily="2" charset="2"/>
                  <a:buChar char="ü"/>
                  <a:defRPr sz="2800" b="1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502" name="Group 76"/>
            <p:cNvGrpSpPr>
              <a:grpSpLocks/>
            </p:cNvGrpSpPr>
            <p:nvPr/>
          </p:nvGrpSpPr>
          <p:grpSpPr bwMode="auto">
            <a:xfrm>
              <a:off x="3012" y="1616"/>
              <a:ext cx="272" cy="444"/>
              <a:chOff x="3012" y="1616"/>
              <a:chExt cx="272" cy="444"/>
            </a:xfrm>
          </p:grpSpPr>
          <p:sp>
            <p:nvSpPr>
              <p:cNvPr id="20506" name="Oval 77"/>
              <p:cNvSpPr>
                <a:spLocks noChangeArrowheads="1"/>
              </p:cNvSpPr>
              <p:nvPr/>
            </p:nvSpPr>
            <p:spPr bwMode="auto">
              <a:xfrm rot="5956370">
                <a:off x="2926" y="1702"/>
                <a:ext cx="444" cy="272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Font typeface="Wingdings" pitchFamily="2" charset="2"/>
                  <a:buChar char="Ø"/>
                  <a:defRPr sz="3200" b="1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folHlink"/>
                  </a:buClr>
                  <a:buFont typeface="Wingdings" pitchFamily="2" charset="2"/>
                  <a:buChar char="ü"/>
                  <a:defRPr sz="2800" b="1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0507" name="Oval 78"/>
              <p:cNvSpPr>
                <a:spLocks noChangeArrowheads="1"/>
              </p:cNvSpPr>
              <p:nvPr/>
            </p:nvSpPr>
            <p:spPr bwMode="auto">
              <a:xfrm rot="5956370">
                <a:off x="3084" y="1834"/>
                <a:ext cx="95" cy="1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Font typeface="Wingdings" pitchFamily="2" charset="2"/>
                  <a:buChar char="Ø"/>
                  <a:defRPr sz="3200" b="1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folHlink"/>
                  </a:buClr>
                  <a:buFont typeface="Wingdings" pitchFamily="2" charset="2"/>
                  <a:buChar char="ü"/>
                  <a:defRPr sz="2800" b="1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503" name="Group 79"/>
            <p:cNvGrpSpPr>
              <a:grpSpLocks/>
            </p:cNvGrpSpPr>
            <p:nvPr/>
          </p:nvGrpSpPr>
          <p:grpSpPr bwMode="auto">
            <a:xfrm>
              <a:off x="2694" y="1852"/>
              <a:ext cx="272" cy="444"/>
              <a:chOff x="2694" y="1852"/>
              <a:chExt cx="272" cy="444"/>
            </a:xfrm>
          </p:grpSpPr>
          <p:sp>
            <p:nvSpPr>
              <p:cNvPr id="20504" name="Oval 80"/>
              <p:cNvSpPr>
                <a:spLocks noChangeArrowheads="1"/>
              </p:cNvSpPr>
              <p:nvPr/>
            </p:nvSpPr>
            <p:spPr bwMode="auto">
              <a:xfrm rot="-7579439">
                <a:off x="2608" y="1938"/>
                <a:ext cx="444" cy="272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Font typeface="Wingdings" pitchFamily="2" charset="2"/>
                  <a:buChar char="Ø"/>
                  <a:defRPr sz="3200" b="1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folHlink"/>
                  </a:buClr>
                  <a:buFont typeface="Wingdings" pitchFamily="2" charset="2"/>
                  <a:buChar char="ü"/>
                  <a:defRPr sz="2800" b="1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0505" name="Oval 81"/>
              <p:cNvSpPr>
                <a:spLocks noChangeArrowheads="1"/>
              </p:cNvSpPr>
              <p:nvPr/>
            </p:nvSpPr>
            <p:spPr bwMode="auto">
              <a:xfrm rot="-7579439">
                <a:off x="2746" y="1948"/>
                <a:ext cx="95" cy="1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Font typeface="Wingdings" pitchFamily="2" charset="2"/>
                  <a:buChar char="Ø"/>
                  <a:defRPr sz="3200" b="1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folHlink"/>
                  </a:buClr>
                  <a:buFont typeface="Wingdings" pitchFamily="2" charset="2"/>
                  <a:buChar char="ü"/>
                  <a:defRPr sz="2800" b="1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0488" name="Oval 82"/>
          <p:cNvSpPr>
            <a:spLocks noChangeArrowheads="1"/>
          </p:cNvSpPr>
          <p:nvPr/>
        </p:nvSpPr>
        <p:spPr bwMode="auto">
          <a:xfrm>
            <a:off x="3851275" y="2628900"/>
            <a:ext cx="1655763" cy="1439863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Ø"/>
              <a:defRPr sz="32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ü"/>
              <a:defRPr sz="28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Char char="•"/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489" name="Freeform 83"/>
          <p:cNvSpPr>
            <a:spLocks/>
          </p:cNvSpPr>
          <p:nvPr/>
        </p:nvSpPr>
        <p:spPr bwMode="auto">
          <a:xfrm rot="-9263989">
            <a:off x="3492500" y="1628775"/>
            <a:ext cx="1271588" cy="442913"/>
          </a:xfrm>
          <a:custGeom>
            <a:avLst/>
            <a:gdLst>
              <a:gd name="T0" fmla="*/ 2147483647 w 337"/>
              <a:gd name="T1" fmla="*/ 0 h 279"/>
              <a:gd name="T2" fmla="*/ 2147483647 w 337"/>
              <a:gd name="T3" fmla="*/ 2147483647 h 279"/>
              <a:gd name="T4" fmla="*/ 2147483647 w 337"/>
              <a:gd name="T5" fmla="*/ 2147483647 h 279"/>
              <a:gd name="T6" fmla="*/ 2147483647 w 337"/>
              <a:gd name="T7" fmla="*/ 2147483647 h 279"/>
              <a:gd name="T8" fmla="*/ 2147483647 w 337"/>
              <a:gd name="T9" fmla="*/ 2147483647 h 279"/>
              <a:gd name="T10" fmla="*/ 2147483647 w 337"/>
              <a:gd name="T11" fmla="*/ 2147483647 h 279"/>
              <a:gd name="T12" fmla="*/ 2147483647 w 337"/>
              <a:gd name="T13" fmla="*/ 2147483647 h 279"/>
              <a:gd name="T14" fmla="*/ 2147483647 w 337"/>
              <a:gd name="T15" fmla="*/ 0 h 27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37" h="279">
                <a:moveTo>
                  <a:pt x="107" y="0"/>
                </a:moveTo>
                <a:cubicBezTo>
                  <a:pt x="212" y="43"/>
                  <a:pt x="170" y="29"/>
                  <a:pt x="232" y="48"/>
                </a:cubicBezTo>
                <a:cubicBezTo>
                  <a:pt x="249" y="83"/>
                  <a:pt x="259" y="121"/>
                  <a:pt x="280" y="154"/>
                </a:cubicBezTo>
                <a:cubicBezTo>
                  <a:pt x="297" y="181"/>
                  <a:pt x="337" y="231"/>
                  <a:pt x="337" y="231"/>
                </a:cubicBezTo>
                <a:cubicBezTo>
                  <a:pt x="301" y="255"/>
                  <a:pt x="263" y="265"/>
                  <a:pt x="222" y="279"/>
                </a:cubicBezTo>
                <a:cubicBezTo>
                  <a:pt x="134" y="191"/>
                  <a:pt x="191" y="227"/>
                  <a:pt x="40" y="192"/>
                </a:cubicBezTo>
                <a:cubicBezTo>
                  <a:pt x="16" y="102"/>
                  <a:pt x="0" y="123"/>
                  <a:pt x="68" y="77"/>
                </a:cubicBezTo>
                <a:cubicBezTo>
                  <a:pt x="91" y="11"/>
                  <a:pt x="74" y="35"/>
                  <a:pt x="107" y="0"/>
                </a:cubicBez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90" name="Freeform 84"/>
          <p:cNvSpPr>
            <a:spLocks/>
          </p:cNvSpPr>
          <p:nvPr/>
        </p:nvSpPr>
        <p:spPr bwMode="auto">
          <a:xfrm rot="13140276" flipV="1">
            <a:off x="5795963" y="3141663"/>
            <a:ext cx="2065337" cy="442912"/>
          </a:xfrm>
          <a:custGeom>
            <a:avLst/>
            <a:gdLst>
              <a:gd name="T0" fmla="*/ 2147483647 w 337"/>
              <a:gd name="T1" fmla="*/ 0 h 279"/>
              <a:gd name="T2" fmla="*/ 2147483647 w 337"/>
              <a:gd name="T3" fmla="*/ 2147483647 h 279"/>
              <a:gd name="T4" fmla="*/ 2147483647 w 337"/>
              <a:gd name="T5" fmla="*/ 2147483647 h 279"/>
              <a:gd name="T6" fmla="*/ 2147483647 w 337"/>
              <a:gd name="T7" fmla="*/ 2147483647 h 279"/>
              <a:gd name="T8" fmla="*/ 2147483647 w 337"/>
              <a:gd name="T9" fmla="*/ 2147483647 h 279"/>
              <a:gd name="T10" fmla="*/ 2147483647 w 337"/>
              <a:gd name="T11" fmla="*/ 2147483647 h 279"/>
              <a:gd name="T12" fmla="*/ 2147483647 w 337"/>
              <a:gd name="T13" fmla="*/ 2147483647 h 279"/>
              <a:gd name="T14" fmla="*/ 2147483647 w 337"/>
              <a:gd name="T15" fmla="*/ 0 h 27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37" h="279">
                <a:moveTo>
                  <a:pt x="107" y="0"/>
                </a:moveTo>
                <a:cubicBezTo>
                  <a:pt x="212" y="43"/>
                  <a:pt x="170" y="29"/>
                  <a:pt x="232" y="48"/>
                </a:cubicBezTo>
                <a:cubicBezTo>
                  <a:pt x="249" y="83"/>
                  <a:pt x="259" y="121"/>
                  <a:pt x="280" y="154"/>
                </a:cubicBezTo>
                <a:cubicBezTo>
                  <a:pt x="297" y="181"/>
                  <a:pt x="337" y="231"/>
                  <a:pt x="337" y="231"/>
                </a:cubicBezTo>
                <a:cubicBezTo>
                  <a:pt x="301" y="255"/>
                  <a:pt x="263" y="265"/>
                  <a:pt x="222" y="279"/>
                </a:cubicBezTo>
                <a:cubicBezTo>
                  <a:pt x="134" y="191"/>
                  <a:pt x="191" y="227"/>
                  <a:pt x="40" y="192"/>
                </a:cubicBezTo>
                <a:cubicBezTo>
                  <a:pt x="16" y="102"/>
                  <a:pt x="0" y="123"/>
                  <a:pt x="68" y="77"/>
                </a:cubicBezTo>
                <a:cubicBezTo>
                  <a:pt x="91" y="11"/>
                  <a:pt x="74" y="35"/>
                  <a:pt x="107" y="0"/>
                </a:cubicBez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91" name="Freeform 85"/>
          <p:cNvSpPr>
            <a:spLocks/>
          </p:cNvSpPr>
          <p:nvPr/>
        </p:nvSpPr>
        <p:spPr bwMode="auto">
          <a:xfrm rot="10800000" flipH="1">
            <a:off x="4713288" y="1412875"/>
            <a:ext cx="1554162" cy="517525"/>
          </a:xfrm>
          <a:custGeom>
            <a:avLst/>
            <a:gdLst>
              <a:gd name="T0" fmla="*/ 2147483647 w 979"/>
              <a:gd name="T1" fmla="*/ 2147483647 h 326"/>
              <a:gd name="T2" fmla="*/ 2147483647 w 979"/>
              <a:gd name="T3" fmla="*/ 2147483647 h 326"/>
              <a:gd name="T4" fmla="*/ 2147483647 w 979"/>
              <a:gd name="T5" fmla="*/ 2147483647 h 326"/>
              <a:gd name="T6" fmla="*/ 2147483647 w 979"/>
              <a:gd name="T7" fmla="*/ 0 h 326"/>
              <a:gd name="T8" fmla="*/ 2147483647 w 979"/>
              <a:gd name="T9" fmla="*/ 2147483647 h 326"/>
              <a:gd name="T10" fmla="*/ 2147483647 w 979"/>
              <a:gd name="T11" fmla="*/ 2147483647 h 326"/>
              <a:gd name="T12" fmla="*/ 2147483647 w 979"/>
              <a:gd name="T13" fmla="*/ 2147483647 h 326"/>
              <a:gd name="T14" fmla="*/ 2147483647 w 979"/>
              <a:gd name="T15" fmla="*/ 2147483647 h 326"/>
              <a:gd name="T16" fmla="*/ 2147483647 w 979"/>
              <a:gd name="T17" fmla="*/ 2147483647 h 326"/>
              <a:gd name="T18" fmla="*/ 2147483647 w 979"/>
              <a:gd name="T19" fmla="*/ 2147483647 h 326"/>
              <a:gd name="T20" fmla="*/ 2147483647 w 979"/>
              <a:gd name="T21" fmla="*/ 2147483647 h 326"/>
              <a:gd name="T22" fmla="*/ 0 w 979"/>
              <a:gd name="T23" fmla="*/ 2147483647 h 326"/>
              <a:gd name="T24" fmla="*/ 2147483647 w 979"/>
              <a:gd name="T25" fmla="*/ 2147483647 h 32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79" h="326">
                <a:moveTo>
                  <a:pt x="153" y="96"/>
                </a:moveTo>
                <a:cubicBezTo>
                  <a:pt x="289" y="104"/>
                  <a:pt x="326" y="115"/>
                  <a:pt x="460" y="105"/>
                </a:cubicBezTo>
                <a:cubicBezTo>
                  <a:pt x="513" y="79"/>
                  <a:pt x="567" y="80"/>
                  <a:pt x="624" y="67"/>
                </a:cubicBezTo>
                <a:cubicBezTo>
                  <a:pt x="700" y="50"/>
                  <a:pt x="779" y="23"/>
                  <a:pt x="854" y="0"/>
                </a:cubicBezTo>
                <a:cubicBezTo>
                  <a:pt x="902" y="47"/>
                  <a:pt x="907" y="109"/>
                  <a:pt x="979" y="134"/>
                </a:cubicBezTo>
                <a:cubicBezTo>
                  <a:pt x="953" y="173"/>
                  <a:pt x="941" y="163"/>
                  <a:pt x="902" y="182"/>
                </a:cubicBezTo>
                <a:cubicBezTo>
                  <a:pt x="772" y="247"/>
                  <a:pt x="717" y="223"/>
                  <a:pt x="528" y="230"/>
                </a:cubicBezTo>
                <a:cubicBezTo>
                  <a:pt x="483" y="236"/>
                  <a:pt x="438" y="240"/>
                  <a:pt x="393" y="249"/>
                </a:cubicBezTo>
                <a:cubicBezTo>
                  <a:pt x="308" y="266"/>
                  <a:pt x="230" y="307"/>
                  <a:pt x="144" y="326"/>
                </a:cubicBezTo>
                <a:cubicBezTo>
                  <a:pt x="128" y="323"/>
                  <a:pt x="110" y="324"/>
                  <a:pt x="96" y="316"/>
                </a:cubicBezTo>
                <a:cubicBezTo>
                  <a:pt x="80" y="307"/>
                  <a:pt x="66" y="260"/>
                  <a:pt x="57" y="249"/>
                </a:cubicBezTo>
                <a:cubicBezTo>
                  <a:pt x="41" y="230"/>
                  <a:pt x="17" y="219"/>
                  <a:pt x="0" y="201"/>
                </a:cubicBezTo>
                <a:cubicBezTo>
                  <a:pt x="20" y="94"/>
                  <a:pt x="50" y="96"/>
                  <a:pt x="153" y="96"/>
                </a:cubicBez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92" name="Freeform 86"/>
          <p:cNvSpPr>
            <a:spLocks/>
          </p:cNvSpPr>
          <p:nvPr/>
        </p:nvSpPr>
        <p:spPr bwMode="auto">
          <a:xfrm rot="-9553436">
            <a:off x="5032375" y="1844675"/>
            <a:ext cx="1555750" cy="517525"/>
          </a:xfrm>
          <a:custGeom>
            <a:avLst/>
            <a:gdLst>
              <a:gd name="T0" fmla="*/ 2147483647 w 979"/>
              <a:gd name="T1" fmla="*/ 2147483647 h 326"/>
              <a:gd name="T2" fmla="*/ 2147483647 w 979"/>
              <a:gd name="T3" fmla="*/ 2147483647 h 326"/>
              <a:gd name="T4" fmla="*/ 2147483647 w 979"/>
              <a:gd name="T5" fmla="*/ 2147483647 h 326"/>
              <a:gd name="T6" fmla="*/ 2147483647 w 979"/>
              <a:gd name="T7" fmla="*/ 0 h 326"/>
              <a:gd name="T8" fmla="*/ 2147483647 w 979"/>
              <a:gd name="T9" fmla="*/ 2147483647 h 326"/>
              <a:gd name="T10" fmla="*/ 2147483647 w 979"/>
              <a:gd name="T11" fmla="*/ 2147483647 h 326"/>
              <a:gd name="T12" fmla="*/ 2147483647 w 979"/>
              <a:gd name="T13" fmla="*/ 2147483647 h 326"/>
              <a:gd name="T14" fmla="*/ 2147483647 w 979"/>
              <a:gd name="T15" fmla="*/ 2147483647 h 326"/>
              <a:gd name="T16" fmla="*/ 2147483647 w 979"/>
              <a:gd name="T17" fmla="*/ 2147483647 h 326"/>
              <a:gd name="T18" fmla="*/ 2147483647 w 979"/>
              <a:gd name="T19" fmla="*/ 2147483647 h 326"/>
              <a:gd name="T20" fmla="*/ 2147483647 w 979"/>
              <a:gd name="T21" fmla="*/ 2147483647 h 326"/>
              <a:gd name="T22" fmla="*/ 0 w 979"/>
              <a:gd name="T23" fmla="*/ 2147483647 h 326"/>
              <a:gd name="T24" fmla="*/ 2147483647 w 979"/>
              <a:gd name="T25" fmla="*/ 2147483647 h 32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79" h="326">
                <a:moveTo>
                  <a:pt x="153" y="96"/>
                </a:moveTo>
                <a:cubicBezTo>
                  <a:pt x="289" y="104"/>
                  <a:pt x="326" y="115"/>
                  <a:pt x="460" y="105"/>
                </a:cubicBezTo>
                <a:cubicBezTo>
                  <a:pt x="513" y="79"/>
                  <a:pt x="567" y="80"/>
                  <a:pt x="624" y="67"/>
                </a:cubicBezTo>
                <a:cubicBezTo>
                  <a:pt x="700" y="50"/>
                  <a:pt x="779" y="23"/>
                  <a:pt x="854" y="0"/>
                </a:cubicBezTo>
                <a:cubicBezTo>
                  <a:pt x="902" y="47"/>
                  <a:pt x="907" y="109"/>
                  <a:pt x="979" y="134"/>
                </a:cubicBezTo>
                <a:cubicBezTo>
                  <a:pt x="953" y="173"/>
                  <a:pt x="941" y="163"/>
                  <a:pt x="902" y="182"/>
                </a:cubicBezTo>
                <a:cubicBezTo>
                  <a:pt x="772" y="247"/>
                  <a:pt x="717" y="223"/>
                  <a:pt x="528" y="230"/>
                </a:cubicBezTo>
                <a:cubicBezTo>
                  <a:pt x="483" y="236"/>
                  <a:pt x="438" y="240"/>
                  <a:pt x="393" y="249"/>
                </a:cubicBezTo>
                <a:cubicBezTo>
                  <a:pt x="308" y="266"/>
                  <a:pt x="230" y="307"/>
                  <a:pt x="144" y="326"/>
                </a:cubicBezTo>
                <a:cubicBezTo>
                  <a:pt x="128" y="323"/>
                  <a:pt x="110" y="324"/>
                  <a:pt x="96" y="316"/>
                </a:cubicBezTo>
                <a:cubicBezTo>
                  <a:pt x="80" y="307"/>
                  <a:pt x="66" y="260"/>
                  <a:pt x="57" y="249"/>
                </a:cubicBezTo>
                <a:cubicBezTo>
                  <a:pt x="41" y="230"/>
                  <a:pt x="17" y="219"/>
                  <a:pt x="0" y="201"/>
                </a:cubicBezTo>
                <a:cubicBezTo>
                  <a:pt x="20" y="94"/>
                  <a:pt x="50" y="96"/>
                  <a:pt x="153" y="96"/>
                </a:cubicBez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93" name="Freeform 87"/>
          <p:cNvSpPr>
            <a:spLocks/>
          </p:cNvSpPr>
          <p:nvPr/>
        </p:nvSpPr>
        <p:spPr bwMode="auto">
          <a:xfrm rot="10800000">
            <a:off x="2843213" y="4533900"/>
            <a:ext cx="2590800" cy="1262063"/>
          </a:xfrm>
          <a:custGeom>
            <a:avLst/>
            <a:gdLst>
              <a:gd name="T0" fmla="*/ 2147483647 w 1632"/>
              <a:gd name="T1" fmla="*/ 2147483647 h 795"/>
              <a:gd name="T2" fmla="*/ 2147483647 w 1632"/>
              <a:gd name="T3" fmla="*/ 2147483647 h 795"/>
              <a:gd name="T4" fmla="*/ 2147483647 w 1632"/>
              <a:gd name="T5" fmla="*/ 2147483647 h 795"/>
              <a:gd name="T6" fmla="*/ 2147483647 w 1632"/>
              <a:gd name="T7" fmla="*/ 2147483647 h 795"/>
              <a:gd name="T8" fmla="*/ 2147483647 w 1632"/>
              <a:gd name="T9" fmla="*/ 2147483647 h 795"/>
              <a:gd name="T10" fmla="*/ 2147483647 w 1632"/>
              <a:gd name="T11" fmla="*/ 2147483647 h 795"/>
              <a:gd name="T12" fmla="*/ 2147483647 w 1632"/>
              <a:gd name="T13" fmla="*/ 2147483647 h 795"/>
              <a:gd name="T14" fmla="*/ 2147483647 w 1632"/>
              <a:gd name="T15" fmla="*/ 2147483647 h 795"/>
              <a:gd name="T16" fmla="*/ 2147483647 w 1632"/>
              <a:gd name="T17" fmla="*/ 2147483647 h 795"/>
              <a:gd name="T18" fmla="*/ 2147483647 w 1632"/>
              <a:gd name="T19" fmla="*/ 2147483647 h 795"/>
              <a:gd name="T20" fmla="*/ 2147483647 w 1632"/>
              <a:gd name="T21" fmla="*/ 2147483647 h 795"/>
              <a:gd name="T22" fmla="*/ 2147483647 w 1632"/>
              <a:gd name="T23" fmla="*/ 2147483647 h 795"/>
              <a:gd name="T24" fmla="*/ 2147483647 w 1632"/>
              <a:gd name="T25" fmla="*/ 2147483647 h 795"/>
              <a:gd name="T26" fmla="*/ 2147483647 w 1632"/>
              <a:gd name="T27" fmla="*/ 2147483647 h 795"/>
              <a:gd name="T28" fmla="*/ 2147483647 w 1632"/>
              <a:gd name="T29" fmla="*/ 2147483647 h 795"/>
              <a:gd name="T30" fmla="*/ 2147483647 w 1632"/>
              <a:gd name="T31" fmla="*/ 2147483647 h 795"/>
              <a:gd name="T32" fmla="*/ 2147483647 w 1632"/>
              <a:gd name="T33" fmla="*/ 2147483647 h 79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632" h="795">
                <a:moveTo>
                  <a:pt x="1534" y="606"/>
                </a:moveTo>
                <a:cubicBezTo>
                  <a:pt x="1443" y="652"/>
                  <a:pt x="1356" y="689"/>
                  <a:pt x="1256" y="702"/>
                </a:cubicBezTo>
                <a:cubicBezTo>
                  <a:pt x="355" y="692"/>
                  <a:pt x="645" y="795"/>
                  <a:pt x="229" y="587"/>
                </a:cubicBezTo>
                <a:cubicBezTo>
                  <a:pt x="213" y="542"/>
                  <a:pt x="146" y="461"/>
                  <a:pt x="114" y="424"/>
                </a:cubicBezTo>
                <a:cubicBezTo>
                  <a:pt x="103" y="412"/>
                  <a:pt x="96" y="397"/>
                  <a:pt x="85" y="385"/>
                </a:cubicBezTo>
                <a:cubicBezTo>
                  <a:pt x="70" y="368"/>
                  <a:pt x="37" y="337"/>
                  <a:pt x="37" y="337"/>
                </a:cubicBezTo>
                <a:cubicBezTo>
                  <a:pt x="0" y="195"/>
                  <a:pt x="124" y="118"/>
                  <a:pt x="229" y="59"/>
                </a:cubicBezTo>
                <a:cubicBezTo>
                  <a:pt x="255" y="45"/>
                  <a:pt x="284" y="22"/>
                  <a:pt x="315" y="21"/>
                </a:cubicBezTo>
                <a:cubicBezTo>
                  <a:pt x="440" y="15"/>
                  <a:pt x="565" y="15"/>
                  <a:pt x="690" y="11"/>
                </a:cubicBezTo>
                <a:cubicBezTo>
                  <a:pt x="760" y="9"/>
                  <a:pt x="831" y="4"/>
                  <a:pt x="901" y="1"/>
                </a:cubicBezTo>
                <a:cubicBezTo>
                  <a:pt x="984" y="4"/>
                  <a:pt x="1068" y="0"/>
                  <a:pt x="1150" y="11"/>
                </a:cubicBezTo>
                <a:cubicBezTo>
                  <a:pt x="1215" y="20"/>
                  <a:pt x="1311" y="71"/>
                  <a:pt x="1371" y="97"/>
                </a:cubicBezTo>
                <a:cubicBezTo>
                  <a:pt x="1456" y="134"/>
                  <a:pt x="1510" y="162"/>
                  <a:pt x="1582" y="213"/>
                </a:cubicBezTo>
                <a:cubicBezTo>
                  <a:pt x="1613" y="419"/>
                  <a:pt x="1582" y="347"/>
                  <a:pt x="1630" y="443"/>
                </a:cubicBezTo>
                <a:cubicBezTo>
                  <a:pt x="1627" y="485"/>
                  <a:pt x="1632" y="528"/>
                  <a:pt x="1621" y="568"/>
                </a:cubicBezTo>
                <a:cubicBezTo>
                  <a:pt x="1618" y="578"/>
                  <a:pt x="1602" y="574"/>
                  <a:pt x="1592" y="577"/>
                </a:cubicBezTo>
                <a:cubicBezTo>
                  <a:pt x="1554" y="589"/>
                  <a:pt x="1569" y="583"/>
                  <a:pt x="1534" y="606"/>
                </a:cubicBez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94" name="Freeform 88"/>
          <p:cNvSpPr>
            <a:spLocks/>
          </p:cNvSpPr>
          <p:nvPr/>
        </p:nvSpPr>
        <p:spPr bwMode="auto">
          <a:xfrm rot="282045">
            <a:off x="2008188" y="3644900"/>
            <a:ext cx="1484312" cy="1560513"/>
          </a:xfrm>
          <a:custGeom>
            <a:avLst/>
            <a:gdLst>
              <a:gd name="T0" fmla="*/ 2147483647 w 1052"/>
              <a:gd name="T1" fmla="*/ 2147483647 h 874"/>
              <a:gd name="T2" fmla="*/ 2147483647 w 1052"/>
              <a:gd name="T3" fmla="*/ 2147483647 h 874"/>
              <a:gd name="T4" fmla="*/ 2147483647 w 1052"/>
              <a:gd name="T5" fmla="*/ 2147483647 h 874"/>
              <a:gd name="T6" fmla="*/ 2147483647 w 1052"/>
              <a:gd name="T7" fmla="*/ 2147483647 h 874"/>
              <a:gd name="T8" fmla="*/ 2147483647 w 1052"/>
              <a:gd name="T9" fmla="*/ 2147483647 h 874"/>
              <a:gd name="T10" fmla="*/ 2147483647 w 1052"/>
              <a:gd name="T11" fmla="*/ 2147483647 h 874"/>
              <a:gd name="T12" fmla="*/ 2147483647 w 1052"/>
              <a:gd name="T13" fmla="*/ 2147483647 h 874"/>
              <a:gd name="T14" fmla="*/ 2147483647 w 1052"/>
              <a:gd name="T15" fmla="*/ 2147483647 h 874"/>
              <a:gd name="T16" fmla="*/ 2147483647 w 1052"/>
              <a:gd name="T17" fmla="*/ 2147483647 h 874"/>
              <a:gd name="T18" fmla="*/ 2147483647 w 1052"/>
              <a:gd name="T19" fmla="*/ 2147483647 h 874"/>
              <a:gd name="T20" fmla="*/ 2147483647 w 1052"/>
              <a:gd name="T21" fmla="*/ 2147483647 h 874"/>
              <a:gd name="T22" fmla="*/ 2147483647 w 1052"/>
              <a:gd name="T23" fmla="*/ 2147483647 h 874"/>
              <a:gd name="T24" fmla="*/ 2147483647 w 1052"/>
              <a:gd name="T25" fmla="*/ 2147483647 h 874"/>
              <a:gd name="T26" fmla="*/ 2147483647 w 1052"/>
              <a:gd name="T27" fmla="*/ 2147483647 h 874"/>
              <a:gd name="T28" fmla="*/ 2147483647 w 1052"/>
              <a:gd name="T29" fmla="*/ 2147483647 h 874"/>
              <a:gd name="T30" fmla="*/ 2147483647 w 1052"/>
              <a:gd name="T31" fmla="*/ 2147483647 h 874"/>
              <a:gd name="T32" fmla="*/ 2147483647 w 1052"/>
              <a:gd name="T33" fmla="*/ 2147483647 h 874"/>
              <a:gd name="T34" fmla="*/ 2147483647 w 1052"/>
              <a:gd name="T35" fmla="*/ 2147483647 h 874"/>
              <a:gd name="T36" fmla="*/ 2147483647 w 1052"/>
              <a:gd name="T37" fmla="*/ 2147483647 h 874"/>
              <a:gd name="T38" fmla="*/ 2147483647 w 1052"/>
              <a:gd name="T39" fmla="*/ 2147483647 h 874"/>
              <a:gd name="T40" fmla="*/ 2147483647 w 1052"/>
              <a:gd name="T41" fmla="*/ 2147483647 h 87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52" h="874">
                <a:moveTo>
                  <a:pt x="303" y="429"/>
                </a:moveTo>
                <a:cubicBezTo>
                  <a:pt x="234" y="447"/>
                  <a:pt x="110" y="461"/>
                  <a:pt x="44" y="506"/>
                </a:cubicBezTo>
                <a:cubicBezTo>
                  <a:pt x="28" y="545"/>
                  <a:pt x="18" y="582"/>
                  <a:pt x="5" y="621"/>
                </a:cubicBezTo>
                <a:cubicBezTo>
                  <a:pt x="8" y="701"/>
                  <a:pt x="0" y="782"/>
                  <a:pt x="15" y="861"/>
                </a:cubicBezTo>
                <a:cubicBezTo>
                  <a:pt x="17" y="874"/>
                  <a:pt x="40" y="871"/>
                  <a:pt x="53" y="871"/>
                </a:cubicBezTo>
                <a:cubicBezTo>
                  <a:pt x="78" y="871"/>
                  <a:pt x="139" y="833"/>
                  <a:pt x="159" y="823"/>
                </a:cubicBezTo>
                <a:cubicBezTo>
                  <a:pt x="207" y="799"/>
                  <a:pt x="234" y="774"/>
                  <a:pt x="284" y="756"/>
                </a:cubicBezTo>
                <a:cubicBezTo>
                  <a:pt x="341" y="736"/>
                  <a:pt x="393" y="727"/>
                  <a:pt x="447" y="698"/>
                </a:cubicBezTo>
                <a:cubicBezTo>
                  <a:pt x="530" y="653"/>
                  <a:pt x="522" y="645"/>
                  <a:pt x="610" y="631"/>
                </a:cubicBezTo>
                <a:cubicBezTo>
                  <a:pt x="646" y="619"/>
                  <a:pt x="669" y="594"/>
                  <a:pt x="706" y="583"/>
                </a:cubicBezTo>
                <a:cubicBezTo>
                  <a:pt x="766" y="543"/>
                  <a:pt x="840" y="537"/>
                  <a:pt x="908" y="516"/>
                </a:cubicBezTo>
                <a:cubicBezTo>
                  <a:pt x="943" y="480"/>
                  <a:pt x="913" y="503"/>
                  <a:pt x="984" y="487"/>
                </a:cubicBezTo>
                <a:cubicBezTo>
                  <a:pt x="1007" y="482"/>
                  <a:pt x="1032" y="468"/>
                  <a:pt x="1052" y="458"/>
                </a:cubicBezTo>
                <a:cubicBezTo>
                  <a:pt x="1028" y="367"/>
                  <a:pt x="1011" y="361"/>
                  <a:pt x="965" y="285"/>
                </a:cubicBezTo>
                <a:cubicBezTo>
                  <a:pt x="962" y="272"/>
                  <a:pt x="962" y="259"/>
                  <a:pt x="956" y="247"/>
                </a:cubicBezTo>
                <a:cubicBezTo>
                  <a:pt x="952" y="239"/>
                  <a:pt x="939" y="237"/>
                  <a:pt x="936" y="228"/>
                </a:cubicBezTo>
                <a:cubicBezTo>
                  <a:pt x="929" y="206"/>
                  <a:pt x="933" y="182"/>
                  <a:pt x="927" y="160"/>
                </a:cubicBezTo>
                <a:cubicBezTo>
                  <a:pt x="880" y="0"/>
                  <a:pt x="694" y="50"/>
                  <a:pt x="572" y="45"/>
                </a:cubicBezTo>
                <a:cubicBezTo>
                  <a:pt x="489" y="65"/>
                  <a:pt x="437" y="92"/>
                  <a:pt x="380" y="151"/>
                </a:cubicBezTo>
                <a:cubicBezTo>
                  <a:pt x="352" y="219"/>
                  <a:pt x="335" y="290"/>
                  <a:pt x="293" y="352"/>
                </a:cubicBezTo>
                <a:cubicBezTo>
                  <a:pt x="279" y="397"/>
                  <a:pt x="280" y="372"/>
                  <a:pt x="303" y="429"/>
                </a:cubicBez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95" name="Freeform 89"/>
          <p:cNvSpPr>
            <a:spLocks/>
          </p:cNvSpPr>
          <p:nvPr/>
        </p:nvSpPr>
        <p:spPr bwMode="auto">
          <a:xfrm rot="6382425">
            <a:off x="5106195" y="4212431"/>
            <a:ext cx="1490662" cy="974725"/>
          </a:xfrm>
          <a:custGeom>
            <a:avLst/>
            <a:gdLst>
              <a:gd name="T0" fmla="*/ 2147483647 w 834"/>
              <a:gd name="T1" fmla="*/ 2147483647 h 691"/>
              <a:gd name="T2" fmla="*/ 2147483647 w 834"/>
              <a:gd name="T3" fmla="*/ 2147483647 h 691"/>
              <a:gd name="T4" fmla="*/ 2147483647 w 834"/>
              <a:gd name="T5" fmla="*/ 0 h 691"/>
              <a:gd name="T6" fmla="*/ 2147483647 w 834"/>
              <a:gd name="T7" fmla="*/ 2147483647 h 691"/>
              <a:gd name="T8" fmla="*/ 2147483647 w 834"/>
              <a:gd name="T9" fmla="*/ 2147483647 h 691"/>
              <a:gd name="T10" fmla="*/ 2147483647 w 834"/>
              <a:gd name="T11" fmla="*/ 2147483647 h 691"/>
              <a:gd name="T12" fmla="*/ 2147483647 w 834"/>
              <a:gd name="T13" fmla="*/ 2147483647 h 691"/>
              <a:gd name="T14" fmla="*/ 2147483647 w 834"/>
              <a:gd name="T15" fmla="*/ 2147483647 h 691"/>
              <a:gd name="T16" fmla="*/ 2147483647 w 834"/>
              <a:gd name="T17" fmla="*/ 2147483647 h 691"/>
              <a:gd name="T18" fmla="*/ 2147483647 w 834"/>
              <a:gd name="T19" fmla="*/ 2147483647 h 691"/>
              <a:gd name="T20" fmla="*/ 2147483647 w 834"/>
              <a:gd name="T21" fmla="*/ 2147483647 h 691"/>
              <a:gd name="T22" fmla="*/ 2147483647 w 834"/>
              <a:gd name="T23" fmla="*/ 2147483647 h 691"/>
              <a:gd name="T24" fmla="*/ 2147483647 w 834"/>
              <a:gd name="T25" fmla="*/ 2147483647 h 691"/>
              <a:gd name="T26" fmla="*/ 2147483647 w 834"/>
              <a:gd name="T27" fmla="*/ 2147483647 h 691"/>
              <a:gd name="T28" fmla="*/ 2147483647 w 834"/>
              <a:gd name="T29" fmla="*/ 2147483647 h 691"/>
              <a:gd name="T30" fmla="*/ 2147483647 w 834"/>
              <a:gd name="T31" fmla="*/ 2147483647 h 691"/>
              <a:gd name="T32" fmla="*/ 2147483647 w 834"/>
              <a:gd name="T33" fmla="*/ 2147483647 h 691"/>
              <a:gd name="T34" fmla="*/ 2147483647 w 834"/>
              <a:gd name="T35" fmla="*/ 2147483647 h 691"/>
              <a:gd name="T36" fmla="*/ 2147483647 w 834"/>
              <a:gd name="T37" fmla="*/ 2147483647 h 691"/>
              <a:gd name="T38" fmla="*/ 2147483647 w 834"/>
              <a:gd name="T39" fmla="*/ 2147483647 h 691"/>
              <a:gd name="T40" fmla="*/ 2147483647 w 834"/>
              <a:gd name="T41" fmla="*/ 2147483647 h 691"/>
              <a:gd name="T42" fmla="*/ 2147483647 w 834"/>
              <a:gd name="T43" fmla="*/ 2147483647 h 69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34" h="691">
                <a:moveTo>
                  <a:pt x="85" y="125"/>
                </a:moveTo>
                <a:cubicBezTo>
                  <a:pt x="114" y="106"/>
                  <a:pt x="182" y="36"/>
                  <a:pt x="210" y="29"/>
                </a:cubicBezTo>
                <a:cubicBezTo>
                  <a:pt x="298" y="7"/>
                  <a:pt x="442" y="5"/>
                  <a:pt x="526" y="0"/>
                </a:cubicBezTo>
                <a:cubicBezTo>
                  <a:pt x="612" y="42"/>
                  <a:pt x="668" y="130"/>
                  <a:pt x="757" y="173"/>
                </a:cubicBezTo>
                <a:cubicBezTo>
                  <a:pt x="798" y="226"/>
                  <a:pt x="816" y="249"/>
                  <a:pt x="834" y="317"/>
                </a:cubicBezTo>
                <a:cubicBezTo>
                  <a:pt x="831" y="346"/>
                  <a:pt x="831" y="375"/>
                  <a:pt x="824" y="403"/>
                </a:cubicBezTo>
                <a:cubicBezTo>
                  <a:pt x="818" y="428"/>
                  <a:pt x="789" y="443"/>
                  <a:pt x="776" y="461"/>
                </a:cubicBezTo>
                <a:cubicBezTo>
                  <a:pt x="712" y="550"/>
                  <a:pt x="793" y="461"/>
                  <a:pt x="738" y="519"/>
                </a:cubicBezTo>
                <a:cubicBezTo>
                  <a:pt x="728" y="566"/>
                  <a:pt x="706" y="636"/>
                  <a:pt x="661" y="663"/>
                </a:cubicBezTo>
                <a:cubicBezTo>
                  <a:pt x="635" y="679"/>
                  <a:pt x="574" y="691"/>
                  <a:pt x="574" y="691"/>
                </a:cubicBezTo>
                <a:cubicBezTo>
                  <a:pt x="542" y="688"/>
                  <a:pt x="509" y="689"/>
                  <a:pt x="478" y="682"/>
                </a:cubicBezTo>
                <a:cubicBezTo>
                  <a:pt x="467" y="680"/>
                  <a:pt x="460" y="667"/>
                  <a:pt x="450" y="663"/>
                </a:cubicBezTo>
                <a:cubicBezTo>
                  <a:pt x="438" y="658"/>
                  <a:pt x="424" y="656"/>
                  <a:pt x="411" y="653"/>
                </a:cubicBezTo>
                <a:cubicBezTo>
                  <a:pt x="381" y="623"/>
                  <a:pt x="356" y="599"/>
                  <a:pt x="315" y="586"/>
                </a:cubicBezTo>
                <a:cubicBezTo>
                  <a:pt x="296" y="580"/>
                  <a:pt x="258" y="567"/>
                  <a:pt x="258" y="567"/>
                </a:cubicBezTo>
                <a:cubicBezTo>
                  <a:pt x="217" y="539"/>
                  <a:pt x="180" y="525"/>
                  <a:pt x="133" y="509"/>
                </a:cubicBezTo>
                <a:cubicBezTo>
                  <a:pt x="123" y="506"/>
                  <a:pt x="104" y="499"/>
                  <a:pt x="104" y="499"/>
                </a:cubicBezTo>
                <a:cubicBezTo>
                  <a:pt x="101" y="490"/>
                  <a:pt x="99" y="479"/>
                  <a:pt x="94" y="471"/>
                </a:cubicBezTo>
                <a:cubicBezTo>
                  <a:pt x="87" y="460"/>
                  <a:pt x="72" y="454"/>
                  <a:pt x="66" y="442"/>
                </a:cubicBezTo>
                <a:cubicBezTo>
                  <a:pt x="56" y="424"/>
                  <a:pt x="57" y="401"/>
                  <a:pt x="46" y="384"/>
                </a:cubicBezTo>
                <a:cubicBezTo>
                  <a:pt x="40" y="374"/>
                  <a:pt x="33" y="365"/>
                  <a:pt x="27" y="355"/>
                </a:cubicBezTo>
                <a:cubicBezTo>
                  <a:pt x="0" y="270"/>
                  <a:pt x="49" y="197"/>
                  <a:pt x="85" y="125"/>
                </a:cubicBez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96" name="Freeform 90"/>
          <p:cNvSpPr>
            <a:spLocks/>
          </p:cNvSpPr>
          <p:nvPr/>
        </p:nvSpPr>
        <p:spPr bwMode="auto">
          <a:xfrm rot="-8496435">
            <a:off x="5838825" y="3717925"/>
            <a:ext cx="1951038" cy="787400"/>
          </a:xfrm>
          <a:custGeom>
            <a:avLst/>
            <a:gdLst>
              <a:gd name="T0" fmla="*/ 2147483647 w 1229"/>
              <a:gd name="T1" fmla="*/ 2147483647 h 496"/>
              <a:gd name="T2" fmla="*/ 2147483647 w 1229"/>
              <a:gd name="T3" fmla="*/ 2147483647 h 496"/>
              <a:gd name="T4" fmla="*/ 2147483647 w 1229"/>
              <a:gd name="T5" fmla="*/ 2147483647 h 496"/>
              <a:gd name="T6" fmla="*/ 2147483647 w 1229"/>
              <a:gd name="T7" fmla="*/ 2147483647 h 496"/>
              <a:gd name="T8" fmla="*/ 2147483647 w 1229"/>
              <a:gd name="T9" fmla="*/ 2147483647 h 496"/>
              <a:gd name="T10" fmla="*/ 2147483647 w 1229"/>
              <a:gd name="T11" fmla="*/ 2147483647 h 496"/>
              <a:gd name="T12" fmla="*/ 2147483647 w 1229"/>
              <a:gd name="T13" fmla="*/ 2147483647 h 496"/>
              <a:gd name="T14" fmla="*/ 2147483647 w 1229"/>
              <a:gd name="T15" fmla="*/ 2147483647 h 496"/>
              <a:gd name="T16" fmla="*/ 2147483647 w 1229"/>
              <a:gd name="T17" fmla="*/ 2147483647 h 496"/>
              <a:gd name="T18" fmla="*/ 2147483647 w 1229"/>
              <a:gd name="T19" fmla="*/ 2147483647 h 496"/>
              <a:gd name="T20" fmla="*/ 2147483647 w 1229"/>
              <a:gd name="T21" fmla="*/ 2147483647 h 496"/>
              <a:gd name="T22" fmla="*/ 2147483647 w 1229"/>
              <a:gd name="T23" fmla="*/ 2147483647 h 496"/>
              <a:gd name="T24" fmla="*/ 2147483647 w 1229"/>
              <a:gd name="T25" fmla="*/ 2147483647 h 496"/>
              <a:gd name="T26" fmla="*/ 0 w 1229"/>
              <a:gd name="T27" fmla="*/ 2147483647 h 496"/>
              <a:gd name="T28" fmla="*/ 2147483647 w 1229"/>
              <a:gd name="T29" fmla="*/ 2147483647 h 496"/>
              <a:gd name="T30" fmla="*/ 2147483647 w 1229"/>
              <a:gd name="T31" fmla="*/ 2147483647 h 496"/>
              <a:gd name="T32" fmla="*/ 2147483647 w 1229"/>
              <a:gd name="T33" fmla="*/ 2147483647 h 496"/>
              <a:gd name="T34" fmla="*/ 2147483647 w 1229"/>
              <a:gd name="T35" fmla="*/ 2147483647 h 49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229" h="496">
                <a:moveTo>
                  <a:pt x="605" y="26"/>
                </a:moveTo>
                <a:cubicBezTo>
                  <a:pt x="643" y="32"/>
                  <a:pt x="687" y="25"/>
                  <a:pt x="720" y="45"/>
                </a:cubicBezTo>
                <a:cubicBezTo>
                  <a:pt x="746" y="60"/>
                  <a:pt x="752" y="96"/>
                  <a:pt x="768" y="122"/>
                </a:cubicBezTo>
                <a:cubicBezTo>
                  <a:pt x="783" y="145"/>
                  <a:pt x="819" y="148"/>
                  <a:pt x="835" y="170"/>
                </a:cubicBezTo>
                <a:cubicBezTo>
                  <a:pt x="842" y="179"/>
                  <a:pt x="845" y="192"/>
                  <a:pt x="855" y="198"/>
                </a:cubicBezTo>
                <a:cubicBezTo>
                  <a:pt x="869" y="206"/>
                  <a:pt x="887" y="206"/>
                  <a:pt x="903" y="208"/>
                </a:cubicBezTo>
                <a:cubicBezTo>
                  <a:pt x="986" y="216"/>
                  <a:pt x="1069" y="221"/>
                  <a:pt x="1152" y="227"/>
                </a:cubicBezTo>
                <a:cubicBezTo>
                  <a:pt x="1189" y="272"/>
                  <a:pt x="1211" y="299"/>
                  <a:pt x="1229" y="352"/>
                </a:cubicBezTo>
                <a:cubicBezTo>
                  <a:pt x="1167" y="383"/>
                  <a:pt x="1100" y="393"/>
                  <a:pt x="1037" y="419"/>
                </a:cubicBezTo>
                <a:cubicBezTo>
                  <a:pt x="1001" y="434"/>
                  <a:pt x="967" y="453"/>
                  <a:pt x="931" y="467"/>
                </a:cubicBezTo>
                <a:cubicBezTo>
                  <a:pt x="892" y="482"/>
                  <a:pt x="848" y="485"/>
                  <a:pt x="807" y="496"/>
                </a:cubicBezTo>
                <a:cubicBezTo>
                  <a:pt x="601" y="490"/>
                  <a:pt x="413" y="477"/>
                  <a:pt x="211" y="458"/>
                </a:cubicBezTo>
                <a:cubicBezTo>
                  <a:pt x="163" y="408"/>
                  <a:pt x="95" y="392"/>
                  <a:pt x="48" y="342"/>
                </a:cubicBezTo>
                <a:cubicBezTo>
                  <a:pt x="34" y="300"/>
                  <a:pt x="15" y="260"/>
                  <a:pt x="0" y="218"/>
                </a:cubicBezTo>
                <a:cubicBezTo>
                  <a:pt x="12" y="172"/>
                  <a:pt x="56" y="97"/>
                  <a:pt x="96" y="64"/>
                </a:cubicBezTo>
                <a:cubicBezTo>
                  <a:pt x="115" y="48"/>
                  <a:pt x="143" y="48"/>
                  <a:pt x="163" y="35"/>
                </a:cubicBezTo>
                <a:cubicBezTo>
                  <a:pt x="217" y="0"/>
                  <a:pt x="145" y="29"/>
                  <a:pt x="211" y="6"/>
                </a:cubicBezTo>
                <a:cubicBezTo>
                  <a:pt x="313" y="9"/>
                  <a:pt x="481" y="26"/>
                  <a:pt x="605" y="26"/>
                </a:cubicBez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97" name="Line 91"/>
          <p:cNvSpPr>
            <a:spLocks noChangeShapeType="1"/>
          </p:cNvSpPr>
          <p:nvPr/>
        </p:nvSpPr>
        <p:spPr bwMode="auto">
          <a:xfrm flipH="1">
            <a:off x="6814344" y="4149725"/>
            <a:ext cx="316706" cy="1625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98" name="Freeform 92"/>
          <p:cNvSpPr>
            <a:spLocks/>
          </p:cNvSpPr>
          <p:nvPr/>
        </p:nvSpPr>
        <p:spPr bwMode="auto">
          <a:xfrm rot="-4836345">
            <a:off x="2475707" y="2196306"/>
            <a:ext cx="1490662" cy="974725"/>
          </a:xfrm>
          <a:custGeom>
            <a:avLst/>
            <a:gdLst>
              <a:gd name="T0" fmla="*/ 2147483647 w 834"/>
              <a:gd name="T1" fmla="*/ 2147483647 h 691"/>
              <a:gd name="T2" fmla="*/ 2147483647 w 834"/>
              <a:gd name="T3" fmla="*/ 2147483647 h 691"/>
              <a:gd name="T4" fmla="*/ 2147483647 w 834"/>
              <a:gd name="T5" fmla="*/ 0 h 691"/>
              <a:gd name="T6" fmla="*/ 2147483647 w 834"/>
              <a:gd name="T7" fmla="*/ 2147483647 h 691"/>
              <a:gd name="T8" fmla="*/ 2147483647 w 834"/>
              <a:gd name="T9" fmla="*/ 2147483647 h 691"/>
              <a:gd name="T10" fmla="*/ 2147483647 w 834"/>
              <a:gd name="T11" fmla="*/ 2147483647 h 691"/>
              <a:gd name="T12" fmla="*/ 2147483647 w 834"/>
              <a:gd name="T13" fmla="*/ 2147483647 h 691"/>
              <a:gd name="T14" fmla="*/ 2147483647 w 834"/>
              <a:gd name="T15" fmla="*/ 2147483647 h 691"/>
              <a:gd name="T16" fmla="*/ 2147483647 w 834"/>
              <a:gd name="T17" fmla="*/ 2147483647 h 691"/>
              <a:gd name="T18" fmla="*/ 2147483647 w 834"/>
              <a:gd name="T19" fmla="*/ 2147483647 h 691"/>
              <a:gd name="T20" fmla="*/ 2147483647 w 834"/>
              <a:gd name="T21" fmla="*/ 2147483647 h 691"/>
              <a:gd name="T22" fmla="*/ 2147483647 w 834"/>
              <a:gd name="T23" fmla="*/ 2147483647 h 691"/>
              <a:gd name="T24" fmla="*/ 2147483647 w 834"/>
              <a:gd name="T25" fmla="*/ 2147483647 h 691"/>
              <a:gd name="T26" fmla="*/ 2147483647 w 834"/>
              <a:gd name="T27" fmla="*/ 2147483647 h 691"/>
              <a:gd name="T28" fmla="*/ 2147483647 w 834"/>
              <a:gd name="T29" fmla="*/ 2147483647 h 691"/>
              <a:gd name="T30" fmla="*/ 2147483647 w 834"/>
              <a:gd name="T31" fmla="*/ 2147483647 h 691"/>
              <a:gd name="T32" fmla="*/ 2147483647 w 834"/>
              <a:gd name="T33" fmla="*/ 2147483647 h 691"/>
              <a:gd name="T34" fmla="*/ 2147483647 w 834"/>
              <a:gd name="T35" fmla="*/ 2147483647 h 691"/>
              <a:gd name="T36" fmla="*/ 2147483647 w 834"/>
              <a:gd name="T37" fmla="*/ 2147483647 h 691"/>
              <a:gd name="T38" fmla="*/ 2147483647 w 834"/>
              <a:gd name="T39" fmla="*/ 2147483647 h 691"/>
              <a:gd name="T40" fmla="*/ 2147483647 w 834"/>
              <a:gd name="T41" fmla="*/ 2147483647 h 691"/>
              <a:gd name="T42" fmla="*/ 2147483647 w 834"/>
              <a:gd name="T43" fmla="*/ 2147483647 h 69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34" h="691">
                <a:moveTo>
                  <a:pt x="85" y="125"/>
                </a:moveTo>
                <a:cubicBezTo>
                  <a:pt x="114" y="106"/>
                  <a:pt x="182" y="36"/>
                  <a:pt x="210" y="29"/>
                </a:cubicBezTo>
                <a:cubicBezTo>
                  <a:pt x="298" y="7"/>
                  <a:pt x="442" y="5"/>
                  <a:pt x="526" y="0"/>
                </a:cubicBezTo>
                <a:cubicBezTo>
                  <a:pt x="612" y="42"/>
                  <a:pt x="668" y="130"/>
                  <a:pt x="757" y="173"/>
                </a:cubicBezTo>
                <a:cubicBezTo>
                  <a:pt x="798" y="226"/>
                  <a:pt x="816" y="249"/>
                  <a:pt x="834" y="317"/>
                </a:cubicBezTo>
                <a:cubicBezTo>
                  <a:pt x="831" y="346"/>
                  <a:pt x="831" y="375"/>
                  <a:pt x="824" y="403"/>
                </a:cubicBezTo>
                <a:cubicBezTo>
                  <a:pt x="818" y="428"/>
                  <a:pt x="789" y="443"/>
                  <a:pt x="776" y="461"/>
                </a:cubicBezTo>
                <a:cubicBezTo>
                  <a:pt x="712" y="550"/>
                  <a:pt x="793" y="461"/>
                  <a:pt x="738" y="519"/>
                </a:cubicBezTo>
                <a:cubicBezTo>
                  <a:pt x="728" y="566"/>
                  <a:pt x="706" y="636"/>
                  <a:pt x="661" y="663"/>
                </a:cubicBezTo>
                <a:cubicBezTo>
                  <a:pt x="635" y="679"/>
                  <a:pt x="574" y="691"/>
                  <a:pt x="574" y="691"/>
                </a:cubicBezTo>
                <a:cubicBezTo>
                  <a:pt x="542" y="688"/>
                  <a:pt x="509" y="689"/>
                  <a:pt x="478" y="682"/>
                </a:cubicBezTo>
                <a:cubicBezTo>
                  <a:pt x="467" y="680"/>
                  <a:pt x="460" y="667"/>
                  <a:pt x="450" y="663"/>
                </a:cubicBezTo>
                <a:cubicBezTo>
                  <a:pt x="438" y="658"/>
                  <a:pt x="424" y="656"/>
                  <a:pt x="411" y="653"/>
                </a:cubicBezTo>
                <a:cubicBezTo>
                  <a:pt x="381" y="623"/>
                  <a:pt x="356" y="599"/>
                  <a:pt x="315" y="586"/>
                </a:cubicBezTo>
                <a:cubicBezTo>
                  <a:pt x="296" y="580"/>
                  <a:pt x="258" y="567"/>
                  <a:pt x="258" y="567"/>
                </a:cubicBezTo>
                <a:cubicBezTo>
                  <a:pt x="217" y="539"/>
                  <a:pt x="180" y="525"/>
                  <a:pt x="133" y="509"/>
                </a:cubicBezTo>
                <a:cubicBezTo>
                  <a:pt x="123" y="506"/>
                  <a:pt x="104" y="499"/>
                  <a:pt x="104" y="499"/>
                </a:cubicBezTo>
                <a:cubicBezTo>
                  <a:pt x="101" y="490"/>
                  <a:pt x="99" y="479"/>
                  <a:pt x="94" y="471"/>
                </a:cubicBezTo>
                <a:cubicBezTo>
                  <a:pt x="87" y="460"/>
                  <a:pt x="72" y="454"/>
                  <a:pt x="66" y="442"/>
                </a:cubicBezTo>
                <a:cubicBezTo>
                  <a:pt x="56" y="424"/>
                  <a:pt x="57" y="401"/>
                  <a:pt x="46" y="384"/>
                </a:cubicBezTo>
                <a:cubicBezTo>
                  <a:pt x="40" y="374"/>
                  <a:pt x="33" y="365"/>
                  <a:pt x="27" y="355"/>
                </a:cubicBezTo>
                <a:cubicBezTo>
                  <a:pt x="0" y="270"/>
                  <a:pt x="49" y="197"/>
                  <a:pt x="85" y="125"/>
                </a:cubicBez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99" name="Freeform 93"/>
          <p:cNvSpPr>
            <a:spLocks/>
          </p:cNvSpPr>
          <p:nvPr/>
        </p:nvSpPr>
        <p:spPr bwMode="auto">
          <a:xfrm rot="4915374">
            <a:off x="1201737" y="2638426"/>
            <a:ext cx="2195513" cy="512762"/>
          </a:xfrm>
          <a:custGeom>
            <a:avLst/>
            <a:gdLst>
              <a:gd name="T0" fmla="*/ 2147483647 w 1229"/>
              <a:gd name="T1" fmla="*/ 2147483647 h 496"/>
              <a:gd name="T2" fmla="*/ 2147483647 w 1229"/>
              <a:gd name="T3" fmla="*/ 2147483647 h 496"/>
              <a:gd name="T4" fmla="*/ 2147483647 w 1229"/>
              <a:gd name="T5" fmla="*/ 2147483647 h 496"/>
              <a:gd name="T6" fmla="*/ 2147483647 w 1229"/>
              <a:gd name="T7" fmla="*/ 2147483647 h 496"/>
              <a:gd name="T8" fmla="*/ 2147483647 w 1229"/>
              <a:gd name="T9" fmla="*/ 2147483647 h 496"/>
              <a:gd name="T10" fmla="*/ 2147483647 w 1229"/>
              <a:gd name="T11" fmla="*/ 2147483647 h 496"/>
              <a:gd name="T12" fmla="*/ 2147483647 w 1229"/>
              <a:gd name="T13" fmla="*/ 2147483647 h 496"/>
              <a:gd name="T14" fmla="*/ 2147483647 w 1229"/>
              <a:gd name="T15" fmla="*/ 2147483647 h 496"/>
              <a:gd name="T16" fmla="*/ 2147483647 w 1229"/>
              <a:gd name="T17" fmla="*/ 2147483647 h 496"/>
              <a:gd name="T18" fmla="*/ 2147483647 w 1229"/>
              <a:gd name="T19" fmla="*/ 2147483647 h 496"/>
              <a:gd name="T20" fmla="*/ 2147483647 w 1229"/>
              <a:gd name="T21" fmla="*/ 2147483647 h 496"/>
              <a:gd name="T22" fmla="*/ 2147483647 w 1229"/>
              <a:gd name="T23" fmla="*/ 2147483647 h 496"/>
              <a:gd name="T24" fmla="*/ 2147483647 w 1229"/>
              <a:gd name="T25" fmla="*/ 2147483647 h 496"/>
              <a:gd name="T26" fmla="*/ 0 w 1229"/>
              <a:gd name="T27" fmla="*/ 2147483647 h 496"/>
              <a:gd name="T28" fmla="*/ 2147483647 w 1229"/>
              <a:gd name="T29" fmla="*/ 2147483647 h 496"/>
              <a:gd name="T30" fmla="*/ 2147483647 w 1229"/>
              <a:gd name="T31" fmla="*/ 2147483647 h 496"/>
              <a:gd name="T32" fmla="*/ 2147483647 w 1229"/>
              <a:gd name="T33" fmla="*/ 2147483647 h 496"/>
              <a:gd name="T34" fmla="*/ 2147483647 w 1229"/>
              <a:gd name="T35" fmla="*/ 2147483647 h 49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229" h="496">
                <a:moveTo>
                  <a:pt x="605" y="26"/>
                </a:moveTo>
                <a:cubicBezTo>
                  <a:pt x="643" y="32"/>
                  <a:pt x="687" y="25"/>
                  <a:pt x="720" y="45"/>
                </a:cubicBezTo>
                <a:cubicBezTo>
                  <a:pt x="746" y="60"/>
                  <a:pt x="752" y="96"/>
                  <a:pt x="768" y="122"/>
                </a:cubicBezTo>
                <a:cubicBezTo>
                  <a:pt x="783" y="145"/>
                  <a:pt x="819" y="148"/>
                  <a:pt x="835" y="170"/>
                </a:cubicBezTo>
                <a:cubicBezTo>
                  <a:pt x="842" y="179"/>
                  <a:pt x="845" y="192"/>
                  <a:pt x="855" y="198"/>
                </a:cubicBezTo>
                <a:cubicBezTo>
                  <a:pt x="869" y="206"/>
                  <a:pt x="887" y="206"/>
                  <a:pt x="903" y="208"/>
                </a:cubicBezTo>
                <a:cubicBezTo>
                  <a:pt x="986" y="216"/>
                  <a:pt x="1069" y="221"/>
                  <a:pt x="1152" y="227"/>
                </a:cubicBezTo>
                <a:cubicBezTo>
                  <a:pt x="1189" y="272"/>
                  <a:pt x="1211" y="299"/>
                  <a:pt x="1229" y="352"/>
                </a:cubicBezTo>
                <a:cubicBezTo>
                  <a:pt x="1167" y="383"/>
                  <a:pt x="1100" y="393"/>
                  <a:pt x="1037" y="419"/>
                </a:cubicBezTo>
                <a:cubicBezTo>
                  <a:pt x="1001" y="434"/>
                  <a:pt x="967" y="453"/>
                  <a:pt x="931" y="467"/>
                </a:cubicBezTo>
                <a:cubicBezTo>
                  <a:pt x="892" y="482"/>
                  <a:pt x="848" y="485"/>
                  <a:pt x="807" y="496"/>
                </a:cubicBezTo>
                <a:cubicBezTo>
                  <a:pt x="601" y="490"/>
                  <a:pt x="413" y="477"/>
                  <a:pt x="211" y="458"/>
                </a:cubicBezTo>
                <a:cubicBezTo>
                  <a:pt x="163" y="408"/>
                  <a:pt x="95" y="392"/>
                  <a:pt x="48" y="342"/>
                </a:cubicBezTo>
                <a:cubicBezTo>
                  <a:pt x="34" y="300"/>
                  <a:pt x="15" y="260"/>
                  <a:pt x="0" y="218"/>
                </a:cubicBezTo>
                <a:cubicBezTo>
                  <a:pt x="12" y="172"/>
                  <a:pt x="56" y="97"/>
                  <a:pt x="96" y="64"/>
                </a:cubicBezTo>
                <a:cubicBezTo>
                  <a:pt x="115" y="48"/>
                  <a:pt x="143" y="48"/>
                  <a:pt x="163" y="35"/>
                </a:cubicBezTo>
                <a:cubicBezTo>
                  <a:pt x="217" y="0"/>
                  <a:pt x="145" y="29"/>
                  <a:pt x="211" y="6"/>
                </a:cubicBezTo>
                <a:cubicBezTo>
                  <a:pt x="313" y="9"/>
                  <a:pt x="481" y="26"/>
                  <a:pt x="605" y="26"/>
                </a:cubicBez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00" name="Line 94"/>
          <p:cNvSpPr>
            <a:spLocks noChangeShapeType="1"/>
          </p:cNvSpPr>
          <p:nvPr/>
        </p:nvSpPr>
        <p:spPr bwMode="auto">
          <a:xfrm>
            <a:off x="4671218" y="5180014"/>
            <a:ext cx="936625" cy="61595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86" name="Line 71"/>
          <p:cNvSpPr>
            <a:spLocks noChangeShapeType="1"/>
          </p:cNvSpPr>
          <p:nvPr/>
        </p:nvSpPr>
        <p:spPr bwMode="auto">
          <a:xfrm flipV="1">
            <a:off x="5435599" y="2002749"/>
            <a:ext cx="1593749" cy="986514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Line 25"/>
          <p:cNvSpPr>
            <a:spLocks noChangeShapeType="1"/>
          </p:cNvSpPr>
          <p:nvPr/>
        </p:nvSpPr>
        <p:spPr bwMode="auto">
          <a:xfrm flipH="1" flipV="1">
            <a:off x="1718462" y="1658937"/>
            <a:ext cx="1989938" cy="1330326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 Box 79"/>
          <p:cNvSpPr txBox="1">
            <a:spLocks noChangeArrowheads="1"/>
          </p:cNvSpPr>
          <p:nvPr/>
        </p:nvSpPr>
        <p:spPr bwMode="auto">
          <a:xfrm>
            <a:off x="323528" y="1157377"/>
            <a:ext cx="18469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MO fraîche</a:t>
            </a:r>
            <a:endParaRPr kumimoji="0" lang="fr-CA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17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7" name="Text Box 23"/>
          <p:cNvSpPr txBox="1">
            <a:spLocks noChangeArrowheads="1"/>
          </p:cNvSpPr>
          <p:nvPr/>
        </p:nvSpPr>
        <p:spPr bwMode="auto">
          <a:xfrm>
            <a:off x="5497041" y="6134174"/>
            <a:ext cx="23118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Hyphe / racine</a:t>
            </a:r>
            <a:endParaRPr kumimoji="0" lang="en-CA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44" name="AutoShape 46"/>
          <p:cNvSpPr>
            <a:spLocks/>
          </p:cNvSpPr>
          <p:nvPr/>
        </p:nvSpPr>
        <p:spPr bwMode="auto">
          <a:xfrm>
            <a:off x="665262" y="2284413"/>
            <a:ext cx="295275" cy="3846512"/>
          </a:xfrm>
          <a:prstGeom prst="leftBrace">
            <a:avLst>
              <a:gd name="adj1" fmla="val 108557"/>
              <a:gd name="adj2" fmla="val 50000"/>
            </a:avLst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Ø"/>
              <a:defRPr sz="32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ü"/>
              <a:defRPr sz="28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Char char="•"/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191" name="Text Box 47"/>
          <p:cNvSpPr txBox="1">
            <a:spLocks noChangeArrowheads="1"/>
          </p:cNvSpPr>
          <p:nvPr/>
        </p:nvSpPr>
        <p:spPr bwMode="auto">
          <a:xfrm rot="16200000">
            <a:off x="-1050220" y="3964129"/>
            <a:ext cx="267252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Macro-agrégat</a:t>
            </a:r>
            <a:endParaRPr kumimoji="0" lang="en-CA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1043453" y="2162175"/>
            <a:ext cx="5455772" cy="3998913"/>
            <a:chOff x="2205503" y="1371600"/>
            <a:chExt cx="5455772" cy="3998913"/>
          </a:xfrm>
        </p:grpSpPr>
        <p:sp>
          <p:nvSpPr>
            <p:cNvPr id="22530" name="Freeform 45" descr="Ondulations"/>
            <p:cNvSpPr>
              <a:spLocks/>
            </p:cNvSpPr>
            <p:nvPr/>
          </p:nvSpPr>
          <p:spPr bwMode="auto">
            <a:xfrm>
              <a:off x="2657475" y="1493838"/>
              <a:ext cx="4078288" cy="3819525"/>
            </a:xfrm>
            <a:custGeom>
              <a:avLst/>
              <a:gdLst>
                <a:gd name="T0" fmla="*/ 0 w 2890"/>
                <a:gd name="T1" fmla="*/ 2147483647 h 2406"/>
                <a:gd name="T2" fmla="*/ 2147483647 w 2890"/>
                <a:gd name="T3" fmla="*/ 2147483647 h 2406"/>
                <a:gd name="T4" fmla="*/ 2147483647 w 2890"/>
                <a:gd name="T5" fmla="*/ 2147483647 h 2406"/>
                <a:gd name="T6" fmla="*/ 2147483647 w 2890"/>
                <a:gd name="T7" fmla="*/ 2147483647 h 2406"/>
                <a:gd name="T8" fmla="*/ 2147483647 w 2890"/>
                <a:gd name="T9" fmla="*/ 2147483647 h 2406"/>
                <a:gd name="T10" fmla="*/ 2147483647 w 2890"/>
                <a:gd name="T11" fmla="*/ 2147483647 h 2406"/>
                <a:gd name="T12" fmla="*/ 2147483647 w 2890"/>
                <a:gd name="T13" fmla="*/ 2147483647 h 2406"/>
                <a:gd name="T14" fmla="*/ 2147483647 w 2890"/>
                <a:gd name="T15" fmla="*/ 2147483647 h 2406"/>
                <a:gd name="T16" fmla="*/ 2147483647 w 2890"/>
                <a:gd name="T17" fmla="*/ 2147483647 h 2406"/>
                <a:gd name="T18" fmla="*/ 2147483647 w 2890"/>
                <a:gd name="T19" fmla="*/ 2147483647 h 2406"/>
                <a:gd name="T20" fmla="*/ 2147483647 w 2890"/>
                <a:gd name="T21" fmla="*/ 2147483647 h 2406"/>
                <a:gd name="T22" fmla="*/ 2147483647 w 2890"/>
                <a:gd name="T23" fmla="*/ 2147483647 h 2406"/>
                <a:gd name="T24" fmla="*/ 2147483647 w 2890"/>
                <a:gd name="T25" fmla="*/ 2147483647 h 2406"/>
                <a:gd name="T26" fmla="*/ 2147483647 w 2890"/>
                <a:gd name="T27" fmla="*/ 2147483647 h 2406"/>
                <a:gd name="T28" fmla="*/ 2147483647 w 2890"/>
                <a:gd name="T29" fmla="*/ 2147483647 h 2406"/>
                <a:gd name="T30" fmla="*/ 2147483647 w 2890"/>
                <a:gd name="T31" fmla="*/ 2147483647 h 2406"/>
                <a:gd name="T32" fmla="*/ 2147483647 w 2890"/>
                <a:gd name="T33" fmla="*/ 2147483647 h 2406"/>
                <a:gd name="T34" fmla="*/ 2147483647 w 2890"/>
                <a:gd name="T35" fmla="*/ 2147483647 h 2406"/>
                <a:gd name="T36" fmla="*/ 2147483647 w 2890"/>
                <a:gd name="T37" fmla="*/ 2147483647 h 2406"/>
                <a:gd name="T38" fmla="*/ 2147483647 w 2890"/>
                <a:gd name="T39" fmla="*/ 2147483647 h 2406"/>
                <a:gd name="T40" fmla="*/ 2147483647 w 2890"/>
                <a:gd name="T41" fmla="*/ 2147483647 h 2406"/>
                <a:gd name="T42" fmla="*/ 2147483647 w 2890"/>
                <a:gd name="T43" fmla="*/ 2147483647 h 2406"/>
                <a:gd name="T44" fmla="*/ 2147483647 w 2890"/>
                <a:gd name="T45" fmla="*/ 2147483647 h 2406"/>
                <a:gd name="T46" fmla="*/ 2147483647 w 2890"/>
                <a:gd name="T47" fmla="*/ 2147483647 h 2406"/>
                <a:gd name="T48" fmla="*/ 2147483647 w 2890"/>
                <a:gd name="T49" fmla="*/ 2147483647 h 2406"/>
                <a:gd name="T50" fmla="*/ 2147483647 w 2890"/>
                <a:gd name="T51" fmla="*/ 2147483647 h 2406"/>
                <a:gd name="T52" fmla="*/ 2147483647 w 2890"/>
                <a:gd name="T53" fmla="*/ 2147483647 h 2406"/>
                <a:gd name="T54" fmla="*/ 2147483647 w 2890"/>
                <a:gd name="T55" fmla="*/ 2147483647 h 2406"/>
                <a:gd name="T56" fmla="*/ 2147483647 w 2890"/>
                <a:gd name="T57" fmla="*/ 2147483647 h 2406"/>
                <a:gd name="T58" fmla="*/ 2147483647 w 2890"/>
                <a:gd name="T59" fmla="*/ 2147483647 h 2406"/>
                <a:gd name="T60" fmla="*/ 2147483647 w 2890"/>
                <a:gd name="T61" fmla="*/ 2147483647 h 2406"/>
                <a:gd name="T62" fmla="*/ 2147483647 w 2890"/>
                <a:gd name="T63" fmla="*/ 2147483647 h 2406"/>
                <a:gd name="T64" fmla="*/ 2147483647 w 2890"/>
                <a:gd name="T65" fmla="*/ 2147483647 h 2406"/>
                <a:gd name="T66" fmla="*/ 2147483647 w 2890"/>
                <a:gd name="T67" fmla="*/ 2147483647 h 2406"/>
                <a:gd name="T68" fmla="*/ 2147483647 w 2890"/>
                <a:gd name="T69" fmla="*/ 2147483647 h 2406"/>
                <a:gd name="T70" fmla="*/ 2147483647 w 2890"/>
                <a:gd name="T71" fmla="*/ 2147483647 h 2406"/>
                <a:gd name="T72" fmla="*/ 2147483647 w 2890"/>
                <a:gd name="T73" fmla="*/ 2147483647 h 2406"/>
                <a:gd name="T74" fmla="*/ 2147483647 w 2890"/>
                <a:gd name="T75" fmla="*/ 2147483647 h 2406"/>
                <a:gd name="T76" fmla="*/ 2147483647 w 2890"/>
                <a:gd name="T77" fmla="*/ 2147483647 h 2406"/>
                <a:gd name="T78" fmla="*/ 2147483647 w 2890"/>
                <a:gd name="T79" fmla="*/ 2147483647 h 240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890" h="2406">
                  <a:moveTo>
                    <a:pt x="46" y="1164"/>
                  </a:moveTo>
                  <a:cubicBezTo>
                    <a:pt x="23" y="1095"/>
                    <a:pt x="27" y="1026"/>
                    <a:pt x="0" y="954"/>
                  </a:cubicBezTo>
                  <a:cubicBezTo>
                    <a:pt x="8" y="876"/>
                    <a:pt x="21" y="702"/>
                    <a:pt x="83" y="643"/>
                  </a:cubicBezTo>
                  <a:cubicBezTo>
                    <a:pt x="86" y="634"/>
                    <a:pt x="86" y="623"/>
                    <a:pt x="92" y="615"/>
                  </a:cubicBezTo>
                  <a:cubicBezTo>
                    <a:pt x="99" y="606"/>
                    <a:pt x="117" y="608"/>
                    <a:pt x="119" y="597"/>
                  </a:cubicBezTo>
                  <a:cubicBezTo>
                    <a:pt x="160" y="422"/>
                    <a:pt x="89" y="497"/>
                    <a:pt x="147" y="442"/>
                  </a:cubicBezTo>
                  <a:cubicBezTo>
                    <a:pt x="150" y="433"/>
                    <a:pt x="152" y="423"/>
                    <a:pt x="156" y="414"/>
                  </a:cubicBezTo>
                  <a:cubicBezTo>
                    <a:pt x="161" y="404"/>
                    <a:pt x="170" y="397"/>
                    <a:pt x="174" y="387"/>
                  </a:cubicBezTo>
                  <a:cubicBezTo>
                    <a:pt x="179" y="375"/>
                    <a:pt x="184" y="337"/>
                    <a:pt x="192" y="323"/>
                  </a:cubicBezTo>
                  <a:cubicBezTo>
                    <a:pt x="207" y="299"/>
                    <a:pt x="241" y="293"/>
                    <a:pt x="266" y="286"/>
                  </a:cubicBezTo>
                  <a:cubicBezTo>
                    <a:pt x="312" y="274"/>
                    <a:pt x="358" y="265"/>
                    <a:pt x="403" y="250"/>
                  </a:cubicBezTo>
                  <a:cubicBezTo>
                    <a:pt x="409" y="244"/>
                    <a:pt x="413" y="235"/>
                    <a:pt x="421" y="231"/>
                  </a:cubicBezTo>
                  <a:cubicBezTo>
                    <a:pt x="438" y="222"/>
                    <a:pt x="476" y="213"/>
                    <a:pt x="476" y="213"/>
                  </a:cubicBezTo>
                  <a:cubicBezTo>
                    <a:pt x="492" y="202"/>
                    <a:pt x="505" y="186"/>
                    <a:pt x="522" y="177"/>
                  </a:cubicBezTo>
                  <a:cubicBezTo>
                    <a:pt x="533" y="171"/>
                    <a:pt x="546" y="171"/>
                    <a:pt x="558" y="167"/>
                  </a:cubicBezTo>
                  <a:cubicBezTo>
                    <a:pt x="623" y="142"/>
                    <a:pt x="681" y="108"/>
                    <a:pt x="750" y="94"/>
                  </a:cubicBezTo>
                  <a:cubicBezTo>
                    <a:pt x="787" y="76"/>
                    <a:pt x="822" y="70"/>
                    <a:pt x="860" y="58"/>
                  </a:cubicBezTo>
                  <a:cubicBezTo>
                    <a:pt x="875" y="61"/>
                    <a:pt x="891" y="63"/>
                    <a:pt x="906" y="67"/>
                  </a:cubicBezTo>
                  <a:cubicBezTo>
                    <a:pt x="924" y="72"/>
                    <a:pt x="960" y="85"/>
                    <a:pt x="960" y="85"/>
                  </a:cubicBezTo>
                  <a:cubicBezTo>
                    <a:pt x="1031" y="73"/>
                    <a:pt x="1100" y="58"/>
                    <a:pt x="1171" y="49"/>
                  </a:cubicBezTo>
                  <a:cubicBezTo>
                    <a:pt x="1215" y="26"/>
                    <a:pt x="1250" y="20"/>
                    <a:pt x="1299" y="12"/>
                  </a:cubicBezTo>
                  <a:cubicBezTo>
                    <a:pt x="1342" y="16"/>
                    <a:pt x="1397" y="0"/>
                    <a:pt x="1427" y="30"/>
                  </a:cubicBezTo>
                  <a:cubicBezTo>
                    <a:pt x="1434" y="37"/>
                    <a:pt x="1432" y="49"/>
                    <a:pt x="1436" y="58"/>
                  </a:cubicBezTo>
                  <a:cubicBezTo>
                    <a:pt x="1441" y="68"/>
                    <a:pt x="1446" y="78"/>
                    <a:pt x="1454" y="85"/>
                  </a:cubicBezTo>
                  <a:cubicBezTo>
                    <a:pt x="1471" y="100"/>
                    <a:pt x="1491" y="110"/>
                    <a:pt x="1509" y="122"/>
                  </a:cubicBezTo>
                  <a:cubicBezTo>
                    <a:pt x="1529" y="136"/>
                    <a:pt x="1558" y="127"/>
                    <a:pt x="1582" y="131"/>
                  </a:cubicBezTo>
                  <a:cubicBezTo>
                    <a:pt x="1637" y="139"/>
                    <a:pt x="1680" y="152"/>
                    <a:pt x="1738" y="158"/>
                  </a:cubicBezTo>
                  <a:cubicBezTo>
                    <a:pt x="1770" y="169"/>
                    <a:pt x="1780" y="191"/>
                    <a:pt x="1811" y="204"/>
                  </a:cubicBezTo>
                  <a:cubicBezTo>
                    <a:pt x="1845" y="219"/>
                    <a:pt x="1886" y="224"/>
                    <a:pt x="1920" y="241"/>
                  </a:cubicBezTo>
                  <a:cubicBezTo>
                    <a:pt x="1998" y="280"/>
                    <a:pt x="1880" y="236"/>
                    <a:pt x="2003" y="277"/>
                  </a:cubicBezTo>
                  <a:cubicBezTo>
                    <a:pt x="2021" y="283"/>
                    <a:pt x="2040" y="289"/>
                    <a:pt x="2058" y="295"/>
                  </a:cubicBezTo>
                  <a:cubicBezTo>
                    <a:pt x="2076" y="301"/>
                    <a:pt x="2112" y="314"/>
                    <a:pt x="2112" y="314"/>
                  </a:cubicBezTo>
                  <a:cubicBezTo>
                    <a:pt x="2137" y="338"/>
                    <a:pt x="2163" y="340"/>
                    <a:pt x="2195" y="350"/>
                  </a:cubicBezTo>
                  <a:cubicBezTo>
                    <a:pt x="2218" y="374"/>
                    <a:pt x="2236" y="386"/>
                    <a:pt x="2268" y="396"/>
                  </a:cubicBezTo>
                  <a:cubicBezTo>
                    <a:pt x="2307" y="455"/>
                    <a:pt x="2261" y="398"/>
                    <a:pt x="2314" y="433"/>
                  </a:cubicBezTo>
                  <a:cubicBezTo>
                    <a:pt x="2350" y="457"/>
                    <a:pt x="2363" y="496"/>
                    <a:pt x="2405" y="524"/>
                  </a:cubicBezTo>
                  <a:cubicBezTo>
                    <a:pt x="2447" y="587"/>
                    <a:pt x="2392" y="511"/>
                    <a:pt x="2460" y="579"/>
                  </a:cubicBezTo>
                  <a:cubicBezTo>
                    <a:pt x="2510" y="629"/>
                    <a:pt x="2506" y="680"/>
                    <a:pt x="2579" y="698"/>
                  </a:cubicBezTo>
                  <a:cubicBezTo>
                    <a:pt x="2650" y="745"/>
                    <a:pt x="2571" y="685"/>
                    <a:pt x="2615" y="743"/>
                  </a:cubicBezTo>
                  <a:cubicBezTo>
                    <a:pt x="2642" y="778"/>
                    <a:pt x="2692" y="821"/>
                    <a:pt x="2734" y="835"/>
                  </a:cubicBezTo>
                  <a:cubicBezTo>
                    <a:pt x="2740" y="844"/>
                    <a:pt x="2744" y="854"/>
                    <a:pt x="2752" y="862"/>
                  </a:cubicBezTo>
                  <a:cubicBezTo>
                    <a:pt x="2760" y="870"/>
                    <a:pt x="2773" y="873"/>
                    <a:pt x="2780" y="881"/>
                  </a:cubicBezTo>
                  <a:cubicBezTo>
                    <a:pt x="2800" y="904"/>
                    <a:pt x="2817" y="930"/>
                    <a:pt x="2835" y="954"/>
                  </a:cubicBezTo>
                  <a:cubicBezTo>
                    <a:pt x="2848" y="972"/>
                    <a:pt x="2871" y="1009"/>
                    <a:pt x="2871" y="1009"/>
                  </a:cubicBezTo>
                  <a:cubicBezTo>
                    <a:pt x="2876" y="1031"/>
                    <a:pt x="2890" y="1051"/>
                    <a:pt x="2890" y="1073"/>
                  </a:cubicBezTo>
                  <a:cubicBezTo>
                    <a:pt x="2890" y="1112"/>
                    <a:pt x="2830" y="1136"/>
                    <a:pt x="2807" y="1164"/>
                  </a:cubicBezTo>
                  <a:cubicBezTo>
                    <a:pt x="2772" y="1207"/>
                    <a:pt x="2805" y="1177"/>
                    <a:pt x="2771" y="1237"/>
                  </a:cubicBezTo>
                  <a:cubicBezTo>
                    <a:pt x="2767" y="1245"/>
                    <a:pt x="2757" y="1248"/>
                    <a:pt x="2752" y="1255"/>
                  </a:cubicBezTo>
                  <a:cubicBezTo>
                    <a:pt x="2726" y="1290"/>
                    <a:pt x="2710" y="1335"/>
                    <a:pt x="2679" y="1365"/>
                  </a:cubicBezTo>
                  <a:cubicBezTo>
                    <a:pt x="2654" y="1444"/>
                    <a:pt x="2571" y="1487"/>
                    <a:pt x="2496" y="1511"/>
                  </a:cubicBezTo>
                  <a:cubicBezTo>
                    <a:pt x="2457" y="1539"/>
                    <a:pt x="2415" y="1564"/>
                    <a:pt x="2368" y="1575"/>
                  </a:cubicBezTo>
                  <a:cubicBezTo>
                    <a:pt x="2350" y="1587"/>
                    <a:pt x="2330" y="1597"/>
                    <a:pt x="2314" y="1612"/>
                  </a:cubicBezTo>
                  <a:cubicBezTo>
                    <a:pt x="2308" y="1618"/>
                    <a:pt x="2302" y="1625"/>
                    <a:pt x="2295" y="1630"/>
                  </a:cubicBezTo>
                  <a:cubicBezTo>
                    <a:pt x="2277" y="1643"/>
                    <a:pt x="2240" y="1667"/>
                    <a:pt x="2240" y="1667"/>
                  </a:cubicBezTo>
                  <a:cubicBezTo>
                    <a:pt x="2228" y="1685"/>
                    <a:pt x="2222" y="1709"/>
                    <a:pt x="2204" y="1722"/>
                  </a:cubicBezTo>
                  <a:cubicBezTo>
                    <a:pt x="2171" y="1746"/>
                    <a:pt x="2129" y="1764"/>
                    <a:pt x="2103" y="1795"/>
                  </a:cubicBezTo>
                  <a:cubicBezTo>
                    <a:pt x="2075" y="1827"/>
                    <a:pt x="2066" y="1854"/>
                    <a:pt x="2030" y="1877"/>
                  </a:cubicBezTo>
                  <a:cubicBezTo>
                    <a:pt x="2002" y="1921"/>
                    <a:pt x="1985" y="1972"/>
                    <a:pt x="1975" y="2023"/>
                  </a:cubicBezTo>
                  <a:cubicBezTo>
                    <a:pt x="1975" y="2023"/>
                    <a:pt x="1966" y="2094"/>
                    <a:pt x="1957" y="2106"/>
                  </a:cubicBezTo>
                  <a:cubicBezTo>
                    <a:pt x="1935" y="2135"/>
                    <a:pt x="1883" y="2130"/>
                    <a:pt x="1856" y="2133"/>
                  </a:cubicBezTo>
                  <a:cubicBezTo>
                    <a:pt x="1829" y="2140"/>
                    <a:pt x="1799" y="2139"/>
                    <a:pt x="1774" y="2151"/>
                  </a:cubicBezTo>
                  <a:cubicBezTo>
                    <a:pt x="1680" y="2194"/>
                    <a:pt x="1756" y="2179"/>
                    <a:pt x="1683" y="2206"/>
                  </a:cubicBezTo>
                  <a:cubicBezTo>
                    <a:pt x="1553" y="2254"/>
                    <a:pt x="1354" y="2262"/>
                    <a:pt x="1216" y="2279"/>
                  </a:cubicBezTo>
                  <a:cubicBezTo>
                    <a:pt x="1086" y="2295"/>
                    <a:pt x="1167" y="2295"/>
                    <a:pt x="1061" y="2316"/>
                  </a:cubicBezTo>
                  <a:cubicBezTo>
                    <a:pt x="1016" y="2325"/>
                    <a:pt x="970" y="2328"/>
                    <a:pt x="924" y="2334"/>
                  </a:cubicBezTo>
                  <a:cubicBezTo>
                    <a:pt x="842" y="2368"/>
                    <a:pt x="915" y="2340"/>
                    <a:pt x="814" y="2371"/>
                  </a:cubicBezTo>
                  <a:cubicBezTo>
                    <a:pt x="786" y="2379"/>
                    <a:pt x="732" y="2398"/>
                    <a:pt x="732" y="2398"/>
                  </a:cubicBezTo>
                  <a:cubicBezTo>
                    <a:pt x="670" y="2378"/>
                    <a:pt x="740" y="2406"/>
                    <a:pt x="677" y="2353"/>
                  </a:cubicBezTo>
                  <a:cubicBezTo>
                    <a:pt x="674" y="2350"/>
                    <a:pt x="626" y="2335"/>
                    <a:pt x="622" y="2334"/>
                  </a:cubicBezTo>
                  <a:cubicBezTo>
                    <a:pt x="605" y="2323"/>
                    <a:pt x="584" y="2318"/>
                    <a:pt x="567" y="2307"/>
                  </a:cubicBezTo>
                  <a:cubicBezTo>
                    <a:pt x="556" y="2300"/>
                    <a:pt x="550" y="2287"/>
                    <a:pt x="540" y="2279"/>
                  </a:cubicBezTo>
                  <a:cubicBezTo>
                    <a:pt x="509" y="2253"/>
                    <a:pt x="470" y="2242"/>
                    <a:pt x="439" y="2215"/>
                  </a:cubicBezTo>
                  <a:cubicBezTo>
                    <a:pt x="392" y="2174"/>
                    <a:pt x="350" y="2127"/>
                    <a:pt x="302" y="2087"/>
                  </a:cubicBezTo>
                  <a:cubicBezTo>
                    <a:pt x="257" y="2048"/>
                    <a:pt x="198" y="2010"/>
                    <a:pt x="165" y="1959"/>
                  </a:cubicBezTo>
                  <a:cubicBezTo>
                    <a:pt x="135" y="1913"/>
                    <a:pt x="132" y="1864"/>
                    <a:pt x="92" y="1822"/>
                  </a:cubicBezTo>
                  <a:cubicBezTo>
                    <a:pt x="72" y="1761"/>
                    <a:pt x="92" y="1835"/>
                    <a:pt x="92" y="1731"/>
                  </a:cubicBezTo>
                  <a:cubicBezTo>
                    <a:pt x="92" y="1691"/>
                    <a:pt x="89" y="1651"/>
                    <a:pt x="83" y="1612"/>
                  </a:cubicBezTo>
                  <a:cubicBezTo>
                    <a:pt x="80" y="1593"/>
                    <a:pt x="64" y="1557"/>
                    <a:pt x="64" y="1557"/>
                  </a:cubicBezTo>
                  <a:cubicBezTo>
                    <a:pt x="75" y="1431"/>
                    <a:pt x="88" y="1402"/>
                    <a:pt x="74" y="1265"/>
                  </a:cubicBezTo>
                  <a:cubicBezTo>
                    <a:pt x="71" y="1230"/>
                    <a:pt x="46" y="1200"/>
                    <a:pt x="46" y="1164"/>
                  </a:cubicBezTo>
                  <a:close/>
                </a:path>
              </a:pathLst>
            </a:custGeom>
            <a:pattFill prst="zigZag">
              <a:fgClr>
                <a:srgbClr val="66FF33"/>
              </a:fgClr>
              <a:bgClr>
                <a:schemeClr val="bg1"/>
              </a:bgClr>
            </a:pattFill>
            <a:ln/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531" name="Freeform 5"/>
            <p:cNvSpPr>
              <a:spLocks/>
            </p:cNvSpPr>
            <p:nvPr/>
          </p:nvSpPr>
          <p:spPr bwMode="auto">
            <a:xfrm rot="13140276" flipV="1">
              <a:off x="5595938" y="2525713"/>
              <a:ext cx="2065337" cy="442912"/>
            </a:xfrm>
            <a:custGeom>
              <a:avLst/>
              <a:gdLst>
                <a:gd name="T0" fmla="*/ 2147483647 w 337"/>
                <a:gd name="T1" fmla="*/ 0 h 279"/>
                <a:gd name="T2" fmla="*/ 2147483647 w 337"/>
                <a:gd name="T3" fmla="*/ 2147483647 h 279"/>
                <a:gd name="T4" fmla="*/ 2147483647 w 337"/>
                <a:gd name="T5" fmla="*/ 2147483647 h 279"/>
                <a:gd name="T6" fmla="*/ 2147483647 w 337"/>
                <a:gd name="T7" fmla="*/ 2147483647 h 279"/>
                <a:gd name="T8" fmla="*/ 2147483647 w 337"/>
                <a:gd name="T9" fmla="*/ 2147483647 h 279"/>
                <a:gd name="T10" fmla="*/ 2147483647 w 337"/>
                <a:gd name="T11" fmla="*/ 2147483647 h 279"/>
                <a:gd name="T12" fmla="*/ 2147483647 w 337"/>
                <a:gd name="T13" fmla="*/ 2147483647 h 279"/>
                <a:gd name="T14" fmla="*/ 2147483647 w 337"/>
                <a:gd name="T15" fmla="*/ 0 h 27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37" h="279">
                  <a:moveTo>
                    <a:pt x="107" y="0"/>
                  </a:moveTo>
                  <a:cubicBezTo>
                    <a:pt x="212" y="43"/>
                    <a:pt x="170" y="29"/>
                    <a:pt x="232" y="48"/>
                  </a:cubicBezTo>
                  <a:cubicBezTo>
                    <a:pt x="249" y="83"/>
                    <a:pt x="259" y="121"/>
                    <a:pt x="280" y="154"/>
                  </a:cubicBezTo>
                  <a:cubicBezTo>
                    <a:pt x="297" y="181"/>
                    <a:pt x="337" y="231"/>
                    <a:pt x="337" y="231"/>
                  </a:cubicBezTo>
                  <a:cubicBezTo>
                    <a:pt x="301" y="255"/>
                    <a:pt x="263" y="265"/>
                    <a:pt x="222" y="279"/>
                  </a:cubicBezTo>
                  <a:cubicBezTo>
                    <a:pt x="134" y="191"/>
                    <a:pt x="191" y="227"/>
                    <a:pt x="40" y="192"/>
                  </a:cubicBezTo>
                  <a:cubicBezTo>
                    <a:pt x="16" y="102"/>
                    <a:pt x="0" y="123"/>
                    <a:pt x="68" y="77"/>
                  </a:cubicBezTo>
                  <a:cubicBezTo>
                    <a:pt x="91" y="11"/>
                    <a:pt x="74" y="35"/>
                    <a:pt x="107" y="0"/>
                  </a:cubicBezTo>
                  <a:close/>
                </a:path>
              </a:pathLst>
            </a:custGeom>
            <a:solidFill>
              <a:srgbClr val="CC33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532" name="Freeform 6"/>
            <p:cNvSpPr>
              <a:spLocks/>
            </p:cNvSpPr>
            <p:nvPr/>
          </p:nvSpPr>
          <p:spPr bwMode="auto">
            <a:xfrm rot="10800000" flipH="1">
              <a:off x="3995738" y="1373188"/>
              <a:ext cx="1554162" cy="517525"/>
            </a:xfrm>
            <a:custGeom>
              <a:avLst/>
              <a:gdLst>
                <a:gd name="T0" fmla="*/ 2147483647 w 979"/>
                <a:gd name="T1" fmla="*/ 2147483647 h 326"/>
                <a:gd name="T2" fmla="*/ 2147483647 w 979"/>
                <a:gd name="T3" fmla="*/ 2147483647 h 326"/>
                <a:gd name="T4" fmla="*/ 2147483647 w 979"/>
                <a:gd name="T5" fmla="*/ 2147483647 h 326"/>
                <a:gd name="T6" fmla="*/ 2147483647 w 979"/>
                <a:gd name="T7" fmla="*/ 0 h 326"/>
                <a:gd name="T8" fmla="*/ 2147483647 w 979"/>
                <a:gd name="T9" fmla="*/ 2147483647 h 326"/>
                <a:gd name="T10" fmla="*/ 2147483647 w 979"/>
                <a:gd name="T11" fmla="*/ 2147483647 h 326"/>
                <a:gd name="T12" fmla="*/ 2147483647 w 979"/>
                <a:gd name="T13" fmla="*/ 2147483647 h 326"/>
                <a:gd name="T14" fmla="*/ 2147483647 w 979"/>
                <a:gd name="T15" fmla="*/ 2147483647 h 326"/>
                <a:gd name="T16" fmla="*/ 2147483647 w 979"/>
                <a:gd name="T17" fmla="*/ 2147483647 h 326"/>
                <a:gd name="T18" fmla="*/ 2147483647 w 979"/>
                <a:gd name="T19" fmla="*/ 2147483647 h 326"/>
                <a:gd name="T20" fmla="*/ 2147483647 w 979"/>
                <a:gd name="T21" fmla="*/ 2147483647 h 326"/>
                <a:gd name="T22" fmla="*/ 0 w 979"/>
                <a:gd name="T23" fmla="*/ 2147483647 h 326"/>
                <a:gd name="T24" fmla="*/ 2147483647 w 979"/>
                <a:gd name="T25" fmla="*/ 2147483647 h 3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79" h="326">
                  <a:moveTo>
                    <a:pt x="153" y="96"/>
                  </a:moveTo>
                  <a:cubicBezTo>
                    <a:pt x="289" y="104"/>
                    <a:pt x="326" y="115"/>
                    <a:pt x="460" y="105"/>
                  </a:cubicBezTo>
                  <a:cubicBezTo>
                    <a:pt x="513" y="79"/>
                    <a:pt x="567" y="80"/>
                    <a:pt x="624" y="67"/>
                  </a:cubicBezTo>
                  <a:cubicBezTo>
                    <a:pt x="700" y="50"/>
                    <a:pt x="779" y="23"/>
                    <a:pt x="854" y="0"/>
                  </a:cubicBezTo>
                  <a:cubicBezTo>
                    <a:pt x="902" y="47"/>
                    <a:pt x="907" y="109"/>
                    <a:pt x="979" y="134"/>
                  </a:cubicBezTo>
                  <a:cubicBezTo>
                    <a:pt x="953" y="173"/>
                    <a:pt x="941" y="163"/>
                    <a:pt x="902" y="182"/>
                  </a:cubicBezTo>
                  <a:cubicBezTo>
                    <a:pt x="772" y="247"/>
                    <a:pt x="717" y="223"/>
                    <a:pt x="528" y="230"/>
                  </a:cubicBezTo>
                  <a:cubicBezTo>
                    <a:pt x="483" y="236"/>
                    <a:pt x="438" y="240"/>
                    <a:pt x="393" y="249"/>
                  </a:cubicBezTo>
                  <a:cubicBezTo>
                    <a:pt x="308" y="266"/>
                    <a:pt x="230" y="307"/>
                    <a:pt x="144" y="326"/>
                  </a:cubicBezTo>
                  <a:cubicBezTo>
                    <a:pt x="128" y="323"/>
                    <a:pt x="110" y="324"/>
                    <a:pt x="96" y="316"/>
                  </a:cubicBezTo>
                  <a:cubicBezTo>
                    <a:pt x="80" y="307"/>
                    <a:pt x="66" y="260"/>
                    <a:pt x="57" y="249"/>
                  </a:cubicBezTo>
                  <a:cubicBezTo>
                    <a:pt x="41" y="230"/>
                    <a:pt x="17" y="219"/>
                    <a:pt x="0" y="201"/>
                  </a:cubicBezTo>
                  <a:cubicBezTo>
                    <a:pt x="20" y="94"/>
                    <a:pt x="50" y="96"/>
                    <a:pt x="153" y="96"/>
                  </a:cubicBezTo>
                  <a:close/>
                </a:path>
              </a:pathLst>
            </a:custGeom>
            <a:solidFill>
              <a:srgbClr val="CC33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533" name="Freeform 7"/>
            <p:cNvSpPr>
              <a:spLocks/>
            </p:cNvSpPr>
            <p:nvPr/>
          </p:nvSpPr>
          <p:spPr bwMode="auto">
            <a:xfrm rot="12046564">
              <a:off x="4314825" y="1804988"/>
              <a:ext cx="1555750" cy="517525"/>
            </a:xfrm>
            <a:custGeom>
              <a:avLst/>
              <a:gdLst>
                <a:gd name="T0" fmla="*/ 2147483647 w 979"/>
                <a:gd name="T1" fmla="*/ 2147483647 h 326"/>
                <a:gd name="T2" fmla="*/ 2147483647 w 979"/>
                <a:gd name="T3" fmla="*/ 2147483647 h 326"/>
                <a:gd name="T4" fmla="*/ 2147483647 w 979"/>
                <a:gd name="T5" fmla="*/ 2147483647 h 326"/>
                <a:gd name="T6" fmla="*/ 2147483647 w 979"/>
                <a:gd name="T7" fmla="*/ 0 h 326"/>
                <a:gd name="T8" fmla="*/ 2147483647 w 979"/>
                <a:gd name="T9" fmla="*/ 2147483647 h 326"/>
                <a:gd name="T10" fmla="*/ 2147483647 w 979"/>
                <a:gd name="T11" fmla="*/ 2147483647 h 326"/>
                <a:gd name="T12" fmla="*/ 2147483647 w 979"/>
                <a:gd name="T13" fmla="*/ 2147483647 h 326"/>
                <a:gd name="T14" fmla="*/ 2147483647 w 979"/>
                <a:gd name="T15" fmla="*/ 2147483647 h 326"/>
                <a:gd name="T16" fmla="*/ 2147483647 w 979"/>
                <a:gd name="T17" fmla="*/ 2147483647 h 326"/>
                <a:gd name="T18" fmla="*/ 2147483647 w 979"/>
                <a:gd name="T19" fmla="*/ 2147483647 h 326"/>
                <a:gd name="T20" fmla="*/ 2147483647 w 979"/>
                <a:gd name="T21" fmla="*/ 2147483647 h 326"/>
                <a:gd name="T22" fmla="*/ 0 w 979"/>
                <a:gd name="T23" fmla="*/ 2147483647 h 326"/>
                <a:gd name="T24" fmla="*/ 2147483647 w 979"/>
                <a:gd name="T25" fmla="*/ 2147483647 h 3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79" h="326">
                  <a:moveTo>
                    <a:pt x="153" y="96"/>
                  </a:moveTo>
                  <a:cubicBezTo>
                    <a:pt x="289" y="104"/>
                    <a:pt x="326" y="115"/>
                    <a:pt x="460" y="105"/>
                  </a:cubicBezTo>
                  <a:cubicBezTo>
                    <a:pt x="513" y="79"/>
                    <a:pt x="567" y="80"/>
                    <a:pt x="624" y="67"/>
                  </a:cubicBezTo>
                  <a:cubicBezTo>
                    <a:pt x="700" y="50"/>
                    <a:pt x="779" y="23"/>
                    <a:pt x="854" y="0"/>
                  </a:cubicBezTo>
                  <a:cubicBezTo>
                    <a:pt x="902" y="47"/>
                    <a:pt x="907" y="109"/>
                    <a:pt x="979" y="134"/>
                  </a:cubicBezTo>
                  <a:cubicBezTo>
                    <a:pt x="953" y="173"/>
                    <a:pt x="941" y="163"/>
                    <a:pt x="902" y="182"/>
                  </a:cubicBezTo>
                  <a:cubicBezTo>
                    <a:pt x="772" y="247"/>
                    <a:pt x="717" y="223"/>
                    <a:pt x="528" y="230"/>
                  </a:cubicBezTo>
                  <a:cubicBezTo>
                    <a:pt x="483" y="236"/>
                    <a:pt x="438" y="240"/>
                    <a:pt x="393" y="249"/>
                  </a:cubicBezTo>
                  <a:cubicBezTo>
                    <a:pt x="308" y="266"/>
                    <a:pt x="230" y="307"/>
                    <a:pt x="144" y="326"/>
                  </a:cubicBezTo>
                  <a:cubicBezTo>
                    <a:pt x="128" y="323"/>
                    <a:pt x="110" y="324"/>
                    <a:pt x="96" y="316"/>
                  </a:cubicBezTo>
                  <a:cubicBezTo>
                    <a:pt x="80" y="307"/>
                    <a:pt x="66" y="260"/>
                    <a:pt x="57" y="249"/>
                  </a:cubicBezTo>
                  <a:cubicBezTo>
                    <a:pt x="41" y="230"/>
                    <a:pt x="17" y="219"/>
                    <a:pt x="0" y="201"/>
                  </a:cubicBezTo>
                  <a:cubicBezTo>
                    <a:pt x="20" y="94"/>
                    <a:pt x="50" y="96"/>
                    <a:pt x="153" y="96"/>
                  </a:cubicBezTo>
                  <a:close/>
                </a:path>
              </a:pathLst>
            </a:custGeom>
            <a:solidFill>
              <a:srgbClr val="CC33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534" name="Freeform 15"/>
            <p:cNvSpPr>
              <a:spLocks/>
            </p:cNvSpPr>
            <p:nvPr/>
          </p:nvSpPr>
          <p:spPr bwMode="auto">
            <a:xfrm rot="10800000">
              <a:off x="2843213" y="4108450"/>
              <a:ext cx="2590800" cy="1262063"/>
            </a:xfrm>
            <a:custGeom>
              <a:avLst/>
              <a:gdLst>
                <a:gd name="T0" fmla="*/ 2147483647 w 1632"/>
                <a:gd name="T1" fmla="*/ 2147483647 h 795"/>
                <a:gd name="T2" fmla="*/ 2147483647 w 1632"/>
                <a:gd name="T3" fmla="*/ 2147483647 h 795"/>
                <a:gd name="T4" fmla="*/ 2147483647 w 1632"/>
                <a:gd name="T5" fmla="*/ 2147483647 h 795"/>
                <a:gd name="T6" fmla="*/ 2147483647 w 1632"/>
                <a:gd name="T7" fmla="*/ 2147483647 h 795"/>
                <a:gd name="T8" fmla="*/ 2147483647 w 1632"/>
                <a:gd name="T9" fmla="*/ 2147483647 h 795"/>
                <a:gd name="T10" fmla="*/ 2147483647 w 1632"/>
                <a:gd name="T11" fmla="*/ 2147483647 h 795"/>
                <a:gd name="T12" fmla="*/ 2147483647 w 1632"/>
                <a:gd name="T13" fmla="*/ 2147483647 h 795"/>
                <a:gd name="T14" fmla="*/ 2147483647 w 1632"/>
                <a:gd name="T15" fmla="*/ 2147483647 h 795"/>
                <a:gd name="T16" fmla="*/ 2147483647 w 1632"/>
                <a:gd name="T17" fmla="*/ 2147483647 h 795"/>
                <a:gd name="T18" fmla="*/ 2147483647 w 1632"/>
                <a:gd name="T19" fmla="*/ 2147483647 h 795"/>
                <a:gd name="T20" fmla="*/ 2147483647 w 1632"/>
                <a:gd name="T21" fmla="*/ 2147483647 h 795"/>
                <a:gd name="T22" fmla="*/ 2147483647 w 1632"/>
                <a:gd name="T23" fmla="*/ 2147483647 h 795"/>
                <a:gd name="T24" fmla="*/ 2147483647 w 1632"/>
                <a:gd name="T25" fmla="*/ 2147483647 h 795"/>
                <a:gd name="T26" fmla="*/ 2147483647 w 1632"/>
                <a:gd name="T27" fmla="*/ 2147483647 h 795"/>
                <a:gd name="T28" fmla="*/ 2147483647 w 1632"/>
                <a:gd name="T29" fmla="*/ 2147483647 h 795"/>
                <a:gd name="T30" fmla="*/ 2147483647 w 1632"/>
                <a:gd name="T31" fmla="*/ 2147483647 h 795"/>
                <a:gd name="T32" fmla="*/ 2147483647 w 1632"/>
                <a:gd name="T33" fmla="*/ 2147483647 h 79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32" h="795">
                  <a:moveTo>
                    <a:pt x="1534" y="606"/>
                  </a:moveTo>
                  <a:cubicBezTo>
                    <a:pt x="1443" y="652"/>
                    <a:pt x="1356" y="689"/>
                    <a:pt x="1256" y="702"/>
                  </a:cubicBezTo>
                  <a:cubicBezTo>
                    <a:pt x="355" y="692"/>
                    <a:pt x="645" y="795"/>
                    <a:pt x="229" y="587"/>
                  </a:cubicBezTo>
                  <a:cubicBezTo>
                    <a:pt x="213" y="542"/>
                    <a:pt x="146" y="461"/>
                    <a:pt x="114" y="424"/>
                  </a:cubicBezTo>
                  <a:cubicBezTo>
                    <a:pt x="103" y="412"/>
                    <a:pt x="96" y="397"/>
                    <a:pt x="85" y="385"/>
                  </a:cubicBezTo>
                  <a:cubicBezTo>
                    <a:pt x="70" y="368"/>
                    <a:pt x="37" y="337"/>
                    <a:pt x="37" y="337"/>
                  </a:cubicBezTo>
                  <a:cubicBezTo>
                    <a:pt x="0" y="195"/>
                    <a:pt x="124" y="118"/>
                    <a:pt x="229" y="59"/>
                  </a:cubicBezTo>
                  <a:cubicBezTo>
                    <a:pt x="255" y="45"/>
                    <a:pt x="284" y="22"/>
                    <a:pt x="315" y="21"/>
                  </a:cubicBezTo>
                  <a:cubicBezTo>
                    <a:pt x="440" y="15"/>
                    <a:pt x="565" y="15"/>
                    <a:pt x="690" y="11"/>
                  </a:cubicBezTo>
                  <a:cubicBezTo>
                    <a:pt x="760" y="9"/>
                    <a:pt x="831" y="4"/>
                    <a:pt x="901" y="1"/>
                  </a:cubicBezTo>
                  <a:cubicBezTo>
                    <a:pt x="984" y="4"/>
                    <a:pt x="1068" y="0"/>
                    <a:pt x="1150" y="11"/>
                  </a:cubicBezTo>
                  <a:cubicBezTo>
                    <a:pt x="1215" y="20"/>
                    <a:pt x="1311" y="71"/>
                    <a:pt x="1371" y="97"/>
                  </a:cubicBezTo>
                  <a:cubicBezTo>
                    <a:pt x="1456" y="134"/>
                    <a:pt x="1510" y="162"/>
                    <a:pt x="1582" y="213"/>
                  </a:cubicBezTo>
                  <a:cubicBezTo>
                    <a:pt x="1613" y="419"/>
                    <a:pt x="1582" y="347"/>
                    <a:pt x="1630" y="443"/>
                  </a:cubicBezTo>
                  <a:cubicBezTo>
                    <a:pt x="1627" y="485"/>
                    <a:pt x="1632" y="528"/>
                    <a:pt x="1621" y="568"/>
                  </a:cubicBezTo>
                  <a:cubicBezTo>
                    <a:pt x="1618" y="578"/>
                    <a:pt x="1602" y="574"/>
                    <a:pt x="1592" y="577"/>
                  </a:cubicBezTo>
                  <a:cubicBezTo>
                    <a:pt x="1554" y="589"/>
                    <a:pt x="1569" y="583"/>
                    <a:pt x="1534" y="606"/>
                  </a:cubicBezTo>
                  <a:close/>
                </a:path>
              </a:pathLst>
            </a:custGeom>
            <a:solidFill>
              <a:srgbClr val="CC33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535" name="Freeform 16"/>
            <p:cNvSpPr>
              <a:spLocks/>
            </p:cNvSpPr>
            <p:nvPr/>
          </p:nvSpPr>
          <p:spPr bwMode="auto">
            <a:xfrm rot="282045">
              <a:off x="2266950" y="3124200"/>
              <a:ext cx="1484313" cy="1560513"/>
            </a:xfrm>
            <a:custGeom>
              <a:avLst/>
              <a:gdLst>
                <a:gd name="T0" fmla="*/ 2147483647 w 1052"/>
                <a:gd name="T1" fmla="*/ 2147483647 h 874"/>
                <a:gd name="T2" fmla="*/ 2147483647 w 1052"/>
                <a:gd name="T3" fmla="*/ 2147483647 h 874"/>
                <a:gd name="T4" fmla="*/ 2147483647 w 1052"/>
                <a:gd name="T5" fmla="*/ 2147483647 h 874"/>
                <a:gd name="T6" fmla="*/ 2147483647 w 1052"/>
                <a:gd name="T7" fmla="*/ 2147483647 h 874"/>
                <a:gd name="T8" fmla="*/ 2147483647 w 1052"/>
                <a:gd name="T9" fmla="*/ 2147483647 h 874"/>
                <a:gd name="T10" fmla="*/ 2147483647 w 1052"/>
                <a:gd name="T11" fmla="*/ 2147483647 h 874"/>
                <a:gd name="T12" fmla="*/ 2147483647 w 1052"/>
                <a:gd name="T13" fmla="*/ 2147483647 h 874"/>
                <a:gd name="T14" fmla="*/ 2147483647 w 1052"/>
                <a:gd name="T15" fmla="*/ 2147483647 h 874"/>
                <a:gd name="T16" fmla="*/ 2147483647 w 1052"/>
                <a:gd name="T17" fmla="*/ 2147483647 h 874"/>
                <a:gd name="T18" fmla="*/ 2147483647 w 1052"/>
                <a:gd name="T19" fmla="*/ 2147483647 h 874"/>
                <a:gd name="T20" fmla="*/ 2147483647 w 1052"/>
                <a:gd name="T21" fmla="*/ 2147483647 h 874"/>
                <a:gd name="T22" fmla="*/ 2147483647 w 1052"/>
                <a:gd name="T23" fmla="*/ 2147483647 h 874"/>
                <a:gd name="T24" fmla="*/ 2147483647 w 1052"/>
                <a:gd name="T25" fmla="*/ 2147483647 h 874"/>
                <a:gd name="T26" fmla="*/ 2147483647 w 1052"/>
                <a:gd name="T27" fmla="*/ 2147483647 h 874"/>
                <a:gd name="T28" fmla="*/ 2147483647 w 1052"/>
                <a:gd name="T29" fmla="*/ 2147483647 h 874"/>
                <a:gd name="T30" fmla="*/ 2147483647 w 1052"/>
                <a:gd name="T31" fmla="*/ 2147483647 h 874"/>
                <a:gd name="T32" fmla="*/ 2147483647 w 1052"/>
                <a:gd name="T33" fmla="*/ 2147483647 h 874"/>
                <a:gd name="T34" fmla="*/ 2147483647 w 1052"/>
                <a:gd name="T35" fmla="*/ 2147483647 h 874"/>
                <a:gd name="T36" fmla="*/ 2147483647 w 1052"/>
                <a:gd name="T37" fmla="*/ 2147483647 h 874"/>
                <a:gd name="T38" fmla="*/ 2147483647 w 1052"/>
                <a:gd name="T39" fmla="*/ 2147483647 h 874"/>
                <a:gd name="T40" fmla="*/ 2147483647 w 1052"/>
                <a:gd name="T41" fmla="*/ 2147483647 h 8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52" h="874">
                  <a:moveTo>
                    <a:pt x="303" y="429"/>
                  </a:moveTo>
                  <a:cubicBezTo>
                    <a:pt x="234" y="447"/>
                    <a:pt x="110" y="461"/>
                    <a:pt x="44" y="506"/>
                  </a:cubicBezTo>
                  <a:cubicBezTo>
                    <a:pt x="28" y="545"/>
                    <a:pt x="18" y="582"/>
                    <a:pt x="5" y="621"/>
                  </a:cubicBezTo>
                  <a:cubicBezTo>
                    <a:pt x="8" y="701"/>
                    <a:pt x="0" y="782"/>
                    <a:pt x="15" y="861"/>
                  </a:cubicBezTo>
                  <a:cubicBezTo>
                    <a:pt x="17" y="874"/>
                    <a:pt x="40" y="871"/>
                    <a:pt x="53" y="871"/>
                  </a:cubicBezTo>
                  <a:cubicBezTo>
                    <a:pt x="78" y="871"/>
                    <a:pt x="139" y="833"/>
                    <a:pt x="159" y="823"/>
                  </a:cubicBezTo>
                  <a:cubicBezTo>
                    <a:pt x="207" y="799"/>
                    <a:pt x="234" y="774"/>
                    <a:pt x="284" y="756"/>
                  </a:cubicBezTo>
                  <a:cubicBezTo>
                    <a:pt x="341" y="736"/>
                    <a:pt x="393" y="727"/>
                    <a:pt x="447" y="698"/>
                  </a:cubicBezTo>
                  <a:cubicBezTo>
                    <a:pt x="530" y="653"/>
                    <a:pt x="522" y="645"/>
                    <a:pt x="610" y="631"/>
                  </a:cubicBezTo>
                  <a:cubicBezTo>
                    <a:pt x="646" y="619"/>
                    <a:pt x="669" y="594"/>
                    <a:pt x="706" y="583"/>
                  </a:cubicBezTo>
                  <a:cubicBezTo>
                    <a:pt x="766" y="543"/>
                    <a:pt x="840" y="537"/>
                    <a:pt x="908" y="516"/>
                  </a:cubicBezTo>
                  <a:cubicBezTo>
                    <a:pt x="943" y="480"/>
                    <a:pt x="913" y="503"/>
                    <a:pt x="984" y="487"/>
                  </a:cubicBezTo>
                  <a:cubicBezTo>
                    <a:pt x="1007" y="482"/>
                    <a:pt x="1032" y="468"/>
                    <a:pt x="1052" y="458"/>
                  </a:cubicBezTo>
                  <a:cubicBezTo>
                    <a:pt x="1028" y="367"/>
                    <a:pt x="1011" y="361"/>
                    <a:pt x="965" y="285"/>
                  </a:cubicBezTo>
                  <a:cubicBezTo>
                    <a:pt x="962" y="272"/>
                    <a:pt x="962" y="259"/>
                    <a:pt x="956" y="247"/>
                  </a:cubicBezTo>
                  <a:cubicBezTo>
                    <a:pt x="952" y="239"/>
                    <a:pt x="939" y="237"/>
                    <a:pt x="936" y="228"/>
                  </a:cubicBezTo>
                  <a:cubicBezTo>
                    <a:pt x="929" y="206"/>
                    <a:pt x="933" y="182"/>
                    <a:pt x="927" y="160"/>
                  </a:cubicBezTo>
                  <a:cubicBezTo>
                    <a:pt x="880" y="0"/>
                    <a:pt x="694" y="50"/>
                    <a:pt x="572" y="45"/>
                  </a:cubicBezTo>
                  <a:cubicBezTo>
                    <a:pt x="489" y="65"/>
                    <a:pt x="437" y="92"/>
                    <a:pt x="380" y="151"/>
                  </a:cubicBezTo>
                  <a:cubicBezTo>
                    <a:pt x="352" y="219"/>
                    <a:pt x="335" y="290"/>
                    <a:pt x="293" y="352"/>
                  </a:cubicBezTo>
                  <a:cubicBezTo>
                    <a:pt x="279" y="397"/>
                    <a:pt x="280" y="372"/>
                    <a:pt x="303" y="429"/>
                  </a:cubicBezTo>
                  <a:close/>
                </a:path>
              </a:pathLst>
            </a:custGeom>
            <a:solidFill>
              <a:srgbClr val="CC33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536" name="Freeform 17"/>
            <p:cNvSpPr>
              <a:spLocks/>
            </p:cNvSpPr>
            <p:nvPr/>
          </p:nvSpPr>
          <p:spPr bwMode="auto">
            <a:xfrm rot="6382425">
              <a:off x="4953794" y="3718719"/>
              <a:ext cx="1490663" cy="974725"/>
            </a:xfrm>
            <a:custGeom>
              <a:avLst/>
              <a:gdLst>
                <a:gd name="T0" fmla="*/ 2147483647 w 834"/>
                <a:gd name="T1" fmla="*/ 2147483647 h 691"/>
                <a:gd name="T2" fmla="*/ 2147483647 w 834"/>
                <a:gd name="T3" fmla="*/ 2147483647 h 691"/>
                <a:gd name="T4" fmla="*/ 2147483647 w 834"/>
                <a:gd name="T5" fmla="*/ 0 h 691"/>
                <a:gd name="T6" fmla="*/ 2147483647 w 834"/>
                <a:gd name="T7" fmla="*/ 2147483647 h 691"/>
                <a:gd name="T8" fmla="*/ 2147483647 w 834"/>
                <a:gd name="T9" fmla="*/ 2147483647 h 691"/>
                <a:gd name="T10" fmla="*/ 2147483647 w 834"/>
                <a:gd name="T11" fmla="*/ 2147483647 h 691"/>
                <a:gd name="T12" fmla="*/ 2147483647 w 834"/>
                <a:gd name="T13" fmla="*/ 2147483647 h 691"/>
                <a:gd name="T14" fmla="*/ 2147483647 w 834"/>
                <a:gd name="T15" fmla="*/ 2147483647 h 691"/>
                <a:gd name="T16" fmla="*/ 2147483647 w 834"/>
                <a:gd name="T17" fmla="*/ 2147483647 h 691"/>
                <a:gd name="T18" fmla="*/ 2147483647 w 834"/>
                <a:gd name="T19" fmla="*/ 2147483647 h 691"/>
                <a:gd name="T20" fmla="*/ 2147483647 w 834"/>
                <a:gd name="T21" fmla="*/ 2147483647 h 691"/>
                <a:gd name="T22" fmla="*/ 2147483647 w 834"/>
                <a:gd name="T23" fmla="*/ 2147483647 h 691"/>
                <a:gd name="T24" fmla="*/ 2147483647 w 834"/>
                <a:gd name="T25" fmla="*/ 2147483647 h 691"/>
                <a:gd name="T26" fmla="*/ 2147483647 w 834"/>
                <a:gd name="T27" fmla="*/ 2147483647 h 691"/>
                <a:gd name="T28" fmla="*/ 2147483647 w 834"/>
                <a:gd name="T29" fmla="*/ 2147483647 h 691"/>
                <a:gd name="T30" fmla="*/ 2147483647 w 834"/>
                <a:gd name="T31" fmla="*/ 2147483647 h 691"/>
                <a:gd name="T32" fmla="*/ 2147483647 w 834"/>
                <a:gd name="T33" fmla="*/ 2147483647 h 691"/>
                <a:gd name="T34" fmla="*/ 2147483647 w 834"/>
                <a:gd name="T35" fmla="*/ 2147483647 h 691"/>
                <a:gd name="T36" fmla="*/ 2147483647 w 834"/>
                <a:gd name="T37" fmla="*/ 2147483647 h 691"/>
                <a:gd name="T38" fmla="*/ 2147483647 w 834"/>
                <a:gd name="T39" fmla="*/ 2147483647 h 691"/>
                <a:gd name="T40" fmla="*/ 2147483647 w 834"/>
                <a:gd name="T41" fmla="*/ 2147483647 h 691"/>
                <a:gd name="T42" fmla="*/ 2147483647 w 834"/>
                <a:gd name="T43" fmla="*/ 2147483647 h 69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34" h="691">
                  <a:moveTo>
                    <a:pt x="85" y="125"/>
                  </a:moveTo>
                  <a:cubicBezTo>
                    <a:pt x="114" y="106"/>
                    <a:pt x="182" y="36"/>
                    <a:pt x="210" y="29"/>
                  </a:cubicBezTo>
                  <a:cubicBezTo>
                    <a:pt x="298" y="7"/>
                    <a:pt x="442" y="5"/>
                    <a:pt x="526" y="0"/>
                  </a:cubicBezTo>
                  <a:cubicBezTo>
                    <a:pt x="612" y="42"/>
                    <a:pt x="668" y="130"/>
                    <a:pt x="757" y="173"/>
                  </a:cubicBezTo>
                  <a:cubicBezTo>
                    <a:pt x="798" y="226"/>
                    <a:pt x="816" y="249"/>
                    <a:pt x="834" y="317"/>
                  </a:cubicBezTo>
                  <a:cubicBezTo>
                    <a:pt x="831" y="346"/>
                    <a:pt x="831" y="375"/>
                    <a:pt x="824" y="403"/>
                  </a:cubicBezTo>
                  <a:cubicBezTo>
                    <a:pt x="818" y="428"/>
                    <a:pt x="789" y="443"/>
                    <a:pt x="776" y="461"/>
                  </a:cubicBezTo>
                  <a:cubicBezTo>
                    <a:pt x="712" y="550"/>
                    <a:pt x="793" y="461"/>
                    <a:pt x="738" y="519"/>
                  </a:cubicBezTo>
                  <a:cubicBezTo>
                    <a:pt x="728" y="566"/>
                    <a:pt x="706" y="636"/>
                    <a:pt x="661" y="663"/>
                  </a:cubicBezTo>
                  <a:cubicBezTo>
                    <a:pt x="635" y="679"/>
                    <a:pt x="574" y="691"/>
                    <a:pt x="574" y="691"/>
                  </a:cubicBezTo>
                  <a:cubicBezTo>
                    <a:pt x="542" y="688"/>
                    <a:pt x="509" y="689"/>
                    <a:pt x="478" y="682"/>
                  </a:cubicBezTo>
                  <a:cubicBezTo>
                    <a:pt x="467" y="680"/>
                    <a:pt x="460" y="667"/>
                    <a:pt x="450" y="663"/>
                  </a:cubicBezTo>
                  <a:cubicBezTo>
                    <a:pt x="438" y="658"/>
                    <a:pt x="424" y="656"/>
                    <a:pt x="411" y="653"/>
                  </a:cubicBezTo>
                  <a:cubicBezTo>
                    <a:pt x="381" y="623"/>
                    <a:pt x="356" y="599"/>
                    <a:pt x="315" y="586"/>
                  </a:cubicBezTo>
                  <a:cubicBezTo>
                    <a:pt x="296" y="580"/>
                    <a:pt x="258" y="567"/>
                    <a:pt x="258" y="567"/>
                  </a:cubicBezTo>
                  <a:cubicBezTo>
                    <a:pt x="217" y="539"/>
                    <a:pt x="180" y="525"/>
                    <a:pt x="133" y="509"/>
                  </a:cubicBezTo>
                  <a:cubicBezTo>
                    <a:pt x="123" y="506"/>
                    <a:pt x="104" y="499"/>
                    <a:pt x="104" y="499"/>
                  </a:cubicBezTo>
                  <a:cubicBezTo>
                    <a:pt x="101" y="490"/>
                    <a:pt x="99" y="479"/>
                    <a:pt x="94" y="471"/>
                  </a:cubicBezTo>
                  <a:cubicBezTo>
                    <a:pt x="87" y="460"/>
                    <a:pt x="72" y="454"/>
                    <a:pt x="66" y="442"/>
                  </a:cubicBezTo>
                  <a:cubicBezTo>
                    <a:pt x="56" y="424"/>
                    <a:pt x="57" y="401"/>
                    <a:pt x="46" y="384"/>
                  </a:cubicBezTo>
                  <a:cubicBezTo>
                    <a:pt x="40" y="374"/>
                    <a:pt x="33" y="365"/>
                    <a:pt x="27" y="355"/>
                  </a:cubicBezTo>
                  <a:cubicBezTo>
                    <a:pt x="0" y="270"/>
                    <a:pt x="49" y="197"/>
                    <a:pt x="85" y="125"/>
                  </a:cubicBezTo>
                  <a:close/>
                </a:path>
              </a:pathLst>
            </a:custGeom>
            <a:solidFill>
              <a:srgbClr val="CC33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537" name="Freeform 18"/>
            <p:cNvSpPr>
              <a:spLocks/>
            </p:cNvSpPr>
            <p:nvPr/>
          </p:nvSpPr>
          <p:spPr bwMode="auto">
            <a:xfrm rot="13103565">
              <a:off x="5116513" y="2813050"/>
              <a:ext cx="1951037" cy="787400"/>
            </a:xfrm>
            <a:custGeom>
              <a:avLst/>
              <a:gdLst>
                <a:gd name="T0" fmla="*/ 2147483647 w 1229"/>
                <a:gd name="T1" fmla="*/ 2147483647 h 496"/>
                <a:gd name="T2" fmla="*/ 2147483647 w 1229"/>
                <a:gd name="T3" fmla="*/ 2147483647 h 496"/>
                <a:gd name="T4" fmla="*/ 2147483647 w 1229"/>
                <a:gd name="T5" fmla="*/ 2147483647 h 496"/>
                <a:gd name="T6" fmla="*/ 2147483647 w 1229"/>
                <a:gd name="T7" fmla="*/ 2147483647 h 496"/>
                <a:gd name="T8" fmla="*/ 2147483647 w 1229"/>
                <a:gd name="T9" fmla="*/ 2147483647 h 496"/>
                <a:gd name="T10" fmla="*/ 2147483647 w 1229"/>
                <a:gd name="T11" fmla="*/ 2147483647 h 496"/>
                <a:gd name="T12" fmla="*/ 2147483647 w 1229"/>
                <a:gd name="T13" fmla="*/ 2147483647 h 496"/>
                <a:gd name="T14" fmla="*/ 2147483647 w 1229"/>
                <a:gd name="T15" fmla="*/ 2147483647 h 496"/>
                <a:gd name="T16" fmla="*/ 2147483647 w 1229"/>
                <a:gd name="T17" fmla="*/ 2147483647 h 496"/>
                <a:gd name="T18" fmla="*/ 2147483647 w 1229"/>
                <a:gd name="T19" fmla="*/ 2147483647 h 496"/>
                <a:gd name="T20" fmla="*/ 2147483647 w 1229"/>
                <a:gd name="T21" fmla="*/ 2147483647 h 496"/>
                <a:gd name="T22" fmla="*/ 2147483647 w 1229"/>
                <a:gd name="T23" fmla="*/ 2147483647 h 496"/>
                <a:gd name="T24" fmla="*/ 2147483647 w 1229"/>
                <a:gd name="T25" fmla="*/ 2147483647 h 496"/>
                <a:gd name="T26" fmla="*/ 0 w 1229"/>
                <a:gd name="T27" fmla="*/ 2147483647 h 496"/>
                <a:gd name="T28" fmla="*/ 2147483647 w 1229"/>
                <a:gd name="T29" fmla="*/ 2147483647 h 496"/>
                <a:gd name="T30" fmla="*/ 2147483647 w 1229"/>
                <a:gd name="T31" fmla="*/ 2147483647 h 496"/>
                <a:gd name="T32" fmla="*/ 2147483647 w 1229"/>
                <a:gd name="T33" fmla="*/ 2147483647 h 496"/>
                <a:gd name="T34" fmla="*/ 2147483647 w 1229"/>
                <a:gd name="T35" fmla="*/ 2147483647 h 49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229" h="496">
                  <a:moveTo>
                    <a:pt x="605" y="26"/>
                  </a:moveTo>
                  <a:cubicBezTo>
                    <a:pt x="643" y="32"/>
                    <a:pt x="687" y="25"/>
                    <a:pt x="720" y="45"/>
                  </a:cubicBezTo>
                  <a:cubicBezTo>
                    <a:pt x="746" y="60"/>
                    <a:pt x="752" y="96"/>
                    <a:pt x="768" y="122"/>
                  </a:cubicBezTo>
                  <a:cubicBezTo>
                    <a:pt x="783" y="145"/>
                    <a:pt x="819" y="148"/>
                    <a:pt x="835" y="170"/>
                  </a:cubicBezTo>
                  <a:cubicBezTo>
                    <a:pt x="842" y="179"/>
                    <a:pt x="845" y="192"/>
                    <a:pt x="855" y="198"/>
                  </a:cubicBezTo>
                  <a:cubicBezTo>
                    <a:pt x="869" y="206"/>
                    <a:pt x="887" y="206"/>
                    <a:pt x="903" y="208"/>
                  </a:cubicBezTo>
                  <a:cubicBezTo>
                    <a:pt x="986" y="216"/>
                    <a:pt x="1069" y="221"/>
                    <a:pt x="1152" y="227"/>
                  </a:cubicBezTo>
                  <a:cubicBezTo>
                    <a:pt x="1189" y="272"/>
                    <a:pt x="1211" y="299"/>
                    <a:pt x="1229" y="352"/>
                  </a:cubicBezTo>
                  <a:cubicBezTo>
                    <a:pt x="1167" y="383"/>
                    <a:pt x="1100" y="393"/>
                    <a:pt x="1037" y="419"/>
                  </a:cubicBezTo>
                  <a:cubicBezTo>
                    <a:pt x="1001" y="434"/>
                    <a:pt x="967" y="453"/>
                    <a:pt x="931" y="467"/>
                  </a:cubicBezTo>
                  <a:cubicBezTo>
                    <a:pt x="892" y="482"/>
                    <a:pt x="848" y="485"/>
                    <a:pt x="807" y="496"/>
                  </a:cubicBezTo>
                  <a:cubicBezTo>
                    <a:pt x="601" y="490"/>
                    <a:pt x="413" y="477"/>
                    <a:pt x="211" y="458"/>
                  </a:cubicBezTo>
                  <a:cubicBezTo>
                    <a:pt x="163" y="408"/>
                    <a:pt x="95" y="392"/>
                    <a:pt x="48" y="342"/>
                  </a:cubicBezTo>
                  <a:cubicBezTo>
                    <a:pt x="34" y="300"/>
                    <a:pt x="15" y="260"/>
                    <a:pt x="0" y="218"/>
                  </a:cubicBezTo>
                  <a:cubicBezTo>
                    <a:pt x="12" y="172"/>
                    <a:pt x="56" y="97"/>
                    <a:pt x="96" y="64"/>
                  </a:cubicBezTo>
                  <a:cubicBezTo>
                    <a:pt x="115" y="48"/>
                    <a:pt x="143" y="48"/>
                    <a:pt x="163" y="35"/>
                  </a:cubicBezTo>
                  <a:cubicBezTo>
                    <a:pt x="217" y="0"/>
                    <a:pt x="145" y="29"/>
                    <a:pt x="211" y="6"/>
                  </a:cubicBezTo>
                  <a:cubicBezTo>
                    <a:pt x="313" y="9"/>
                    <a:pt x="481" y="26"/>
                    <a:pt x="605" y="26"/>
                  </a:cubicBezTo>
                  <a:close/>
                </a:path>
              </a:pathLst>
            </a:custGeom>
            <a:solidFill>
              <a:srgbClr val="CC33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539" name="Freeform 21"/>
            <p:cNvSpPr>
              <a:spLocks/>
            </p:cNvSpPr>
            <p:nvPr/>
          </p:nvSpPr>
          <p:spPr bwMode="auto">
            <a:xfrm>
              <a:off x="3635375" y="2636838"/>
              <a:ext cx="1873250" cy="1512887"/>
            </a:xfrm>
            <a:custGeom>
              <a:avLst/>
              <a:gdLst>
                <a:gd name="T0" fmla="*/ 2147483647 w 1253"/>
                <a:gd name="T1" fmla="*/ 2147483647 h 1088"/>
                <a:gd name="T2" fmla="*/ 2147483647 w 1253"/>
                <a:gd name="T3" fmla="*/ 2147483647 h 1088"/>
                <a:gd name="T4" fmla="*/ 2147483647 w 1253"/>
                <a:gd name="T5" fmla="*/ 2147483647 h 1088"/>
                <a:gd name="T6" fmla="*/ 2147483647 w 1253"/>
                <a:gd name="T7" fmla="*/ 2147483647 h 1088"/>
                <a:gd name="T8" fmla="*/ 2147483647 w 1253"/>
                <a:gd name="T9" fmla="*/ 2147483647 h 1088"/>
                <a:gd name="T10" fmla="*/ 2147483647 w 1253"/>
                <a:gd name="T11" fmla="*/ 2147483647 h 1088"/>
                <a:gd name="T12" fmla="*/ 2147483647 w 1253"/>
                <a:gd name="T13" fmla="*/ 2147483647 h 1088"/>
                <a:gd name="T14" fmla="*/ 2147483647 w 1253"/>
                <a:gd name="T15" fmla="*/ 2147483647 h 1088"/>
                <a:gd name="T16" fmla="*/ 2147483647 w 1253"/>
                <a:gd name="T17" fmla="*/ 2147483647 h 1088"/>
                <a:gd name="T18" fmla="*/ 2147483647 w 1253"/>
                <a:gd name="T19" fmla="*/ 2147483647 h 1088"/>
                <a:gd name="T20" fmla="*/ 2147483647 w 1253"/>
                <a:gd name="T21" fmla="*/ 2147483647 h 1088"/>
                <a:gd name="T22" fmla="*/ 2147483647 w 1253"/>
                <a:gd name="T23" fmla="*/ 2147483647 h 1088"/>
                <a:gd name="T24" fmla="*/ 2147483647 w 1253"/>
                <a:gd name="T25" fmla="*/ 2147483647 h 1088"/>
                <a:gd name="T26" fmla="*/ 2147483647 w 1253"/>
                <a:gd name="T27" fmla="*/ 2147483647 h 1088"/>
                <a:gd name="T28" fmla="*/ 2147483647 w 1253"/>
                <a:gd name="T29" fmla="*/ 2147483647 h 1088"/>
                <a:gd name="T30" fmla="*/ 2147483647 w 1253"/>
                <a:gd name="T31" fmla="*/ 2147483647 h 1088"/>
                <a:gd name="T32" fmla="*/ 2147483647 w 1253"/>
                <a:gd name="T33" fmla="*/ 2147483647 h 1088"/>
                <a:gd name="T34" fmla="*/ 2147483647 w 1253"/>
                <a:gd name="T35" fmla="*/ 2147483647 h 1088"/>
                <a:gd name="T36" fmla="*/ 2147483647 w 1253"/>
                <a:gd name="T37" fmla="*/ 2147483647 h 1088"/>
                <a:gd name="T38" fmla="*/ 2147483647 w 1253"/>
                <a:gd name="T39" fmla="*/ 2147483647 h 1088"/>
                <a:gd name="T40" fmla="*/ 2147483647 w 1253"/>
                <a:gd name="T41" fmla="*/ 2147483647 h 1088"/>
                <a:gd name="T42" fmla="*/ 2147483647 w 1253"/>
                <a:gd name="T43" fmla="*/ 2147483647 h 1088"/>
                <a:gd name="T44" fmla="*/ 2147483647 w 1253"/>
                <a:gd name="T45" fmla="*/ 2147483647 h 1088"/>
                <a:gd name="T46" fmla="*/ 2147483647 w 1253"/>
                <a:gd name="T47" fmla="*/ 2147483647 h 1088"/>
                <a:gd name="T48" fmla="*/ 2147483647 w 1253"/>
                <a:gd name="T49" fmla="*/ 2147483647 h 1088"/>
                <a:gd name="T50" fmla="*/ 2147483647 w 1253"/>
                <a:gd name="T51" fmla="*/ 2147483647 h 1088"/>
                <a:gd name="T52" fmla="*/ 2147483647 w 1253"/>
                <a:gd name="T53" fmla="*/ 2147483647 h 1088"/>
                <a:gd name="T54" fmla="*/ 2147483647 w 1253"/>
                <a:gd name="T55" fmla="*/ 2147483647 h 1088"/>
                <a:gd name="T56" fmla="*/ 2147483647 w 1253"/>
                <a:gd name="T57" fmla="*/ 2147483647 h 1088"/>
                <a:gd name="T58" fmla="*/ 2147483647 w 1253"/>
                <a:gd name="T59" fmla="*/ 2147483647 h 1088"/>
                <a:gd name="T60" fmla="*/ 2147483647 w 1253"/>
                <a:gd name="T61" fmla="*/ 2147483647 h 1088"/>
                <a:gd name="T62" fmla="*/ 2147483647 w 1253"/>
                <a:gd name="T63" fmla="*/ 2147483647 h 1088"/>
                <a:gd name="T64" fmla="*/ 2147483647 w 1253"/>
                <a:gd name="T65" fmla="*/ 2147483647 h 1088"/>
                <a:gd name="T66" fmla="*/ 2147483647 w 1253"/>
                <a:gd name="T67" fmla="*/ 2147483647 h 1088"/>
                <a:gd name="T68" fmla="*/ 2147483647 w 1253"/>
                <a:gd name="T69" fmla="*/ 2147483647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253" h="1088">
                  <a:moveTo>
                    <a:pt x="504" y="1040"/>
                  </a:moveTo>
                  <a:cubicBezTo>
                    <a:pt x="492" y="1002"/>
                    <a:pt x="486" y="986"/>
                    <a:pt x="447" y="973"/>
                  </a:cubicBezTo>
                  <a:cubicBezTo>
                    <a:pt x="424" y="950"/>
                    <a:pt x="413" y="943"/>
                    <a:pt x="399" y="915"/>
                  </a:cubicBezTo>
                  <a:cubicBezTo>
                    <a:pt x="382" y="882"/>
                    <a:pt x="399" y="891"/>
                    <a:pt x="370" y="867"/>
                  </a:cubicBezTo>
                  <a:cubicBezTo>
                    <a:pt x="328" y="833"/>
                    <a:pt x="267" y="822"/>
                    <a:pt x="216" y="810"/>
                  </a:cubicBezTo>
                  <a:cubicBezTo>
                    <a:pt x="137" y="750"/>
                    <a:pt x="93" y="668"/>
                    <a:pt x="15" y="608"/>
                  </a:cubicBezTo>
                  <a:cubicBezTo>
                    <a:pt x="0" y="566"/>
                    <a:pt x="11" y="474"/>
                    <a:pt x="24" y="435"/>
                  </a:cubicBezTo>
                  <a:cubicBezTo>
                    <a:pt x="31" y="413"/>
                    <a:pt x="63" y="378"/>
                    <a:pt x="63" y="378"/>
                  </a:cubicBezTo>
                  <a:cubicBezTo>
                    <a:pt x="78" y="329"/>
                    <a:pt x="145" y="252"/>
                    <a:pt x="188" y="224"/>
                  </a:cubicBezTo>
                  <a:cubicBezTo>
                    <a:pt x="212" y="191"/>
                    <a:pt x="237" y="176"/>
                    <a:pt x="264" y="147"/>
                  </a:cubicBezTo>
                  <a:cubicBezTo>
                    <a:pt x="283" y="94"/>
                    <a:pt x="326" y="97"/>
                    <a:pt x="370" y="71"/>
                  </a:cubicBezTo>
                  <a:cubicBezTo>
                    <a:pt x="380" y="65"/>
                    <a:pt x="387" y="53"/>
                    <a:pt x="399" y="51"/>
                  </a:cubicBezTo>
                  <a:cubicBezTo>
                    <a:pt x="449" y="43"/>
                    <a:pt x="501" y="45"/>
                    <a:pt x="552" y="42"/>
                  </a:cubicBezTo>
                  <a:cubicBezTo>
                    <a:pt x="591" y="37"/>
                    <a:pt x="630" y="34"/>
                    <a:pt x="668" y="23"/>
                  </a:cubicBezTo>
                  <a:cubicBezTo>
                    <a:pt x="687" y="17"/>
                    <a:pt x="725" y="3"/>
                    <a:pt x="725" y="3"/>
                  </a:cubicBezTo>
                  <a:cubicBezTo>
                    <a:pt x="789" y="6"/>
                    <a:pt x="854" y="0"/>
                    <a:pt x="917" y="13"/>
                  </a:cubicBezTo>
                  <a:cubicBezTo>
                    <a:pt x="937" y="17"/>
                    <a:pt x="948" y="40"/>
                    <a:pt x="965" y="51"/>
                  </a:cubicBezTo>
                  <a:cubicBezTo>
                    <a:pt x="974" y="56"/>
                    <a:pt x="985" y="56"/>
                    <a:pt x="994" y="61"/>
                  </a:cubicBezTo>
                  <a:cubicBezTo>
                    <a:pt x="1014" y="72"/>
                    <a:pt x="1033" y="86"/>
                    <a:pt x="1052" y="99"/>
                  </a:cubicBezTo>
                  <a:cubicBezTo>
                    <a:pt x="1072" y="112"/>
                    <a:pt x="1103" y="170"/>
                    <a:pt x="1109" y="176"/>
                  </a:cubicBezTo>
                  <a:cubicBezTo>
                    <a:pt x="1122" y="189"/>
                    <a:pt x="1141" y="195"/>
                    <a:pt x="1157" y="205"/>
                  </a:cubicBezTo>
                  <a:cubicBezTo>
                    <a:pt x="1203" y="275"/>
                    <a:pt x="1176" y="364"/>
                    <a:pt x="1224" y="435"/>
                  </a:cubicBezTo>
                  <a:cubicBezTo>
                    <a:pt x="1247" y="522"/>
                    <a:pt x="1236" y="487"/>
                    <a:pt x="1253" y="541"/>
                  </a:cubicBezTo>
                  <a:cubicBezTo>
                    <a:pt x="1246" y="612"/>
                    <a:pt x="1244" y="665"/>
                    <a:pt x="1205" y="723"/>
                  </a:cubicBezTo>
                  <a:cubicBezTo>
                    <a:pt x="1199" y="742"/>
                    <a:pt x="1192" y="762"/>
                    <a:pt x="1186" y="781"/>
                  </a:cubicBezTo>
                  <a:cubicBezTo>
                    <a:pt x="1179" y="803"/>
                    <a:pt x="1147" y="806"/>
                    <a:pt x="1128" y="819"/>
                  </a:cubicBezTo>
                  <a:cubicBezTo>
                    <a:pt x="1120" y="824"/>
                    <a:pt x="1117" y="834"/>
                    <a:pt x="1109" y="839"/>
                  </a:cubicBezTo>
                  <a:cubicBezTo>
                    <a:pt x="1100" y="844"/>
                    <a:pt x="1090" y="845"/>
                    <a:pt x="1080" y="848"/>
                  </a:cubicBezTo>
                  <a:cubicBezTo>
                    <a:pt x="1041" y="875"/>
                    <a:pt x="994" y="885"/>
                    <a:pt x="956" y="915"/>
                  </a:cubicBezTo>
                  <a:cubicBezTo>
                    <a:pt x="925" y="940"/>
                    <a:pt x="897" y="983"/>
                    <a:pt x="869" y="1011"/>
                  </a:cubicBezTo>
                  <a:cubicBezTo>
                    <a:pt x="862" y="1018"/>
                    <a:pt x="825" y="1058"/>
                    <a:pt x="821" y="1059"/>
                  </a:cubicBezTo>
                  <a:cubicBezTo>
                    <a:pt x="778" y="1070"/>
                    <a:pt x="741" y="1081"/>
                    <a:pt x="696" y="1088"/>
                  </a:cubicBezTo>
                  <a:cubicBezTo>
                    <a:pt x="648" y="1085"/>
                    <a:pt x="600" y="1084"/>
                    <a:pt x="552" y="1079"/>
                  </a:cubicBezTo>
                  <a:cubicBezTo>
                    <a:pt x="539" y="1078"/>
                    <a:pt x="524" y="1077"/>
                    <a:pt x="514" y="1069"/>
                  </a:cubicBezTo>
                  <a:cubicBezTo>
                    <a:pt x="506" y="1063"/>
                    <a:pt x="504" y="1040"/>
                    <a:pt x="504" y="1040"/>
                  </a:cubicBezTo>
                  <a:close/>
                </a:path>
              </a:pathLst>
            </a:custGeom>
            <a:solidFill>
              <a:srgbClr val="663300"/>
            </a:solidFill>
            <a:ln w="38100" cmpd="sng">
              <a:solidFill>
                <a:srgbClr val="CC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542" name="Freeform 44"/>
            <p:cNvSpPr>
              <a:spLocks/>
            </p:cNvSpPr>
            <p:nvPr/>
          </p:nvSpPr>
          <p:spPr bwMode="auto">
            <a:xfrm rot="16763655">
              <a:off x="2585244" y="1991519"/>
              <a:ext cx="1490663" cy="974725"/>
            </a:xfrm>
            <a:custGeom>
              <a:avLst/>
              <a:gdLst>
                <a:gd name="T0" fmla="*/ 2147483647 w 834"/>
                <a:gd name="T1" fmla="*/ 2147483647 h 691"/>
                <a:gd name="T2" fmla="*/ 2147483647 w 834"/>
                <a:gd name="T3" fmla="*/ 2147483647 h 691"/>
                <a:gd name="T4" fmla="*/ 2147483647 w 834"/>
                <a:gd name="T5" fmla="*/ 0 h 691"/>
                <a:gd name="T6" fmla="*/ 2147483647 w 834"/>
                <a:gd name="T7" fmla="*/ 2147483647 h 691"/>
                <a:gd name="T8" fmla="*/ 2147483647 w 834"/>
                <a:gd name="T9" fmla="*/ 2147483647 h 691"/>
                <a:gd name="T10" fmla="*/ 2147483647 w 834"/>
                <a:gd name="T11" fmla="*/ 2147483647 h 691"/>
                <a:gd name="T12" fmla="*/ 2147483647 w 834"/>
                <a:gd name="T13" fmla="*/ 2147483647 h 691"/>
                <a:gd name="T14" fmla="*/ 2147483647 w 834"/>
                <a:gd name="T15" fmla="*/ 2147483647 h 691"/>
                <a:gd name="T16" fmla="*/ 2147483647 w 834"/>
                <a:gd name="T17" fmla="*/ 2147483647 h 691"/>
                <a:gd name="T18" fmla="*/ 2147483647 w 834"/>
                <a:gd name="T19" fmla="*/ 2147483647 h 691"/>
                <a:gd name="T20" fmla="*/ 2147483647 w 834"/>
                <a:gd name="T21" fmla="*/ 2147483647 h 691"/>
                <a:gd name="T22" fmla="*/ 2147483647 w 834"/>
                <a:gd name="T23" fmla="*/ 2147483647 h 691"/>
                <a:gd name="T24" fmla="*/ 2147483647 w 834"/>
                <a:gd name="T25" fmla="*/ 2147483647 h 691"/>
                <a:gd name="T26" fmla="*/ 2147483647 w 834"/>
                <a:gd name="T27" fmla="*/ 2147483647 h 691"/>
                <a:gd name="T28" fmla="*/ 2147483647 w 834"/>
                <a:gd name="T29" fmla="*/ 2147483647 h 691"/>
                <a:gd name="T30" fmla="*/ 2147483647 w 834"/>
                <a:gd name="T31" fmla="*/ 2147483647 h 691"/>
                <a:gd name="T32" fmla="*/ 2147483647 w 834"/>
                <a:gd name="T33" fmla="*/ 2147483647 h 691"/>
                <a:gd name="T34" fmla="*/ 2147483647 w 834"/>
                <a:gd name="T35" fmla="*/ 2147483647 h 691"/>
                <a:gd name="T36" fmla="*/ 2147483647 w 834"/>
                <a:gd name="T37" fmla="*/ 2147483647 h 691"/>
                <a:gd name="T38" fmla="*/ 2147483647 w 834"/>
                <a:gd name="T39" fmla="*/ 2147483647 h 691"/>
                <a:gd name="T40" fmla="*/ 2147483647 w 834"/>
                <a:gd name="T41" fmla="*/ 2147483647 h 691"/>
                <a:gd name="T42" fmla="*/ 2147483647 w 834"/>
                <a:gd name="T43" fmla="*/ 2147483647 h 69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34" h="691">
                  <a:moveTo>
                    <a:pt x="85" y="125"/>
                  </a:moveTo>
                  <a:cubicBezTo>
                    <a:pt x="114" y="106"/>
                    <a:pt x="182" y="36"/>
                    <a:pt x="210" y="29"/>
                  </a:cubicBezTo>
                  <a:cubicBezTo>
                    <a:pt x="298" y="7"/>
                    <a:pt x="442" y="5"/>
                    <a:pt x="526" y="0"/>
                  </a:cubicBezTo>
                  <a:cubicBezTo>
                    <a:pt x="612" y="42"/>
                    <a:pt x="668" y="130"/>
                    <a:pt x="757" y="173"/>
                  </a:cubicBezTo>
                  <a:cubicBezTo>
                    <a:pt x="798" y="226"/>
                    <a:pt x="816" y="249"/>
                    <a:pt x="834" y="317"/>
                  </a:cubicBezTo>
                  <a:cubicBezTo>
                    <a:pt x="831" y="346"/>
                    <a:pt x="831" y="375"/>
                    <a:pt x="824" y="403"/>
                  </a:cubicBezTo>
                  <a:cubicBezTo>
                    <a:pt x="818" y="428"/>
                    <a:pt x="789" y="443"/>
                    <a:pt x="776" y="461"/>
                  </a:cubicBezTo>
                  <a:cubicBezTo>
                    <a:pt x="712" y="550"/>
                    <a:pt x="793" y="461"/>
                    <a:pt x="738" y="519"/>
                  </a:cubicBezTo>
                  <a:cubicBezTo>
                    <a:pt x="728" y="566"/>
                    <a:pt x="706" y="636"/>
                    <a:pt x="661" y="663"/>
                  </a:cubicBezTo>
                  <a:cubicBezTo>
                    <a:pt x="635" y="679"/>
                    <a:pt x="574" y="691"/>
                    <a:pt x="574" y="691"/>
                  </a:cubicBezTo>
                  <a:cubicBezTo>
                    <a:pt x="542" y="688"/>
                    <a:pt x="509" y="689"/>
                    <a:pt x="478" y="682"/>
                  </a:cubicBezTo>
                  <a:cubicBezTo>
                    <a:pt x="467" y="680"/>
                    <a:pt x="460" y="667"/>
                    <a:pt x="450" y="663"/>
                  </a:cubicBezTo>
                  <a:cubicBezTo>
                    <a:pt x="438" y="658"/>
                    <a:pt x="424" y="656"/>
                    <a:pt x="411" y="653"/>
                  </a:cubicBezTo>
                  <a:cubicBezTo>
                    <a:pt x="381" y="623"/>
                    <a:pt x="356" y="599"/>
                    <a:pt x="315" y="586"/>
                  </a:cubicBezTo>
                  <a:cubicBezTo>
                    <a:pt x="296" y="580"/>
                    <a:pt x="258" y="567"/>
                    <a:pt x="258" y="567"/>
                  </a:cubicBezTo>
                  <a:cubicBezTo>
                    <a:pt x="217" y="539"/>
                    <a:pt x="180" y="525"/>
                    <a:pt x="133" y="509"/>
                  </a:cubicBezTo>
                  <a:cubicBezTo>
                    <a:pt x="123" y="506"/>
                    <a:pt x="104" y="499"/>
                    <a:pt x="104" y="499"/>
                  </a:cubicBezTo>
                  <a:cubicBezTo>
                    <a:pt x="101" y="490"/>
                    <a:pt x="99" y="479"/>
                    <a:pt x="94" y="471"/>
                  </a:cubicBezTo>
                  <a:cubicBezTo>
                    <a:pt x="87" y="460"/>
                    <a:pt x="72" y="454"/>
                    <a:pt x="66" y="442"/>
                  </a:cubicBezTo>
                  <a:cubicBezTo>
                    <a:pt x="56" y="424"/>
                    <a:pt x="57" y="401"/>
                    <a:pt x="46" y="384"/>
                  </a:cubicBezTo>
                  <a:cubicBezTo>
                    <a:pt x="40" y="374"/>
                    <a:pt x="33" y="365"/>
                    <a:pt x="27" y="355"/>
                  </a:cubicBezTo>
                  <a:cubicBezTo>
                    <a:pt x="0" y="270"/>
                    <a:pt x="49" y="197"/>
                    <a:pt x="85" y="125"/>
                  </a:cubicBezTo>
                  <a:close/>
                </a:path>
              </a:pathLst>
            </a:custGeom>
            <a:solidFill>
              <a:srgbClr val="CC33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546" name="Freeform 48"/>
            <p:cNvSpPr>
              <a:spLocks/>
            </p:cNvSpPr>
            <p:nvPr/>
          </p:nvSpPr>
          <p:spPr bwMode="auto">
            <a:xfrm rot="4915374">
              <a:off x="1489075" y="2212975"/>
              <a:ext cx="2195513" cy="512763"/>
            </a:xfrm>
            <a:custGeom>
              <a:avLst/>
              <a:gdLst>
                <a:gd name="T0" fmla="*/ 2147483647 w 1229"/>
                <a:gd name="T1" fmla="*/ 2147483647 h 496"/>
                <a:gd name="T2" fmla="*/ 2147483647 w 1229"/>
                <a:gd name="T3" fmla="*/ 2147483647 h 496"/>
                <a:gd name="T4" fmla="*/ 2147483647 w 1229"/>
                <a:gd name="T5" fmla="*/ 2147483647 h 496"/>
                <a:gd name="T6" fmla="*/ 2147483647 w 1229"/>
                <a:gd name="T7" fmla="*/ 2147483647 h 496"/>
                <a:gd name="T8" fmla="*/ 2147483647 w 1229"/>
                <a:gd name="T9" fmla="*/ 2147483647 h 496"/>
                <a:gd name="T10" fmla="*/ 2147483647 w 1229"/>
                <a:gd name="T11" fmla="*/ 2147483647 h 496"/>
                <a:gd name="T12" fmla="*/ 2147483647 w 1229"/>
                <a:gd name="T13" fmla="*/ 2147483647 h 496"/>
                <a:gd name="T14" fmla="*/ 2147483647 w 1229"/>
                <a:gd name="T15" fmla="*/ 2147483647 h 496"/>
                <a:gd name="T16" fmla="*/ 2147483647 w 1229"/>
                <a:gd name="T17" fmla="*/ 2147483647 h 496"/>
                <a:gd name="T18" fmla="*/ 2147483647 w 1229"/>
                <a:gd name="T19" fmla="*/ 2147483647 h 496"/>
                <a:gd name="T20" fmla="*/ 2147483647 w 1229"/>
                <a:gd name="T21" fmla="*/ 2147483647 h 496"/>
                <a:gd name="T22" fmla="*/ 2147483647 w 1229"/>
                <a:gd name="T23" fmla="*/ 2147483647 h 496"/>
                <a:gd name="T24" fmla="*/ 2147483647 w 1229"/>
                <a:gd name="T25" fmla="*/ 2147483647 h 496"/>
                <a:gd name="T26" fmla="*/ 0 w 1229"/>
                <a:gd name="T27" fmla="*/ 2147483647 h 496"/>
                <a:gd name="T28" fmla="*/ 2147483647 w 1229"/>
                <a:gd name="T29" fmla="*/ 2147483647 h 496"/>
                <a:gd name="T30" fmla="*/ 2147483647 w 1229"/>
                <a:gd name="T31" fmla="*/ 2147483647 h 496"/>
                <a:gd name="T32" fmla="*/ 2147483647 w 1229"/>
                <a:gd name="T33" fmla="*/ 2147483647 h 496"/>
                <a:gd name="T34" fmla="*/ 2147483647 w 1229"/>
                <a:gd name="T35" fmla="*/ 2147483647 h 49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229" h="496">
                  <a:moveTo>
                    <a:pt x="605" y="26"/>
                  </a:moveTo>
                  <a:cubicBezTo>
                    <a:pt x="643" y="32"/>
                    <a:pt x="687" y="25"/>
                    <a:pt x="720" y="45"/>
                  </a:cubicBezTo>
                  <a:cubicBezTo>
                    <a:pt x="746" y="60"/>
                    <a:pt x="752" y="96"/>
                    <a:pt x="768" y="122"/>
                  </a:cubicBezTo>
                  <a:cubicBezTo>
                    <a:pt x="783" y="145"/>
                    <a:pt x="819" y="148"/>
                    <a:pt x="835" y="170"/>
                  </a:cubicBezTo>
                  <a:cubicBezTo>
                    <a:pt x="842" y="179"/>
                    <a:pt x="845" y="192"/>
                    <a:pt x="855" y="198"/>
                  </a:cubicBezTo>
                  <a:cubicBezTo>
                    <a:pt x="869" y="206"/>
                    <a:pt x="887" y="206"/>
                    <a:pt x="903" y="208"/>
                  </a:cubicBezTo>
                  <a:cubicBezTo>
                    <a:pt x="986" y="216"/>
                    <a:pt x="1069" y="221"/>
                    <a:pt x="1152" y="227"/>
                  </a:cubicBezTo>
                  <a:cubicBezTo>
                    <a:pt x="1189" y="272"/>
                    <a:pt x="1211" y="299"/>
                    <a:pt x="1229" y="352"/>
                  </a:cubicBezTo>
                  <a:cubicBezTo>
                    <a:pt x="1167" y="383"/>
                    <a:pt x="1100" y="393"/>
                    <a:pt x="1037" y="419"/>
                  </a:cubicBezTo>
                  <a:cubicBezTo>
                    <a:pt x="1001" y="434"/>
                    <a:pt x="967" y="453"/>
                    <a:pt x="931" y="467"/>
                  </a:cubicBezTo>
                  <a:cubicBezTo>
                    <a:pt x="892" y="482"/>
                    <a:pt x="848" y="485"/>
                    <a:pt x="807" y="496"/>
                  </a:cubicBezTo>
                  <a:cubicBezTo>
                    <a:pt x="601" y="490"/>
                    <a:pt x="413" y="477"/>
                    <a:pt x="211" y="458"/>
                  </a:cubicBezTo>
                  <a:cubicBezTo>
                    <a:pt x="163" y="408"/>
                    <a:pt x="95" y="392"/>
                    <a:pt x="48" y="342"/>
                  </a:cubicBezTo>
                  <a:cubicBezTo>
                    <a:pt x="34" y="300"/>
                    <a:pt x="15" y="260"/>
                    <a:pt x="0" y="218"/>
                  </a:cubicBezTo>
                  <a:cubicBezTo>
                    <a:pt x="12" y="172"/>
                    <a:pt x="56" y="97"/>
                    <a:pt x="96" y="64"/>
                  </a:cubicBezTo>
                  <a:cubicBezTo>
                    <a:pt x="115" y="48"/>
                    <a:pt x="143" y="48"/>
                    <a:pt x="163" y="35"/>
                  </a:cubicBezTo>
                  <a:cubicBezTo>
                    <a:pt x="217" y="0"/>
                    <a:pt x="145" y="29"/>
                    <a:pt x="211" y="6"/>
                  </a:cubicBezTo>
                  <a:cubicBezTo>
                    <a:pt x="313" y="9"/>
                    <a:pt x="481" y="26"/>
                    <a:pt x="605" y="26"/>
                  </a:cubicBezTo>
                  <a:close/>
                </a:path>
              </a:pathLst>
            </a:custGeom>
            <a:solidFill>
              <a:srgbClr val="CC33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2547" name="Group 80"/>
            <p:cNvGrpSpPr>
              <a:grpSpLocks/>
            </p:cNvGrpSpPr>
            <p:nvPr/>
          </p:nvGrpSpPr>
          <p:grpSpPr bwMode="auto">
            <a:xfrm>
              <a:off x="5051425" y="3281363"/>
              <a:ext cx="704850" cy="431800"/>
              <a:chOff x="3182" y="2138"/>
              <a:chExt cx="444" cy="272"/>
            </a:xfrm>
          </p:grpSpPr>
          <p:sp>
            <p:nvSpPr>
              <p:cNvPr id="22570" name="Oval 60"/>
              <p:cNvSpPr>
                <a:spLocks noChangeArrowheads="1"/>
              </p:cNvSpPr>
              <p:nvPr/>
            </p:nvSpPr>
            <p:spPr bwMode="auto">
              <a:xfrm rot="8492591">
                <a:off x="3182" y="2138"/>
                <a:ext cx="444" cy="272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Font typeface="Wingdings" pitchFamily="2" charset="2"/>
                  <a:buChar char="Ø"/>
                  <a:defRPr sz="3200" b="1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folHlink"/>
                  </a:buClr>
                  <a:buFont typeface="Wingdings" pitchFamily="2" charset="2"/>
                  <a:buChar char="ü"/>
                  <a:defRPr sz="2800" b="1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2571" name="Oval 61"/>
              <p:cNvSpPr>
                <a:spLocks noChangeArrowheads="1"/>
              </p:cNvSpPr>
              <p:nvPr/>
            </p:nvSpPr>
            <p:spPr bwMode="auto">
              <a:xfrm rot="8492591">
                <a:off x="3300" y="2242"/>
                <a:ext cx="95" cy="1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Font typeface="Wingdings" pitchFamily="2" charset="2"/>
                  <a:buChar char="Ø"/>
                  <a:defRPr sz="3200" b="1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folHlink"/>
                  </a:buClr>
                  <a:buFont typeface="Wingdings" pitchFamily="2" charset="2"/>
                  <a:buChar char="ü"/>
                  <a:defRPr sz="2800" b="1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2548" name="Group 99"/>
            <p:cNvGrpSpPr>
              <a:grpSpLocks/>
            </p:cNvGrpSpPr>
            <p:nvPr/>
          </p:nvGrpSpPr>
          <p:grpSpPr bwMode="auto">
            <a:xfrm>
              <a:off x="2205503" y="1373188"/>
              <a:ext cx="3362653" cy="3995738"/>
              <a:chOff x="1872" y="929"/>
              <a:chExt cx="1266" cy="2453"/>
            </a:xfrm>
          </p:grpSpPr>
          <p:sp>
            <p:nvSpPr>
              <p:cNvPr id="22550" name="Freeform 100"/>
              <p:cNvSpPr>
                <a:spLocks/>
              </p:cNvSpPr>
              <p:nvPr/>
            </p:nvSpPr>
            <p:spPr bwMode="auto">
              <a:xfrm rot="-9263989">
                <a:off x="2074" y="1001"/>
                <a:ext cx="801" cy="279"/>
              </a:xfrm>
              <a:custGeom>
                <a:avLst/>
                <a:gdLst>
                  <a:gd name="T0" fmla="*/ 1436 w 337"/>
                  <a:gd name="T1" fmla="*/ 0 h 279"/>
                  <a:gd name="T2" fmla="*/ 3114 w 337"/>
                  <a:gd name="T3" fmla="*/ 48 h 279"/>
                  <a:gd name="T4" fmla="*/ 3763 w 337"/>
                  <a:gd name="T5" fmla="*/ 154 h 279"/>
                  <a:gd name="T6" fmla="*/ 4526 w 337"/>
                  <a:gd name="T7" fmla="*/ 231 h 279"/>
                  <a:gd name="T8" fmla="*/ 2983 w 337"/>
                  <a:gd name="T9" fmla="*/ 279 h 279"/>
                  <a:gd name="T10" fmla="*/ 537 w 337"/>
                  <a:gd name="T11" fmla="*/ 192 h 279"/>
                  <a:gd name="T12" fmla="*/ 915 w 337"/>
                  <a:gd name="T13" fmla="*/ 77 h 279"/>
                  <a:gd name="T14" fmla="*/ 1436 w 337"/>
                  <a:gd name="T15" fmla="*/ 0 h 27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37" h="279">
                    <a:moveTo>
                      <a:pt x="107" y="0"/>
                    </a:moveTo>
                    <a:cubicBezTo>
                      <a:pt x="212" y="43"/>
                      <a:pt x="170" y="29"/>
                      <a:pt x="232" y="48"/>
                    </a:cubicBezTo>
                    <a:cubicBezTo>
                      <a:pt x="249" y="83"/>
                      <a:pt x="259" y="121"/>
                      <a:pt x="280" y="154"/>
                    </a:cubicBezTo>
                    <a:cubicBezTo>
                      <a:pt x="297" y="181"/>
                      <a:pt x="337" y="231"/>
                      <a:pt x="337" y="231"/>
                    </a:cubicBezTo>
                    <a:cubicBezTo>
                      <a:pt x="301" y="255"/>
                      <a:pt x="263" y="265"/>
                      <a:pt x="222" y="279"/>
                    </a:cubicBezTo>
                    <a:cubicBezTo>
                      <a:pt x="134" y="191"/>
                      <a:pt x="191" y="227"/>
                      <a:pt x="40" y="192"/>
                    </a:cubicBezTo>
                    <a:cubicBezTo>
                      <a:pt x="16" y="102"/>
                      <a:pt x="0" y="123"/>
                      <a:pt x="68" y="77"/>
                    </a:cubicBezTo>
                    <a:cubicBezTo>
                      <a:pt x="91" y="11"/>
                      <a:pt x="74" y="35"/>
                      <a:pt x="107" y="0"/>
                    </a:cubicBez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2551" name="Group 101"/>
              <p:cNvGrpSpPr>
                <a:grpSpLocks/>
              </p:cNvGrpSpPr>
              <p:nvPr/>
            </p:nvGrpSpPr>
            <p:grpSpPr bwMode="auto">
              <a:xfrm>
                <a:off x="2871" y="1471"/>
                <a:ext cx="220" cy="425"/>
                <a:chOff x="2871" y="1542"/>
                <a:chExt cx="220" cy="425"/>
              </a:xfrm>
            </p:grpSpPr>
            <p:sp>
              <p:nvSpPr>
                <p:cNvPr id="22568" name="Oval 102"/>
                <p:cNvSpPr>
                  <a:spLocks noChangeArrowheads="1"/>
                </p:cNvSpPr>
                <p:nvPr/>
              </p:nvSpPr>
              <p:spPr bwMode="auto">
                <a:xfrm rot="7032138">
                  <a:off x="2768" y="1645"/>
                  <a:ext cx="425" cy="220"/>
                </a:xfrm>
                <a:prstGeom prst="ellipse">
                  <a:avLst/>
                </a:prstGeom>
                <a:solidFill>
                  <a:srgbClr val="FFFF00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folHlink"/>
                    </a:buClr>
                    <a:buFont typeface="Wingdings" pitchFamily="2" charset="2"/>
                    <a:buChar char="Ø"/>
                    <a:defRPr sz="3200" b="1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folHlink"/>
                    </a:buClr>
                    <a:buFont typeface="Wingdings" pitchFamily="2" charset="2"/>
                    <a:buChar char="ü"/>
                    <a:defRPr sz="2800" b="1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folHlink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fol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fol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569" name="Oval 103"/>
                <p:cNvSpPr>
                  <a:spLocks noChangeArrowheads="1"/>
                </p:cNvSpPr>
                <p:nvPr/>
              </p:nvSpPr>
              <p:spPr bwMode="auto">
                <a:xfrm rot="7032138">
                  <a:off x="2909" y="1733"/>
                  <a:ext cx="107" cy="12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folHlink"/>
                    </a:buClr>
                    <a:buFont typeface="Wingdings" pitchFamily="2" charset="2"/>
                    <a:buChar char="Ø"/>
                    <a:defRPr sz="3200" b="1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folHlink"/>
                    </a:buClr>
                    <a:buFont typeface="Wingdings" pitchFamily="2" charset="2"/>
                    <a:buChar char="ü"/>
                    <a:defRPr sz="2800" b="1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folHlink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fol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fol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552" name="Group 104"/>
              <p:cNvGrpSpPr>
                <a:grpSpLocks/>
              </p:cNvGrpSpPr>
              <p:nvPr/>
            </p:nvGrpSpPr>
            <p:grpSpPr bwMode="auto">
              <a:xfrm>
                <a:off x="2327" y="1756"/>
                <a:ext cx="194" cy="444"/>
                <a:chOff x="2327" y="1827"/>
                <a:chExt cx="194" cy="444"/>
              </a:xfrm>
            </p:grpSpPr>
            <p:sp>
              <p:nvSpPr>
                <p:cNvPr id="22566" name="Oval 105"/>
                <p:cNvSpPr>
                  <a:spLocks noChangeArrowheads="1"/>
                </p:cNvSpPr>
                <p:nvPr/>
              </p:nvSpPr>
              <p:spPr bwMode="auto">
                <a:xfrm rot="18455615">
                  <a:off x="2202" y="1952"/>
                  <a:ext cx="444" cy="194"/>
                </a:xfrm>
                <a:prstGeom prst="ellipse">
                  <a:avLst/>
                </a:prstGeom>
                <a:solidFill>
                  <a:srgbClr val="FFFF00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folHlink"/>
                    </a:buClr>
                    <a:buFont typeface="Wingdings" pitchFamily="2" charset="2"/>
                    <a:buChar char="Ø"/>
                    <a:defRPr sz="3200" b="1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folHlink"/>
                    </a:buClr>
                    <a:buFont typeface="Wingdings" pitchFamily="2" charset="2"/>
                    <a:buChar char="ü"/>
                    <a:defRPr sz="2800" b="1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folHlink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fol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fol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567" name="Oval 106"/>
                <p:cNvSpPr>
                  <a:spLocks noChangeArrowheads="1"/>
                </p:cNvSpPr>
                <p:nvPr/>
              </p:nvSpPr>
              <p:spPr bwMode="auto">
                <a:xfrm rot="-3144385">
                  <a:off x="2390" y="1929"/>
                  <a:ext cx="107" cy="12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folHlink"/>
                    </a:buClr>
                    <a:buFont typeface="Wingdings" pitchFamily="2" charset="2"/>
                    <a:buChar char="Ø"/>
                    <a:defRPr sz="3200" b="1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folHlink"/>
                    </a:buClr>
                    <a:buFont typeface="Wingdings" pitchFamily="2" charset="2"/>
                    <a:buChar char="ü"/>
                    <a:defRPr sz="2800" b="1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folHlink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fol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fol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553" name="Group 107"/>
              <p:cNvGrpSpPr>
                <a:grpSpLocks/>
              </p:cNvGrpSpPr>
              <p:nvPr/>
            </p:nvGrpSpPr>
            <p:grpSpPr bwMode="auto">
              <a:xfrm>
                <a:off x="2491" y="2172"/>
                <a:ext cx="212" cy="445"/>
                <a:chOff x="2491" y="2243"/>
                <a:chExt cx="212" cy="445"/>
              </a:xfrm>
            </p:grpSpPr>
            <p:sp>
              <p:nvSpPr>
                <p:cNvPr id="22564" name="Oval 108"/>
                <p:cNvSpPr>
                  <a:spLocks noChangeArrowheads="1"/>
                </p:cNvSpPr>
                <p:nvPr/>
              </p:nvSpPr>
              <p:spPr bwMode="auto">
                <a:xfrm rot="3554888">
                  <a:off x="2374" y="2360"/>
                  <a:ext cx="445" cy="212"/>
                </a:xfrm>
                <a:prstGeom prst="ellipse">
                  <a:avLst/>
                </a:prstGeom>
                <a:solidFill>
                  <a:srgbClr val="FFFF00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folHlink"/>
                    </a:buClr>
                    <a:buFont typeface="Wingdings" pitchFamily="2" charset="2"/>
                    <a:buChar char="Ø"/>
                    <a:defRPr sz="3200" b="1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folHlink"/>
                    </a:buClr>
                    <a:buFont typeface="Wingdings" pitchFamily="2" charset="2"/>
                    <a:buChar char="ü"/>
                    <a:defRPr sz="2800" b="1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folHlink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fol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fol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565" name="Oval 109"/>
                <p:cNvSpPr>
                  <a:spLocks noChangeArrowheads="1"/>
                </p:cNvSpPr>
                <p:nvPr/>
              </p:nvSpPr>
              <p:spPr bwMode="auto">
                <a:xfrm rot="3554888">
                  <a:off x="2573" y="2506"/>
                  <a:ext cx="107" cy="12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folHlink"/>
                    </a:buClr>
                    <a:buFont typeface="Wingdings" pitchFamily="2" charset="2"/>
                    <a:buChar char="Ø"/>
                    <a:defRPr sz="3200" b="1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folHlink"/>
                    </a:buClr>
                    <a:buFont typeface="Wingdings" pitchFamily="2" charset="2"/>
                    <a:buChar char="ü"/>
                    <a:defRPr sz="2800" b="1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folHlink"/>
                    </a:buClr>
                    <a:buChar char="•"/>
                    <a:defRPr sz="2400" b="1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fol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fol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Char char="•"/>
                    <a:defRPr sz="2000" b="1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554" name="Freeform 110"/>
              <p:cNvSpPr>
                <a:spLocks/>
              </p:cNvSpPr>
              <p:nvPr/>
            </p:nvSpPr>
            <p:spPr bwMode="auto">
              <a:xfrm>
                <a:off x="1872" y="929"/>
                <a:ext cx="1266" cy="2453"/>
              </a:xfrm>
              <a:custGeom>
                <a:avLst/>
                <a:gdLst>
                  <a:gd name="T0" fmla="*/ 94 w 1266"/>
                  <a:gd name="T1" fmla="*/ 432 h 2453"/>
                  <a:gd name="T2" fmla="*/ 303 w 1266"/>
                  <a:gd name="T3" fmla="*/ 561 h 2453"/>
                  <a:gd name="T4" fmla="*/ 541 w 1266"/>
                  <a:gd name="T5" fmla="*/ 720 h 2453"/>
                  <a:gd name="T6" fmla="*/ 601 w 1266"/>
                  <a:gd name="T7" fmla="*/ 759 h 2453"/>
                  <a:gd name="T8" fmla="*/ 720 w 1266"/>
                  <a:gd name="T9" fmla="*/ 839 h 2453"/>
                  <a:gd name="T10" fmla="*/ 790 w 1266"/>
                  <a:gd name="T11" fmla="*/ 938 h 2453"/>
                  <a:gd name="T12" fmla="*/ 938 w 1266"/>
                  <a:gd name="T13" fmla="*/ 1196 h 2453"/>
                  <a:gd name="T14" fmla="*/ 1018 w 1266"/>
                  <a:gd name="T15" fmla="*/ 1504 h 2453"/>
                  <a:gd name="T16" fmla="*/ 968 w 1266"/>
                  <a:gd name="T17" fmla="*/ 2040 h 2453"/>
                  <a:gd name="T18" fmla="*/ 879 w 1266"/>
                  <a:gd name="T19" fmla="*/ 2448 h 2453"/>
                  <a:gd name="T20" fmla="*/ 929 w 1266"/>
                  <a:gd name="T21" fmla="*/ 2408 h 2453"/>
                  <a:gd name="T22" fmla="*/ 978 w 1266"/>
                  <a:gd name="T23" fmla="*/ 2239 h 2453"/>
                  <a:gd name="T24" fmla="*/ 1008 w 1266"/>
                  <a:gd name="T25" fmla="*/ 2130 h 2453"/>
                  <a:gd name="T26" fmla="*/ 1038 w 1266"/>
                  <a:gd name="T27" fmla="*/ 2030 h 2453"/>
                  <a:gd name="T28" fmla="*/ 1097 w 1266"/>
                  <a:gd name="T29" fmla="*/ 1584 h 2453"/>
                  <a:gd name="T30" fmla="*/ 1038 w 1266"/>
                  <a:gd name="T31" fmla="*/ 1365 h 2453"/>
                  <a:gd name="T32" fmla="*/ 988 w 1266"/>
                  <a:gd name="T33" fmla="*/ 1147 h 2453"/>
                  <a:gd name="T34" fmla="*/ 879 w 1266"/>
                  <a:gd name="T35" fmla="*/ 978 h 2453"/>
                  <a:gd name="T36" fmla="*/ 869 w 1266"/>
                  <a:gd name="T37" fmla="*/ 720 h 2453"/>
                  <a:gd name="T38" fmla="*/ 1107 w 1266"/>
                  <a:gd name="T39" fmla="*/ 392 h 2453"/>
                  <a:gd name="T40" fmla="*/ 1167 w 1266"/>
                  <a:gd name="T41" fmla="*/ 233 h 2453"/>
                  <a:gd name="T42" fmla="*/ 1226 w 1266"/>
                  <a:gd name="T43" fmla="*/ 134 h 2453"/>
                  <a:gd name="T44" fmla="*/ 1256 w 1266"/>
                  <a:gd name="T45" fmla="*/ 34 h 2453"/>
                  <a:gd name="T46" fmla="*/ 1187 w 1266"/>
                  <a:gd name="T47" fmla="*/ 94 h 2453"/>
                  <a:gd name="T48" fmla="*/ 1147 w 1266"/>
                  <a:gd name="T49" fmla="*/ 153 h 2453"/>
                  <a:gd name="T50" fmla="*/ 1008 w 1266"/>
                  <a:gd name="T51" fmla="*/ 412 h 2453"/>
                  <a:gd name="T52" fmla="*/ 948 w 1266"/>
                  <a:gd name="T53" fmla="*/ 481 h 2453"/>
                  <a:gd name="T54" fmla="*/ 859 w 1266"/>
                  <a:gd name="T55" fmla="*/ 620 h 2453"/>
                  <a:gd name="T56" fmla="*/ 720 w 1266"/>
                  <a:gd name="T57" fmla="*/ 759 h 2453"/>
                  <a:gd name="T58" fmla="*/ 621 w 1266"/>
                  <a:gd name="T59" fmla="*/ 690 h 2453"/>
                  <a:gd name="T60" fmla="*/ 452 w 1266"/>
                  <a:gd name="T61" fmla="*/ 610 h 2453"/>
                  <a:gd name="T62" fmla="*/ 134 w 1266"/>
                  <a:gd name="T63" fmla="*/ 362 h 2453"/>
                  <a:gd name="T64" fmla="*/ 45 w 1266"/>
                  <a:gd name="T65" fmla="*/ 302 h 2453"/>
                  <a:gd name="T66" fmla="*/ 5 w 1266"/>
                  <a:gd name="T67" fmla="*/ 322 h 245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266" h="2453">
                    <a:moveTo>
                      <a:pt x="5" y="322"/>
                    </a:moveTo>
                    <a:cubicBezTo>
                      <a:pt x="48" y="351"/>
                      <a:pt x="52" y="398"/>
                      <a:pt x="94" y="432"/>
                    </a:cubicBezTo>
                    <a:cubicBezTo>
                      <a:pt x="114" y="448"/>
                      <a:pt x="165" y="482"/>
                      <a:pt x="194" y="501"/>
                    </a:cubicBezTo>
                    <a:cubicBezTo>
                      <a:pt x="215" y="515"/>
                      <a:pt x="276" y="537"/>
                      <a:pt x="303" y="561"/>
                    </a:cubicBezTo>
                    <a:cubicBezTo>
                      <a:pt x="395" y="643"/>
                      <a:pt x="330" y="599"/>
                      <a:pt x="422" y="650"/>
                    </a:cubicBezTo>
                    <a:cubicBezTo>
                      <a:pt x="466" y="675"/>
                      <a:pt x="494" y="704"/>
                      <a:pt x="541" y="720"/>
                    </a:cubicBezTo>
                    <a:cubicBezTo>
                      <a:pt x="551" y="730"/>
                      <a:pt x="559" y="741"/>
                      <a:pt x="571" y="749"/>
                    </a:cubicBezTo>
                    <a:cubicBezTo>
                      <a:pt x="580" y="755"/>
                      <a:pt x="592" y="753"/>
                      <a:pt x="601" y="759"/>
                    </a:cubicBezTo>
                    <a:cubicBezTo>
                      <a:pt x="616" y="770"/>
                      <a:pt x="625" y="788"/>
                      <a:pt x="641" y="799"/>
                    </a:cubicBezTo>
                    <a:cubicBezTo>
                      <a:pt x="686" y="829"/>
                      <a:pt x="686" y="805"/>
                      <a:pt x="720" y="839"/>
                    </a:cubicBezTo>
                    <a:cubicBezTo>
                      <a:pt x="732" y="850"/>
                      <a:pt x="741" y="865"/>
                      <a:pt x="750" y="878"/>
                    </a:cubicBezTo>
                    <a:cubicBezTo>
                      <a:pt x="764" y="898"/>
                      <a:pt x="790" y="938"/>
                      <a:pt x="790" y="938"/>
                    </a:cubicBezTo>
                    <a:cubicBezTo>
                      <a:pt x="811" y="1031"/>
                      <a:pt x="832" y="1071"/>
                      <a:pt x="889" y="1147"/>
                    </a:cubicBezTo>
                    <a:cubicBezTo>
                      <a:pt x="913" y="1216"/>
                      <a:pt x="877" y="1134"/>
                      <a:pt x="938" y="1196"/>
                    </a:cubicBezTo>
                    <a:cubicBezTo>
                      <a:pt x="948" y="1207"/>
                      <a:pt x="951" y="1223"/>
                      <a:pt x="958" y="1236"/>
                    </a:cubicBezTo>
                    <a:cubicBezTo>
                      <a:pt x="976" y="1325"/>
                      <a:pt x="989" y="1418"/>
                      <a:pt x="1018" y="1504"/>
                    </a:cubicBezTo>
                    <a:cubicBezTo>
                      <a:pt x="1032" y="1616"/>
                      <a:pt x="1044" y="1733"/>
                      <a:pt x="1008" y="1842"/>
                    </a:cubicBezTo>
                    <a:cubicBezTo>
                      <a:pt x="999" y="1910"/>
                      <a:pt x="990" y="1975"/>
                      <a:pt x="968" y="2040"/>
                    </a:cubicBezTo>
                    <a:cubicBezTo>
                      <a:pt x="959" y="2147"/>
                      <a:pt x="941" y="2275"/>
                      <a:pt x="879" y="2368"/>
                    </a:cubicBezTo>
                    <a:cubicBezTo>
                      <a:pt x="879" y="2369"/>
                      <a:pt x="856" y="2439"/>
                      <a:pt x="879" y="2448"/>
                    </a:cubicBezTo>
                    <a:cubicBezTo>
                      <a:pt x="892" y="2453"/>
                      <a:pt x="906" y="2441"/>
                      <a:pt x="919" y="2438"/>
                    </a:cubicBezTo>
                    <a:cubicBezTo>
                      <a:pt x="922" y="2428"/>
                      <a:pt x="923" y="2417"/>
                      <a:pt x="929" y="2408"/>
                    </a:cubicBezTo>
                    <a:cubicBezTo>
                      <a:pt x="937" y="2396"/>
                      <a:pt x="954" y="2391"/>
                      <a:pt x="958" y="2378"/>
                    </a:cubicBezTo>
                    <a:cubicBezTo>
                      <a:pt x="971" y="2333"/>
                      <a:pt x="971" y="2285"/>
                      <a:pt x="978" y="2239"/>
                    </a:cubicBezTo>
                    <a:cubicBezTo>
                      <a:pt x="980" y="2229"/>
                      <a:pt x="985" y="2219"/>
                      <a:pt x="988" y="2209"/>
                    </a:cubicBezTo>
                    <a:cubicBezTo>
                      <a:pt x="995" y="2183"/>
                      <a:pt x="1004" y="2157"/>
                      <a:pt x="1008" y="2130"/>
                    </a:cubicBezTo>
                    <a:cubicBezTo>
                      <a:pt x="1011" y="2107"/>
                      <a:pt x="1011" y="2083"/>
                      <a:pt x="1018" y="2060"/>
                    </a:cubicBezTo>
                    <a:cubicBezTo>
                      <a:pt x="1021" y="2048"/>
                      <a:pt x="1033" y="2041"/>
                      <a:pt x="1038" y="2030"/>
                    </a:cubicBezTo>
                    <a:cubicBezTo>
                      <a:pt x="1043" y="2021"/>
                      <a:pt x="1045" y="2011"/>
                      <a:pt x="1048" y="2001"/>
                    </a:cubicBezTo>
                    <a:cubicBezTo>
                      <a:pt x="1082" y="1867"/>
                      <a:pt x="1087" y="1721"/>
                      <a:pt x="1097" y="1584"/>
                    </a:cubicBezTo>
                    <a:cubicBezTo>
                      <a:pt x="1069" y="1501"/>
                      <a:pt x="1110" y="1632"/>
                      <a:pt x="1078" y="1454"/>
                    </a:cubicBezTo>
                    <a:cubicBezTo>
                      <a:pt x="1060" y="1356"/>
                      <a:pt x="1066" y="1428"/>
                      <a:pt x="1038" y="1365"/>
                    </a:cubicBezTo>
                    <a:cubicBezTo>
                      <a:pt x="1025" y="1336"/>
                      <a:pt x="1018" y="1306"/>
                      <a:pt x="1008" y="1276"/>
                    </a:cubicBezTo>
                    <a:cubicBezTo>
                      <a:pt x="998" y="1247"/>
                      <a:pt x="992" y="1170"/>
                      <a:pt x="988" y="1147"/>
                    </a:cubicBezTo>
                    <a:cubicBezTo>
                      <a:pt x="981" y="1107"/>
                      <a:pt x="976" y="1124"/>
                      <a:pt x="958" y="1087"/>
                    </a:cubicBezTo>
                    <a:cubicBezTo>
                      <a:pt x="935" y="1041"/>
                      <a:pt x="922" y="1007"/>
                      <a:pt x="879" y="978"/>
                    </a:cubicBezTo>
                    <a:cubicBezTo>
                      <a:pt x="866" y="927"/>
                      <a:pt x="847" y="920"/>
                      <a:pt x="819" y="878"/>
                    </a:cubicBezTo>
                    <a:cubicBezTo>
                      <a:pt x="826" y="802"/>
                      <a:pt x="809" y="758"/>
                      <a:pt x="869" y="720"/>
                    </a:cubicBezTo>
                    <a:cubicBezTo>
                      <a:pt x="938" y="616"/>
                      <a:pt x="1023" y="522"/>
                      <a:pt x="1097" y="422"/>
                    </a:cubicBezTo>
                    <a:cubicBezTo>
                      <a:pt x="1100" y="412"/>
                      <a:pt x="1102" y="401"/>
                      <a:pt x="1107" y="392"/>
                    </a:cubicBezTo>
                    <a:cubicBezTo>
                      <a:pt x="1112" y="381"/>
                      <a:pt x="1122" y="373"/>
                      <a:pt x="1127" y="362"/>
                    </a:cubicBezTo>
                    <a:cubicBezTo>
                      <a:pt x="1144" y="323"/>
                      <a:pt x="1143" y="269"/>
                      <a:pt x="1167" y="233"/>
                    </a:cubicBezTo>
                    <a:cubicBezTo>
                      <a:pt x="1180" y="213"/>
                      <a:pt x="1196" y="195"/>
                      <a:pt x="1207" y="173"/>
                    </a:cubicBezTo>
                    <a:cubicBezTo>
                      <a:pt x="1213" y="160"/>
                      <a:pt x="1219" y="146"/>
                      <a:pt x="1226" y="134"/>
                    </a:cubicBezTo>
                    <a:cubicBezTo>
                      <a:pt x="1238" y="113"/>
                      <a:pt x="1266" y="74"/>
                      <a:pt x="1266" y="74"/>
                    </a:cubicBezTo>
                    <a:cubicBezTo>
                      <a:pt x="1263" y="61"/>
                      <a:pt x="1260" y="47"/>
                      <a:pt x="1256" y="34"/>
                    </a:cubicBezTo>
                    <a:cubicBezTo>
                      <a:pt x="1253" y="24"/>
                      <a:pt x="1255" y="0"/>
                      <a:pt x="1246" y="5"/>
                    </a:cubicBezTo>
                    <a:cubicBezTo>
                      <a:pt x="1216" y="24"/>
                      <a:pt x="1207" y="64"/>
                      <a:pt x="1187" y="94"/>
                    </a:cubicBezTo>
                    <a:cubicBezTo>
                      <a:pt x="1180" y="104"/>
                      <a:pt x="1174" y="114"/>
                      <a:pt x="1167" y="124"/>
                    </a:cubicBezTo>
                    <a:cubicBezTo>
                      <a:pt x="1160" y="134"/>
                      <a:pt x="1147" y="153"/>
                      <a:pt x="1147" y="153"/>
                    </a:cubicBezTo>
                    <a:cubicBezTo>
                      <a:pt x="1133" y="196"/>
                      <a:pt x="1121" y="240"/>
                      <a:pt x="1107" y="283"/>
                    </a:cubicBezTo>
                    <a:cubicBezTo>
                      <a:pt x="1094" y="398"/>
                      <a:pt x="1109" y="378"/>
                      <a:pt x="1008" y="412"/>
                    </a:cubicBezTo>
                    <a:cubicBezTo>
                      <a:pt x="991" y="425"/>
                      <a:pt x="972" y="435"/>
                      <a:pt x="958" y="451"/>
                    </a:cubicBezTo>
                    <a:cubicBezTo>
                      <a:pt x="951" y="459"/>
                      <a:pt x="953" y="472"/>
                      <a:pt x="948" y="481"/>
                    </a:cubicBezTo>
                    <a:cubicBezTo>
                      <a:pt x="933" y="512"/>
                      <a:pt x="918" y="543"/>
                      <a:pt x="899" y="571"/>
                    </a:cubicBezTo>
                    <a:cubicBezTo>
                      <a:pt x="883" y="634"/>
                      <a:pt x="905" y="595"/>
                      <a:pt x="859" y="620"/>
                    </a:cubicBezTo>
                    <a:cubicBezTo>
                      <a:pt x="838" y="632"/>
                      <a:pt x="799" y="660"/>
                      <a:pt x="799" y="660"/>
                    </a:cubicBezTo>
                    <a:cubicBezTo>
                      <a:pt x="742" y="741"/>
                      <a:pt x="770" y="709"/>
                      <a:pt x="720" y="759"/>
                    </a:cubicBezTo>
                    <a:cubicBezTo>
                      <a:pt x="698" y="744"/>
                      <a:pt x="672" y="735"/>
                      <a:pt x="650" y="720"/>
                    </a:cubicBezTo>
                    <a:cubicBezTo>
                      <a:pt x="639" y="712"/>
                      <a:pt x="633" y="698"/>
                      <a:pt x="621" y="690"/>
                    </a:cubicBezTo>
                    <a:cubicBezTo>
                      <a:pt x="602" y="677"/>
                      <a:pt x="580" y="672"/>
                      <a:pt x="561" y="660"/>
                    </a:cubicBezTo>
                    <a:cubicBezTo>
                      <a:pt x="529" y="613"/>
                      <a:pt x="504" y="623"/>
                      <a:pt x="452" y="610"/>
                    </a:cubicBezTo>
                    <a:cubicBezTo>
                      <a:pt x="410" y="582"/>
                      <a:pt x="382" y="548"/>
                      <a:pt x="333" y="531"/>
                    </a:cubicBezTo>
                    <a:cubicBezTo>
                      <a:pt x="270" y="436"/>
                      <a:pt x="220" y="419"/>
                      <a:pt x="134" y="362"/>
                    </a:cubicBezTo>
                    <a:cubicBezTo>
                      <a:pt x="114" y="349"/>
                      <a:pt x="94" y="335"/>
                      <a:pt x="74" y="322"/>
                    </a:cubicBezTo>
                    <a:cubicBezTo>
                      <a:pt x="64" y="315"/>
                      <a:pt x="45" y="302"/>
                      <a:pt x="45" y="302"/>
                    </a:cubicBezTo>
                    <a:cubicBezTo>
                      <a:pt x="42" y="292"/>
                      <a:pt x="45" y="273"/>
                      <a:pt x="35" y="273"/>
                    </a:cubicBezTo>
                    <a:cubicBezTo>
                      <a:pt x="0" y="273"/>
                      <a:pt x="5" y="304"/>
                      <a:pt x="5" y="32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555" name="Oval 111"/>
              <p:cNvSpPr>
                <a:spLocks noChangeArrowheads="1"/>
              </p:cNvSpPr>
              <p:nvPr/>
            </p:nvSpPr>
            <p:spPr bwMode="auto">
              <a:xfrm>
                <a:off x="2064" y="1369"/>
                <a:ext cx="46" cy="4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Font typeface="Wingdings" pitchFamily="2" charset="2"/>
                  <a:buChar char="Ø"/>
                  <a:defRPr sz="3200" b="1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folHlink"/>
                  </a:buClr>
                  <a:buFont typeface="Wingdings" pitchFamily="2" charset="2"/>
                  <a:buChar char="ü"/>
                  <a:defRPr sz="2800" b="1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2556" name="Oval 112"/>
              <p:cNvSpPr>
                <a:spLocks noChangeArrowheads="1"/>
              </p:cNvSpPr>
              <p:nvPr/>
            </p:nvSpPr>
            <p:spPr bwMode="auto">
              <a:xfrm>
                <a:off x="2380" y="1580"/>
                <a:ext cx="46" cy="4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Font typeface="Wingdings" pitchFamily="2" charset="2"/>
                  <a:buChar char="Ø"/>
                  <a:defRPr sz="3200" b="1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folHlink"/>
                  </a:buClr>
                  <a:buFont typeface="Wingdings" pitchFamily="2" charset="2"/>
                  <a:buChar char="ü"/>
                  <a:defRPr sz="2800" b="1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2557" name="Oval 113"/>
              <p:cNvSpPr>
                <a:spLocks noChangeArrowheads="1"/>
              </p:cNvSpPr>
              <p:nvPr/>
            </p:nvSpPr>
            <p:spPr bwMode="auto">
              <a:xfrm>
                <a:off x="2608" y="1707"/>
                <a:ext cx="46" cy="4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Font typeface="Wingdings" pitchFamily="2" charset="2"/>
                  <a:buChar char="Ø"/>
                  <a:defRPr sz="3200" b="1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folHlink"/>
                  </a:buClr>
                  <a:buFont typeface="Wingdings" pitchFamily="2" charset="2"/>
                  <a:buChar char="ü"/>
                  <a:defRPr sz="2800" b="1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2558" name="Oval 114"/>
              <p:cNvSpPr>
                <a:spLocks noChangeArrowheads="1"/>
              </p:cNvSpPr>
              <p:nvPr/>
            </p:nvSpPr>
            <p:spPr bwMode="auto">
              <a:xfrm>
                <a:off x="2845" y="1389"/>
                <a:ext cx="46" cy="4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Font typeface="Wingdings" pitchFamily="2" charset="2"/>
                  <a:buChar char="Ø"/>
                  <a:defRPr sz="3200" b="1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folHlink"/>
                  </a:buClr>
                  <a:buFont typeface="Wingdings" pitchFamily="2" charset="2"/>
                  <a:buChar char="ü"/>
                  <a:defRPr sz="2800" b="1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2559" name="Oval 115"/>
              <p:cNvSpPr>
                <a:spLocks noChangeArrowheads="1"/>
              </p:cNvSpPr>
              <p:nvPr/>
            </p:nvSpPr>
            <p:spPr bwMode="auto">
              <a:xfrm>
                <a:off x="2769" y="2014"/>
                <a:ext cx="46" cy="4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Font typeface="Wingdings" pitchFamily="2" charset="2"/>
                  <a:buChar char="Ø"/>
                  <a:defRPr sz="3200" b="1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folHlink"/>
                  </a:buClr>
                  <a:buFont typeface="Wingdings" pitchFamily="2" charset="2"/>
                  <a:buChar char="ü"/>
                  <a:defRPr sz="2800" b="1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2560" name="Oval 116"/>
              <p:cNvSpPr>
                <a:spLocks noChangeArrowheads="1"/>
              </p:cNvSpPr>
              <p:nvPr/>
            </p:nvSpPr>
            <p:spPr bwMode="auto">
              <a:xfrm>
                <a:off x="2915" y="2478"/>
                <a:ext cx="46" cy="4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Font typeface="Wingdings" pitchFamily="2" charset="2"/>
                  <a:buChar char="Ø"/>
                  <a:defRPr sz="3200" b="1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folHlink"/>
                  </a:buClr>
                  <a:buFont typeface="Wingdings" pitchFamily="2" charset="2"/>
                  <a:buChar char="ü"/>
                  <a:defRPr sz="2800" b="1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2561" name="Oval 117"/>
              <p:cNvSpPr>
                <a:spLocks noChangeArrowheads="1"/>
              </p:cNvSpPr>
              <p:nvPr/>
            </p:nvSpPr>
            <p:spPr bwMode="auto">
              <a:xfrm>
                <a:off x="2869" y="2866"/>
                <a:ext cx="46" cy="4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Font typeface="Wingdings" pitchFamily="2" charset="2"/>
                  <a:buChar char="Ø"/>
                  <a:defRPr sz="3200" b="1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folHlink"/>
                  </a:buClr>
                  <a:buFont typeface="Wingdings" pitchFamily="2" charset="2"/>
                  <a:buChar char="ü"/>
                  <a:defRPr sz="2800" b="1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2562" name="Oval 118"/>
              <p:cNvSpPr>
                <a:spLocks noChangeArrowheads="1"/>
              </p:cNvSpPr>
              <p:nvPr/>
            </p:nvSpPr>
            <p:spPr bwMode="auto">
              <a:xfrm>
                <a:off x="2774" y="3264"/>
                <a:ext cx="46" cy="4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Font typeface="Wingdings" pitchFamily="2" charset="2"/>
                  <a:buChar char="Ø"/>
                  <a:defRPr sz="3200" b="1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folHlink"/>
                  </a:buClr>
                  <a:buFont typeface="Wingdings" pitchFamily="2" charset="2"/>
                  <a:buChar char="ü"/>
                  <a:defRPr sz="2800" b="1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2563" name="Oval 119"/>
              <p:cNvSpPr>
                <a:spLocks noChangeArrowheads="1"/>
              </p:cNvSpPr>
              <p:nvPr/>
            </p:nvSpPr>
            <p:spPr bwMode="auto">
              <a:xfrm>
                <a:off x="3061" y="1026"/>
                <a:ext cx="46" cy="4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Font typeface="Wingdings" pitchFamily="2" charset="2"/>
                  <a:buChar char="Ø"/>
                  <a:defRPr sz="3200" b="1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folHlink"/>
                  </a:buClr>
                  <a:buFont typeface="Wingdings" pitchFamily="2" charset="2"/>
                  <a:buChar char="ü"/>
                  <a:defRPr sz="2800" b="1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Char char="•"/>
                  <a:defRPr sz="20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45" name="Line 22"/>
          <p:cNvSpPr>
            <a:spLocks noChangeShapeType="1"/>
          </p:cNvSpPr>
          <p:nvPr/>
        </p:nvSpPr>
        <p:spPr bwMode="auto">
          <a:xfrm>
            <a:off x="3770737" y="5604032"/>
            <a:ext cx="2158352" cy="499906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ectangle 61"/>
          <p:cNvSpPr txBox="1">
            <a:spLocks noChangeArrowheads="1"/>
          </p:cNvSpPr>
          <p:nvPr/>
        </p:nvSpPr>
        <p:spPr>
          <a:xfrm>
            <a:off x="252412" y="260649"/>
            <a:ext cx="8525828" cy="57564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fr-CA" altLang="en-US" sz="3200" smtClean="0">
                <a:effectLst/>
                <a:latin typeface="Comic Sans MS" panose="030F0702030302020204" pitchFamily="66" charset="0"/>
              </a:rPr>
              <a:t>MO et réarrangement des particules de sol</a:t>
            </a:r>
            <a:endParaRPr lang="en-CA" altLang="en-US" sz="3200" dirty="0" smtClean="0">
              <a:effectLst/>
              <a:latin typeface="Comic Sans MS" panose="030F0702030302020204" pitchFamily="66" charset="0"/>
            </a:endParaRPr>
          </a:p>
        </p:txBody>
      </p:sp>
      <p:pic>
        <p:nvPicPr>
          <p:cNvPr id="43" name="Picture 5" descr="Aggrégracine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0938" y="1375973"/>
            <a:ext cx="2827338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" descr="scan #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0938" y="3879850"/>
            <a:ext cx="2825750" cy="21193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52412" y="1137629"/>
            <a:ext cx="6829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dirty="0" smtClean="0">
                <a:effectLst/>
                <a:latin typeface="Comic Sans MS" panose="030F0702030302020204" pitchFamily="66" charset="0"/>
              </a:rPr>
              <a:t>Va évoluer vers des complexes </a:t>
            </a:r>
            <a:r>
              <a:rPr lang="fr-CA" sz="2000" dirty="0" err="1" smtClean="0">
                <a:effectLst/>
                <a:latin typeface="Comic Sans MS" panose="030F0702030302020204" pitchFamily="66" charset="0"/>
              </a:rPr>
              <a:t>organo</a:t>
            </a:r>
            <a:r>
              <a:rPr lang="fr-CA" sz="2000" dirty="0" smtClean="0">
                <a:effectLst/>
                <a:latin typeface="Comic Sans MS" panose="030F0702030302020204" pitchFamily="66" charset="0"/>
              </a:rPr>
              <a:t>-minéraux stables</a:t>
            </a:r>
            <a:endParaRPr lang="fr-CA" sz="2000" dirty="0">
              <a:effectLst/>
              <a:latin typeface="Comic Sans MS" panose="030F0702030302020204" pitchFamily="66" charset="0"/>
            </a:endParaRPr>
          </a:p>
        </p:txBody>
      </p:sp>
      <p:sp>
        <p:nvSpPr>
          <p:cNvPr id="4" name="Flèche vers le bas 3"/>
          <p:cNvSpPr/>
          <p:nvPr/>
        </p:nvSpPr>
        <p:spPr>
          <a:xfrm rot="10800000">
            <a:off x="2965288" y="1566125"/>
            <a:ext cx="427282" cy="545899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0934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re 1"/>
          <p:cNvSpPr>
            <a:spLocks noGrp="1"/>
          </p:cNvSpPr>
          <p:nvPr>
            <p:ph type="title" idx="4294967295"/>
          </p:nvPr>
        </p:nvSpPr>
        <p:spPr>
          <a:xfrm>
            <a:off x="695324" y="100013"/>
            <a:ext cx="8340725" cy="922337"/>
          </a:xfrm>
        </p:spPr>
        <p:txBody>
          <a:bodyPr/>
          <a:lstStyle/>
          <a:p>
            <a:pPr algn="l" eaLnBrk="1" hangingPunct="1"/>
            <a:r>
              <a:rPr lang="en-CA" altLang="en-US" sz="3600" dirty="0" smtClean="0">
                <a:latin typeface="Comic Sans MS" pitchFamily="66" charset="0"/>
              </a:rPr>
              <a:t>Augmenter la MO du sol</a:t>
            </a:r>
            <a:endParaRPr lang="fr-CA" altLang="en-US" sz="3600" dirty="0" smtClean="0">
              <a:latin typeface="Comic Sans MS" pitchFamily="66" charset="0"/>
            </a:endParaRPr>
          </a:p>
        </p:txBody>
      </p:sp>
      <p:sp>
        <p:nvSpPr>
          <p:cNvPr id="6147" name="Espace réservé du contenu 2"/>
          <p:cNvSpPr>
            <a:spLocks noGrp="1"/>
          </p:cNvSpPr>
          <p:nvPr>
            <p:ph idx="4294967295"/>
          </p:nvPr>
        </p:nvSpPr>
        <p:spPr>
          <a:xfrm>
            <a:off x="179388" y="977837"/>
            <a:ext cx="8785225" cy="4881562"/>
          </a:xfrm>
        </p:spPr>
        <p:txBody>
          <a:bodyPr/>
          <a:lstStyle/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CA" altLang="en-US" dirty="0" smtClean="0">
                <a:solidFill>
                  <a:srgbClr val="000099"/>
                </a:solidFill>
                <a:latin typeface="Comic Sans MS" pitchFamily="66" charset="0"/>
              </a:rPr>
              <a:t>Comment </a:t>
            </a:r>
            <a:r>
              <a:rPr lang="en-CA" altLang="en-US" dirty="0">
                <a:solidFill>
                  <a:srgbClr val="000099"/>
                </a:solidFill>
                <a:latin typeface="Comic Sans MS" pitchFamily="66" charset="0"/>
              </a:rPr>
              <a:t>y </a:t>
            </a:r>
            <a:r>
              <a:rPr lang="en-CA" altLang="en-US" dirty="0" smtClean="0">
                <a:solidFill>
                  <a:srgbClr val="000099"/>
                </a:solidFill>
                <a:latin typeface="Comic Sans MS" pitchFamily="66" charset="0"/>
              </a:rPr>
              <a:t>arriver ?</a:t>
            </a:r>
            <a:endParaRPr lang="en-CA" altLang="en-US" dirty="0">
              <a:solidFill>
                <a:srgbClr val="000099"/>
              </a:solidFill>
              <a:latin typeface="Comic Sans MS" pitchFamily="66" charset="0"/>
            </a:endParaRPr>
          </a:p>
          <a:p>
            <a:pPr lvl="2" eaLnBrk="1" hangingPunct="1"/>
            <a:r>
              <a:rPr lang="en-CA" altLang="en-US" dirty="0" smtClean="0">
                <a:solidFill>
                  <a:srgbClr val="C00000"/>
                </a:solidFill>
                <a:latin typeface="Comic Sans MS" pitchFamily="66" charset="0"/>
              </a:rPr>
              <a:t>Les </a:t>
            </a:r>
            <a:r>
              <a:rPr lang="en-CA" altLang="en-US" dirty="0" err="1" smtClean="0">
                <a:solidFill>
                  <a:srgbClr val="C00000"/>
                </a:solidFill>
                <a:latin typeface="Comic Sans MS" pitchFamily="66" charset="0"/>
              </a:rPr>
              <a:t>trois</a:t>
            </a:r>
            <a:r>
              <a:rPr lang="en-CA" altLang="en-US" dirty="0" smtClean="0">
                <a:solidFill>
                  <a:srgbClr val="C00000"/>
                </a:solidFill>
                <a:latin typeface="Comic Sans MS" pitchFamily="66" charset="0"/>
              </a:rPr>
              <a:t> leviers</a:t>
            </a:r>
            <a:endParaRPr lang="en-CA" altLang="en-US" dirty="0">
              <a:solidFill>
                <a:srgbClr val="C00000"/>
              </a:solidFill>
              <a:latin typeface="Comic Sans MS" pitchFamily="66" charset="0"/>
            </a:endParaRPr>
          </a:p>
          <a:p>
            <a:pPr lvl="3" eaLnBrk="1" hangingPunct="1"/>
            <a:r>
              <a:rPr lang="en-CA" altLang="en-US" dirty="0" err="1" smtClean="0">
                <a:solidFill>
                  <a:srgbClr val="000099"/>
                </a:solidFill>
                <a:latin typeface="Comic Sans MS" pitchFamily="66" charset="0"/>
              </a:rPr>
              <a:t>Photosynthèse</a:t>
            </a:r>
            <a:r>
              <a:rPr lang="en-CA" altLang="en-US" dirty="0" smtClean="0">
                <a:solidFill>
                  <a:srgbClr val="000099"/>
                </a:solidFill>
                <a:latin typeface="Comic Sans MS" pitchFamily="66" charset="0"/>
              </a:rPr>
              <a:t>, </a:t>
            </a:r>
            <a:r>
              <a:rPr lang="en-CA" altLang="en-US" dirty="0" err="1" smtClean="0">
                <a:solidFill>
                  <a:srgbClr val="000099"/>
                </a:solidFill>
                <a:latin typeface="Comic Sans MS" pitchFamily="66" charset="0"/>
              </a:rPr>
              <a:t>apports</a:t>
            </a:r>
            <a:r>
              <a:rPr lang="en-CA" altLang="en-US" dirty="0" smtClean="0">
                <a:solidFill>
                  <a:srgbClr val="000099"/>
                </a:solidFill>
                <a:latin typeface="Comic Sans MS" pitchFamily="66" charset="0"/>
              </a:rPr>
              <a:t>, </a:t>
            </a:r>
            <a:r>
              <a:rPr lang="en-CA" altLang="en-US" dirty="0" err="1" smtClean="0">
                <a:solidFill>
                  <a:srgbClr val="000099"/>
                </a:solidFill>
                <a:latin typeface="Comic Sans MS" pitchFamily="66" charset="0"/>
              </a:rPr>
              <a:t>décomposition</a:t>
            </a:r>
            <a:endParaRPr lang="en-CA" altLang="en-US" dirty="0" smtClean="0">
              <a:solidFill>
                <a:srgbClr val="000099"/>
              </a:solidFill>
              <a:latin typeface="Comic Sans MS" pitchFamily="66" charset="0"/>
            </a:endParaRPr>
          </a:p>
          <a:p>
            <a:pPr lvl="3" eaLnBrk="1" hangingPunct="1"/>
            <a:endParaRPr lang="en-CA" altLang="en-US" sz="1000" dirty="0">
              <a:solidFill>
                <a:srgbClr val="000099"/>
              </a:solidFill>
              <a:latin typeface="Comic Sans MS" pitchFamily="66" charset="0"/>
            </a:endParaRPr>
          </a:p>
          <a:p>
            <a:pPr lvl="2" eaLnBrk="1" hangingPunct="1"/>
            <a:r>
              <a:rPr lang="en-CA" altLang="en-US" dirty="0" err="1" smtClean="0">
                <a:solidFill>
                  <a:srgbClr val="C00000"/>
                </a:solidFill>
                <a:latin typeface="Comic Sans MS" pitchFamily="66" charset="0"/>
              </a:rPr>
              <a:t>Résidu</a:t>
            </a:r>
            <a:r>
              <a:rPr lang="en-CA" altLang="en-US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CA" altLang="en-US" dirty="0" err="1" smtClean="0">
                <a:solidFill>
                  <a:srgbClr val="C00000"/>
                </a:solidFill>
                <a:latin typeface="Comic Sans MS" pitchFamily="66" charset="0"/>
              </a:rPr>
              <a:t>vert</a:t>
            </a:r>
            <a:r>
              <a:rPr lang="en-CA" altLang="en-US" dirty="0" smtClean="0">
                <a:solidFill>
                  <a:srgbClr val="C00000"/>
                </a:solidFill>
                <a:latin typeface="Comic Sans MS" pitchFamily="66" charset="0"/>
              </a:rPr>
              <a:t>, </a:t>
            </a:r>
            <a:r>
              <a:rPr lang="en-CA" altLang="en-US" dirty="0" err="1" smtClean="0">
                <a:solidFill>
                  <a:srgbClr val="C00000"/>
                </a:solidFill>
                <a:latin typeface="Comic Sans MS" pitchFamily="66" charset="0"/>
              </a:rPr>
              <a:t>résidu</a:t>
            </a:r>
            <a:r>
              <a:rPr lang="en-CA" altLang="en-US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CA" altLang="en-US" dirty="0" err="1" smtClean="0">
                <a:solidFill>
                  <a:srgbClr val="C00000"/>
                </a:solidFill>
                <a:latin typeface="Comic Sans MS" pitchFamily="66" charset="0"/>
              </a:rPr>
              <a:t>brun</a:t>
            </a:r>
            <a:r>
              <a:rPr lang="en-CA" altLang="en-US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CA" altLang="en-US" dirty="0" err="1" smtClean="0">
                <a:solidFill>
                  <a:srgbClr val="C00000"/>
                </a:solidFill>
                <a:latin typeface="Comic Sans MS" pitchFamily="66" charset="0"/>
              </a:rPr>
              <a:t>ou</a:t>
            </a:r>
            <a:r>
              <a:rPr lang="en-CA" altLang="en-US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CA" altLang="en-US" dirty="0" err="1" smtClean="0">
                <a:solidFill>
                  <a:srgbClr val="C00000"/>
                </a:solidFill>
                <a:latin typeface="Comic Sans MS" pitchFamily="66" charset="0"/>
              </a:rPr>
              <a:t>résidu</a:t>
            </a:r>
            <a:r>
              <a:rPr lang="en-CA" altLang="en-US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CA" altLang="en-US" dirty="0" err="1" smtClean="0">
                <a:solidFill>
                  <a:srgbClr val="C00000"/>
                </a:solidFill>
                <a:latin typeface="Comic Sans MS" pitchFamily="66" charset="0"/>
              </a:rPr>
              <a:t>évolué</a:t>
            </a:r>
            <a:r>
              <a:rPr lang="en-CA" altLang="en-US" dirty="0" smtClean="0">
                <a:solidFill>
                  <a:srgbClr val="C00000"/>
                </a:solidFill>
                <a:latin typeface="Comic Sans MS" pitchFamily="66" charset="0"/>
              </a:rPr>
              <a:t> ?</a:t>
            </a:r>
          </a:p>
          <a:p>
            <a:pPr lvl="3" eaLnBrk="1" hangingPunct="1"/>
            <a:r>
              <a:rPr lang="en-CA" altLang="en-US" dirty="0" smtClean="0">
                <a:solidFill>
                  <a:srgbClr val="000099"/>
                </a:solidFill>
                <a:latin typeface="Comic Sans MS" pitchFamily="66" charset="0"/>
              </a:rPr>
              <a:t>Nouvelle </a:t>
            </a:r>
            <a:r>
              <a:rPr lang="en-CA" altLang="en-US" dirty="0" err="1" smtClean="0">
                <a:solidFill>
                  <a:srgbClr val="000099"/>
                </a:solidFill>
                <a:latin typeface="Comic Sans MS" pitchFamily="66" charset="0"/>
              </a:rPr>
              <a:t>théorie</a:t>
            </a:r>
            <a:r>
              <a:rPr lang="en-CA" altLang="en-US" dirty="0" smtClean="0">
                <a:solidFill>
                  <a:srgbClr val="000099"/>
                </a:solidFill>
                <a:latin typeface="Comic Sans MS" pitchFamily="66" charset="0"/>
              </a:rPr>
              <a:t> de l’ ”</a:t>
            </a:r>
            <a:r>
              <a:rPr lang="en-CA" altLang="en-US" dirty="0" err="1" smtClean="0">
                <a:solidFill>
                  <a:srgbClr val="000099"/>
                </a:solidFill>
                <a:latin typeface="Comic Sans MS" pitchFamily="66" charset="0"/>
              </a:rPr>
              <a:t>humification</a:t>
            </a:r>
            <a:r>
              <a:rPr lang="en-CA" altLang="en-US" dirty="0" smtClean="0">
                <a:solidFill>
                  <a:srgbClr val="000099"/>
                </a:solidFill>
                <a:latin typeface="Comic Sans MS" pitchFamily="66" charset="0"/>
              </a:rPr>
              <a:t>”</a:t>
            </a:r>
          </a:p>
          <a:p>
            <a:pPr lvl="2" eaLnBrk="1" hangingPunct="1"/>
            <a:endParaRPr lang="en-CA" altLang="en-US" sz="1000" dirty="0">
              <a:solidFill>
                <a:srgbClr val="C00000"/>
              </a:solidFill>
              <a:latin typeface="Comic Sans MS" pitchFamily="66" charset="0"/>
            </a:endParaRP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CA" altLang="en-US" dirty="0" smtClean="0">
                <a:solidFill>
                  <a:srgbClr val="000099"/>
                </a:solidFill>
                <a:latin typeface="Comic Sans MS" pitchFamily="66" charset="0"/>
              </a:rPr>
              <a:t>Augmenter… </a:t>
            </a:r>
            <a:r>
              <a:rPr lang="en-CA" altLang="en-US" dirty="0" err="1" smtClean="0">
                <a:solidFill>
                  <a:srgbClr val="000099"/>
                </a:solidFill>
                <a:latin typeface="Comic Sans MS" pitchFamily="66" charset="0"/>
              </a:rPr>
              <a:t>jusqu’à</a:t>
            </a:r>
            <a:r>
              <a:rPr lang="en-CA" altLang="en-US" dirty="0" smtClean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en-CA" altLang="en-US" dirty="0" err="1">
                <a:solidFill>
                  <a:srgbClr val="000099"/>
                </a:solidFill>
                <a:latin typeface="Comic Sans MS" pitchFamily="66" charset="0"/>
              </a:rPr>
              <a:t>quel</a:t>
            </a:r>
            <a:r>
              <a:rPr lang="en-CA" altLang="en-US" dirty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en-CA" altLang="en-US" dirty="0" smtClean="0">
                <a:solidFill>
                  <a:srgbClr val="000099"/>
                </a:solidFill>
                <a:latin typeface="Comic Sans MS" pitchFamily="66" charset="0"/>
              </a:rPr>
              <a:t>point ?</a:t>
            </a:r>
            <a:endParaRPr lang="en-CA" altLang="en-US" dirty="0">
              <a:solidFill>
                <a:srgbClr val="000099"/>
              </a:solidFill>
              <a:latin typeface="Comic Sans MS" pitchFamily="66" charset="0"/>
            </a:endParaRPr>
          </a:p>
          <a:p>
            <a:pPr lvl="2" eaLnBrk="1" hangingPunct="1"/>
            <a:r>
              <a:rPr lang="en-CA" altLang="en-US" dirty="0" err="1">
                <a:solidFill>
                  <a:srgbClr val="C00000"/>
                </a:solidFill>
                <a:latin typeface="Comic Sans MS" pitchFamily="66" charset="0"/>
              </a:rPr>
              <a:t>Attentes</a:t>
            </a:r>
            <a:r>
              <a:rPr lang="en-CA" altLang="en-US" dirty="0">
                <a:solidFill>
                  <a:srgbClr val="C00000"/>
                </a:solidFill>
                <a:latin typeface="Comic Sans MS" pitchFamily="66" charset="0"/>
              </a:rPr>
              <a:t> vs </a:t>
            </a:r>
            <a:r>
              <a:rPr lang="en-CA" altLang="en-US" dirty="0" err="1">
                <a:solidFill>
                  <a:srgbClr val="C00000"/>
                </a:solidFill>
                <a:latin typeface="Comic Sans MS" pitchFamily="66" charset="0"/>
              </a:rPr>
              <a:t>réalité</a:t>
            </a:r>
            <a:endParaRPr lang="en-CA" altLang="en-US" dirty="0">
              <a:solidFill>
                <a:srgbClr val="C00000"/>
              </a:solidFill>
              <a:latin typeface="Comic Sans MS" pitchFamily="66" charset="0"/>
            </a:endParaRPr>
          </a:p>
          <a:p>
            <a:pPr lvl="3" eaLnBrk="1" hangingPunct="1"/>
            <a:r>
              <a:rPr lang="en-CA" altLang="en-US" dirty="0">
                <a:solidFill>
                  <a:srgbClr val="000099"/>
                </a:solidFill>
                <a:latin typeface="Comic Sans MS" pitchFamily="66" charset="0"/>
              </a:rPr>
              <a:t>Initiative du 4 pour mille</a:t>
            </a:r>
          </a:p>
          <a:p>
            <a:pPr lvl="3" eaLnBrk="1" hangingPunct="1"/>
            <a:r>
              <a:rPr lang="en-CA" altLang="en-US" dirty="0" smtClean="0">
                <a:solidFill>
                  <a:srgbClr val="000099"/>
                </a:solidFill>
                <a:latin typeface="Comic Sans MS" pitchFamily="66" charset="0"/>
              </a:rPr>
              <a:t>Augmenter </a:t>
            </a:r>
            <a:r>
              <a:rPr lang="en-CA" altLang="en-US" dirty="0" err="1" smtClean="0">
                <a:solidFill>
                  <a:srgbClr val="000099"/>
                </a:solidFill>
                <a:latin typeface="Comic Sans MS" pitchFamily="66" charset="0"/>
              </a:rPr>
              <a:t>ou</a:t>
            </a:r>
            <a:r>
              <a:rPr lang="en-CA" altLang="en-US" dirty="0" smtClean="0">
                <a:solidFill>
                  <a:srgbClr val="000099"/>
                </a:solidFill>
                <a:latin typeface="Comic Sans MS" pitchFamily="66" charset="0"/>
              </a:rPr>
              <a:t> conserver ?</a:t>
            </a:r>
            <a:endParaRPr lang="en-CA" altLang="en-US" dirty="0">
              <a:solidFill>
                <a:srgbClr val="000099"/>
              </a:solidFill>
              <a:latin typeface="Comic Sans MS" pitchFamily="66" charset="0"/>
            </a:endParaRPr>
          </a:p>
          <a:p>
            <a:pPr lvl="4" eaLnBrk="1" hangingPunct="1"/>
            <a:r>
              <a:rPr lang="en-CA" altLang="en-US" sz="1800" dirty="0" err="1">
                <a:solidFill>
                  <a:srgbClr val="C00000"/>
                </a:solidFill>
                <a:latin typeface="Comic Sans MS" pitchFamily="66" charset="0"/>
              </a:rPr>
              <a:t>contexte</a:t>
            </a:r>
            <a:r>
              <a:rPr lang="en-CA" altLang="en-US" sz="1800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CA" altLang="en-US" sz="1800" dirty="0" err="1" smtClean="0">
                <a:solidFill>
                  <a:srgbClr val="C00000"/>
                </a:solidFill>
                <a:latin typeface="Comic Sans MS" pitchFamily="66" charset="0"/>
              </a:rPr>
              <a:t>climatique</a:t>
            </a:r>
            <a:r>
              <a:rPr lang="en-CA" altLang="en-US" sz="1800" dirty="0" smtClean="0">
                <a:solidFill>
                  <a:srgbClr val="C00000"/>
                </a:solidFill>
                <a:latin typeface="Comic Sans MS" pitchFamily="66" charset="0"/>
              </a:rPr>
              <a:t>…</a:t>
            </a:r>
            <a:endParaRPr lang="en-CA" altLang="en-US" sz="1800" dirty="0">
              <a:solidFill>
                <a:srgbClr val="C00000"/>
              </a:solidFill>
              <a:latin typeface="Comic Sans MS" pitchFamily="66" charset="0"/>
            </a:endParaRPr>
          </a:p>
          <a:p>
            <a:pPr lvl="3" eaLnBrk="1" hangingPunct="1"/>
            <a:r>
              <a:rPr lang="en-CA" altLang="en-US" dirty="0" err="1" smtClean="0">
                <a:solidFill>
                  <a:srgbClr val="000099"/>
                </a:solidFill>
                <a:latin typeface="Comic Sans MS" pitchFamily="66" charset="0"/>
              </a:rPr>
              <a:t>Bénéfices</a:t>
            </a:r>
            <a:r>
              <a:rPr lang="en-CA" altLang="en-US" dirty="0" smtClean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en-CA" altLang="en-US" dirty="0" err="1" smtClean="0">
                <a:solidFill>
                  <a:srgbClr val="000099"/>
                </a:solidFill>
                <a:latin typeface="Comic Sans MS" pitchFamily="66" charset="0"/>
              </a:rPr>
              <a:t>toujours</a:t>
            </a:r>
            <a:r>
              <a:rPr lang="en-CA" altLang="en-US" dirty="0" smtClean="0">
                <a:solidFill>
                  <a:srgbClr val="000099"/>
                </a:solidFill>
                <a:latin typeface="Comic Sans MS" pitchFamily="66" charset="0"/>
              </a:rPr>
              <a:t> tangibles ?</a:t>
            </a:r>
            <a:endParaRPr lang="en-CA" altLang="en-US" dirty="0" smtClean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02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198" y="4526526"/>
            <a:ext cx="1121761" cy="137781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503" y="1655067"/>
            <a:ext cx="1377815" cy="1097375"/>
          </a:xfrm>
          <a:prstGeom prst="rect">
            <a:avLst/>
          </a:prstGeom>
        </p:spPr>
      </p:pic>
      <p:sp>
        <p:nvSpPr>
          <p:cNvPr id="44" name="Rectangle 61"/>
          <p:cNvSpPr txBox="1">
            <a:spLocks noChangeArrowheads="1"/>
          </p:cNvSpPr>
          <p:nvPr/>
        </p:nvSpPr>
        <p:spPr>
          <a:xfrm>
            <a:off x="252412" y="178352"/>
            <a:ext cx="8708708" cy="55965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fr-CA" altLang="en-US" sz="2800" dirty="0" smtClean="0">
                <a:effectLst/>
                <a:latin typeface="Comic Sans MS" panose="030F0702030302020204" pitchFamily="66" charset="0"/>
              </a:rPr>
              <a:t>Sol agrégé – arrangement spatial des composantes</a:t>
            </a:r>
            <a:endParaRPr lang="en-CA" altLang="en-US" sz="2800" dirty="0" smtClean="0">
              <a:effectLst/>
              <a:latin typeface="Comic Sans MS" panose="030F07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87154" y="1603146"/>
            <a:ext cx="6815138" cy="48134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6" name="Connecteur droit avec flèche 5"/>
          <p:cNvCxnSpPr>
            <a:stCxn id="7" idx="3"/>
          </p:cNvCxnSpPr>
          <p:nvPr/>
        </p:nvCxnSpPr>
        <p:spPr>
          <a:xfrm>
            <a:off x="2448981" y="1212846"/>
            <a:ext cx="458089" cy="129092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1480446" y="889680"/>
            <a:ext cx="968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 smtClean="0">
                <a:solidFill>
                  <a:srgbClr val="000099"/>
                </a:solidFill>
                <a:effectLst/>
                <a:latin typeface="Comic Sans MS" panose="030F0702030302020204" pitchFamily="66" charset="0"/>
              </a:rPr>
              <a:t>Air / </a:t>
            </a:r>
          </a:p>
          <a:p>
            <a:r>
              <a:rPr lang="fr-CA" b="1" dirty="0" smtClean="0">
                <a:solidFill>
                  <a:srgbClr val="000099"/>
                </a:solidFill>
                <a:effectLst/>
                <a:latin typeface="Comic Sans MS" panose="030F0702030302020204" pitchFamily="66" charset="0"/>
              </a:rPr>
              <a:t>racines</a:t>
            </a:r>
            <a:endParaRPr lang="fr-CA" b="1" dirty="0">
              <a:solidFill>
                <a:srgbClr val="000099"/>
              </a:solidFill>
              <a:effectLst/>
              <a:latin typeface="Comic Sans MS" panose="030F0702030302020204" pitchFamily="66" charset="0"/>
            </a:endParaRPr>
          </a:p>
        </p:txBody>
      </p:sp>
      <p:cxnSp>
        <p:nvCxnSpPr>
          <p:cNvPr id="1056" name="Connecteur droit avec flèche 1055"/>
          <p:cNvCxnSpPr/>
          <p:nvPr/>
        </p:nvCxnSpPr>
        <p:spPr>
          <a:xfrm flipH="1">
            <a:off x="4511792" y="1212846"/>
            <a:ext cx="1136533" cy="92513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7" name="ZoneTexte 1056"/>
          <p:cNvSpPr txBox="1"/>
          <p:nvPr/>
        </p:nvSpPr>
        <p:spPr>
          <a:xfrm>
            <a:off x="5001404" y="838380"/>
            <a:ext cx="3732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 smtClean="0">
                <a:solidFill>
                  <a:srgbClr val="000099"/>
                </a:solidFill>
                <a:effectLst/>
                <a:latin typeface="Comic Sans MS" panose="030F0702030302020204" pitchFamily="66" charset="0"/>
              </a:rPr>
              <a:t>Réserve MO / eau / nutriments</a:t>
            </a:r>
            <a:endParaRPr lang="fr-CA" b="1" dirty="0">
              <a:solidFill>
                <a:srgbClr val="000099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552" y="4523197"/>
            <a:ext cx="1371719" cy="114005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93" y="5125652"/>
            <a:ext cx="1237595" cy="128636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854" y="4114859"/>
            <a:ext cx="1121761" cy="137171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018" y="5279034"/>
            <a:ext cx="1280271" cy="121930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647" y="2886540"/>
            <a:ext cx="1371719" cy="114005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484" y="2331624"/>
            <a:ext cx="1377815" cy="109737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7828" y="1935522"/>
            <a:ext cx="1365622" cy="114005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9154" y="3602769"/>
            <a:ext cx="1377815" cy="1097375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3542" y="2450454"/>
            <a:ext cx="1377815" cy="109737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3857" y="1468876"/>
            <a:ext cx="1121761" cy="1377815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4590" y="2395556"/>
            <a:ext cx="1377815" cy="1097375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3372" y="2623765"/>
            <a:ext cx="1121761" cy="1371719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0503" y="1578947"/>
            <a:ext cx="1371719" cy="1140051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301" y="1838354"/>
            <a:ext cx="1377815" cy="1207113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212" y="2529856"/>
            <a:ext cx="1371719" cy="1140051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0216" y="4314098"/>
            <a:ext cx="1371719" cy="1140051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9437" y="4251571"/>
            <a:ext cx="1371719" cy="1133954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8337" y="3837619"/>
            <a:ext cx="1121761" cy="1377815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9407" y="3556677"/>
            <a:ext cx="1377815" cy="1097375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6488" y="3757823"/>
            <a:ext cx="1121761" cy="1371719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3390" y="4614314"/>
            <a:ext cx="1121761" cy="1377815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5835" y="5302774"/>
            <a:ext cx="1377815" cy="1097375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981406">
            <a:off x="5595533" y="5318661"/>
            <a:ext cx="1371719" cy="1140051"/>
          </a:xfrm>
          <a:prstGeom prst="rect">
            <a:avLst/>
          </a:prstGeom>
        </p:spPr>
      </p:pic>
      <p:pic>
        <p:nvPicPr>
          <p:cNvPr id="1053" name="Image 10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346" y="5373995"/>
            <a:ext cx="1377815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255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5925281"/>
              </p:ext>
            </p:extLst>
          </p:nvPr>
        </p:nvGraphicFramePr>
        <p:xfrm>
          <a:off x="6729984" y="810006"/>
          <a:ext cx="2274714" cy="34033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1" name="Photo House" r:id="rId4" imgW="805319" imgH="1206012" progId="Document Photohse.">
                  <p:embed/>
                </p:oleObj>
              </mc:Choice>
              <mc:Fallback>
                <p:oleObj name="Photo House" r:id="rId4" imgW="805319" imgH="1206012" progId="Document Photohse.">
                  <p:embed/>
                  <p:pic>
                    <p:nvPicPr>
                      <p:cNvPr id="49255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9984" y="810006"/>
                        <a:ext cx="2274714" cy="34033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92551" name="Picture 7" descr="black_pr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4016" y="3339863"/>
            <a:ext cx="2208896" cy="3397233"/>
          </a:xfrm>
          <a:prstGeom prst="rect">
            <a:avLst/>
          </a:prstGeom>
          <a:noFill/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371475" y="179388"/>
            <a:ext cx="8229600" cy="71291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fr-CA" sz="3600" kern="0" dirty="0" smtClean="0">
                <a:effectLst/>
                <a:latin typeface="Comic Sans MS" panose="030F0702030302020204" pitchFamily="66" charset="0"/>
              </a:rPr>
              <a:t>3</a:t>
            </a:r>
            <a:r>
              <a:rPr lang="fr-CA" sz="3600" kern="0" baseline="30000" dirty="0" smtClean="0">
                <a:effectLst/>
                <a:latin typeface="Comic Sans MS" panose="030F0702030302020204" pitchFamily="66" charset="0"/>
              </a:rPr>
              <a:t>e</a:t>
            </a:r>
            <a:r>
              <a:rPr lang="fr-CA" sz="3600" kern="0" dirty="0" smtClean="0">
                <a:effectLst/>
                <a:latin typeface="Comic Sans MS" panose="030F0702030302020204" pitchFamily="66" charset="0"/>
              </a:rPr>
              <a:t> levier: ralentir la décomposition ?</a:t>
            </a:r>
            <a:endParaRPr lang="fr-CA" sz="3600" kern="0" dirty="0">
              <a:effectLst/>
              <a:latin typeface="Comic Sans MS" panose="030F0702030302020204" pitchFamily="66" charset="0"/>
            </a:endParaRP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276225" y="1138462"/>
            <a:ext cx="5475351" cy="460397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fr-CA" sz="2800" kern="0" dirty="0" smtClean="0">
                <a:solidFill>
                  <a:srgbClr val="000099"/>
                </a:solidFill>
                <a:effectLst/>
                <a:latin typeface="Comic Sans MS" panose="030F0702030302020204" pitchFamily="66" charset="0"/>
              </a:rPr>
              <a:t>Diminuer le travail du sol</a:t>
            </a:r>
          </a:p>
          <a:p>
            <a:pPr>
              <a:buFont typeface="Wingdings" panose="05000000000000000000" pitchFamily="2" charset="2"/>
              <a:buChar char="§"/>
            </a:pPr>
            <a:endParaRPr lang="fr-CA" sz="800" kern="0" dirty="0" smtClean="0">
              <a:solidFill>
                <a:srgbClr val="000099"/>
              </a:solidFill>
              <a:effectLst/>
              <a:latin typeface="Comic Sans MS" panose="030F0702030302020204" pitchFamily="66" charset="0"/>
            </a:endParaRPr>
          </a:p>
          <a:p>
            <a:pPr marL="630238" lvl="1">
              <a:buFont typeface="Arial" panose="020B0604020202020204" pitchFamily="34" charset="0"/>
              <a:buChar char="•"/>
              <a:tabLst>
                <a:tab pos="630238" algn="l"/>
              </a:tabLst>
            </a:pPr>
            <a:r>
              <a:rPr lang="fr-CA" sz="2400" kern="0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Intensité, fréquence…</a:t>
            </a:r>
          </a:p>
          <a:p>
            <a:pPr marL="895350" lvl="2">
              <a:buFont typeface="Comic Sans MS" panose="030F0702030302020204" pitchFamily="66" charset="0"/>
              <a:buChar char="-"/>
            </a:pPr>
            <a:r>
              <a:rPr lang="fr-CA" sz="2000" kern="0" dirty="0" smtClean="0">
                <a:solidFill>
                  <a:srgbClr val="000099"/>
                </a:solidFill>
                <a:effectLst/>
                <a:latin typeface="Comic Sans MS" panose="030F0702030302020204" pitchFamily="66" charset="0"/>
                <a:sym typeface="Symbol" panose="05050102010706020507" pitchFamily="18" charset="2"/>
              </a:rPr>
              <a:t> </a:t>
            </a:r>
            <a:r>
              <a:rPr lang="fr-CA" sz="2000" kern="0" dirty="0" smtClean="0">
                <a:solidFill>
                  <a:srgbClr val="000099"/>
                </a:solidFill>
                <a:effectLst/>
                <a:latin typeface="Comic Sans MS" panose="030F0702030302020204" pitchFamily="66" charset="0"/>
              </a:rPr>
              <a:t>Santé du sol ? </a:t>
            </a:r>
          </a:p>
          <a:p>
            <a:pPr marL="1162050" lvl="3" indent="-220663">
              <a:buFont typeface="Courier New" panose="02070309020205020404" pitchFamily="49" charset="0"/>
              <a:buChar char="o"/>
            </a:pPr>
            <a:r>
              <a:rPr lang="fr-CA" sz="1600" kern="0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Oui !</a:t>
            </a:r>
          </a:p>
          <a:p>
            <a:pPr marL="895350" lvl="2">
              <a:buFont typeface="Comic Sans MS" panose="030F0702030302020204" pitchFamily="66" charset="0"/>
              <a:buChar char="-"/>
            </a:pPr>
            <a:r>
              <a:rPr lang="fr-CA" sz="2000" kern="0" dirty="0" smtClean="0">
                <a:solidFill>
                  <a:srgbClr val="000099"/>
                </a:solidFill>
                <a:effectLst/>
                <a:latin typeface="Comic Sans MS" panose="030F0702030302020204" pitchFamily="66" charset="0"/>
              </a:rPr>
              <a:t>Accumulation/séquestration du C ? </a:t>
            </a:r>
          </a:p>
          <a:p>
            <a:pPr marL="1162050" lvl="3">
              <a:buFont typeface="Courier New" panose="02070309020205020404" pitchFamily="49" charset="0"/>
              <a:buChar char="o"/>
            </a:pPr>
            <a:r>
              <a:rPr lang="fr-CA" sz="1600" kern="0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Ça dépend !</a:t>
            </a:r>
          </a:p>
          <a:p>
            <a:pPr lvl="1"/>
            <a:endParaRPr lang="fr-CA" sz="800" kern="0" dirty="0" smtClean="0">
              <a:solidFill>
                <a:srgbClr val="C00000"/>
              </a:solidFill>
              <a:effectLst/>
              <a:latin typeface="Comic Sans MS" panose="030F0702030302020204" pitchFamily="66" charset="0"/>
            </a:endParaRPr>
          </a:p>
          <a:p>
            <a:pPr marL="630238" lvl="1">
              <a:buFont typeface="Arial" panose="020B0604020202020204" pitchFamily="34" charset="0"/>
              <a:buChar char="•"/>
            </a:pPr>
            <a:r>
              <a:rPr lang="fr-CA" sz="2400" kern="0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Considérer le profil de sol </a:t>
            </a:r>
          </a:p>
          <a:p>
            <a:pPr marL="895350" lvl="2">
              <a:buFont typeface="Comic Sans MS" panose="030F0702030302020204" pitchFamily="66" charset="0"/>
              <a:buChar char="-"/>
            </a:pPr>
            <a:r>
              <a:rPr lang="fr-CA" sz="2000" kern="0" dirty="0" smtClean="0">
                <a:solidFill>
                  <a:srgbClr val="000099"/>
                </a:solidFill>
                <a:effectLst/>
                <a:latin typeface="Comic Sans MS" panose="030F0702030302020204" pitchFamily="66" charset="0"/>
              </a:rPr>
              <a:t>Climat frais et humide</a:t>
            </a:r>
          </a:p>
          <a:p>
            <a:pPr marL="1162050" lvl="3">
              <a:buFont typeface="Courier New" panose="02070309020205020404" pitchFamily="49" charset="0"/>
              <a:buChar char="o"/>
            </a:pPr>
            <a:r>
              <a:rPr lang="fr-CA" sz="1600" kern="0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SD augmente MO en surface</a:t>
            </a:r>
          </a:p>
          <a:p>
            <a:pPr marL="1162050" lvl="3">
              <a:buFont typeface="Courier New" panose="02070309020205020404" pitchFamily="49" charset="0"/>
              <a:buChar char="o"/>
            </a:pPr>
            <a:r>
              <a:rPr lang="fr-CA" sz="1600" kern="0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Labour augmente MO profondeur</a:t>
            </a:r>
          </a:p>
          <a:p>
            <a:pPr marL="1162050" lvl="3">
              <a:buFont typeface="Courier New" panose="02070309020205020404" pitchFamily="49" charset="0"/>
              <a:buChar char="o"/>
            </a:pPr>
            <a:r>
              <a:rPr lang="fr-CA" sz="1600" kern="0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Profil complet: SD ≈ Labour</a:t>
            </a:r>
          </a:p>
          <a:p>
            <a:pPr marL="895350" lvl="2">
              <a:buFont typeface="Comic Sans MS" panose="030F0702030302020204" pitchFamily="66" charset="0"/>
              <a:buChar char="-"/>
            </a:pPr>
            <a:endParaRPr lang="fr-CA" sz="2000" kern="0" dirty="0" smtClean="0">
              <a:solidFill>
                <a:srgbClr val="000099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23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1080775" y="2687315"/>
            <a:ext cx="0" cy="233413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>
              <a:effectLst/>
              <a:latin typeface="Comic Sans MS" panose="030F0702030302020204" pitchFamily="66" charset="0"/>
            </a:endParaRPr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1080775" y="3142015"/>
            <a:ext cx="1062751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>
              <a:effectLst/>
              <a:latin typeface="Comic Sans MS" panose="030F0702030302020204" pitchFamily="66" charset="0"/>
            </a:endParaRP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 rot="5390943" flipV="1">
            <a:off x="4500876" y="1574202"/>
            <a:ext cx="3368" cy="686080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>
              <a:effectLst/>
              <a:latin typeface="Comic Sans MS" panose="030F0702030302020204" pitchFamily="66" charset="0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 rot="16200000">
            <a:off x="-104405" y="3564004"/>
            <a:ext cx="18261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fr-FR" b="1" dirty="0">
                <a:effectLst/>
                <a:latin typeface="Comic Sans MS" panose="030F0702030302020204" pitchFamily="66" charset="0"/>
              </a:rPr>
              <a:t>Carbone du sol</a:t>
            </a:r>
          </a:p>
        </p:txBody>
      </p:sp>
      <p:grpSp>
        <p:nvGrpSpPr>
          <p:cNvPr id="8" name="Group 13">
            <a:extLst>
              <a:ext uri="{FF2B5EF4-FFF2-40B4-BE49-F238E27FC236}">
                <a16:creationId xmlns:a16="http://schemas.microsoft.com/office/drawing/2014/main" id="{66F462D4-0CA1-4640-AF4F-EE034768DCAF}"/>
              </a:ext>
            </a:extLst>
          </p:cNvPr>
          <p:cNvGrpSpPr/>
          <p:nvPr/>
        </p:nvGrpSpPr>
        <p:grpSpPr>
          <a:xfrm>
            <a:off x="1412236" y="2415934"/>
            <a:ext cx="2446894" cy="3402861"/>
            <a:chOff x="2188247" y="1642722"/>
            <a:chExt cx="3770235" cy="380455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BFEC171-4330-46B6-BB9A-2CDC369F2D54}"/>
                </a:ext>
              </a:extLst>
            </p:cNvPr>
            <p:cNvGrpSpPr/>
            <p:nvPr/>
          </p:nvGrpSpPr>
          <p:grpSpPr>
            <a:xfrm>
              <a:off x="2188247" y="1946140"/>
              <a:ext cx="2149080" cy="3501138"/>
              <a:chOff x="2188247" y="1946140"/>
              <a:chExt cx="2149080" cy="3501138"/>
            </a:xfrm>
          </p:grpSpPr>
          <p:sp>
            <p:nvSpPr>
              <p:cNvPr id="16" name="Line 10"/>
              <p:cNvSpPr>
                <a:spLocks noChangeShapeType="1"/>
              </p:cNvSpPr>
              <p:nvPr/>
            </p:nvSpPr>
            <p:spPr bwMode="auto">
              <a:xfrm>
                <a:off x="3224537" y="1946140"/>
                <a:ext cx="38249" cy="2592717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CA">
                  <a:effectLst/>
                  <a:latin typeface="Comic Sans MS" panose="030F0702030302020204" pitchFamily="66" charset="0"/>
                </a:endParaRPr>
              </a:p>
            </p:txBody>
          </p:sp>
          <p:sp>
            <p:nvSpPr>
              <p:cNvPr id="17" name="Line 15"/>
              <p:cNvSpPr>
                <a:spLocks noChangeShapeType="1"/>
              </p:cNvSpPr>
              <p:nvPr/>
            </p:nvSpPr>
            <p:spPr bwMode="auto">
              <a:xfrm flipV="1">
                <a:off x="3273716" y="4612289"/>
                <a:ext cx="0" cy="49707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none" w="sm" len="sm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CA">
                  <a:effectLst/>
                  <a:latin typeface="Comic Sans MS" panose="030F0702030302020204" pitchFamily="66" charset="0"/>
                </a:endParaRPr>
              </a:p>
            </p:txBody>
          </p:sp>
          <p:sp>
            <p:nvSpPr>
              <p:cNvPr id="18" name="Text Box 16"/>
              <p:cNvSpPr txBox="1">
                <a:spLocks noChangeArrowheads="1"/>
              </p:cNvSpPr>
              <p:nvPr/>
            </p:nvSpPr>
            <p:spPr bwMode="auto">
              <a:xfrm>
                <a:off x="2188247" y="5068759"/>
                <a:ext cx="2149080" cy="378519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fr-FR" sz="1600" b="1" dirty="0">
                    <a:effectLst/>
                    <a:latin typeface="Comic Sans MS" panose="030F0702030302020204" pitchFamily="66" charset="0"/>
                  </a:rPr>
                  <a:t>Mise </a:t>
                </a:r>
                <a:r>
                  <a:rPr lang="en-US" altLang="fr-FR" sz="1600" b="1" dirty="0" err="1">
                    <a:effectLst/>
                    <a:latin typeface="Comic Sans MS" panose="030F0702030302020204" pitchFamily="66" charset="0"/>
                  </a:rPr>
                  <a:t>en</a:t>
                </a:r>
                <a:r>
                  <a:rPr lang="en-US" altLang="fr-FR" sz="1600" b="1" dirty="0">
                    <a:effectLst/>
                    <a:latin typeface="Comic Sans MS" panose="030F0702030302020204" pitchFamily="66" charset="0"/>
                  </a:rPr>
                  <a:t> culture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CA74A26-FEAF-4BBF-AE9D-F36B2F4F41BE}"/>
                </a:ext>
              </a:extLst>
            </p:cNvPr>
            <p:cNvGrpSpPr/>
            <p:nvPr/>
          </p:nvGrpSpPr>
          <p:grpSpPr>
            <a:xfrm>
              <a:off x="3304682" y="1642722"/>
              <a:ext cx="2653800" cy="1512221"/>
              <a:chOff x="3304682" y="1642722"/>
              <a:chExt cx="2653800" cy="1512221"/>
            </a:xfrm>
          </p:grpSpPr>
          <p:sp>
            <p:nvSpPr>
              <p:cNvPr id="11" name="Arc 8"/>
              <p:cNvSpPr>
                <a:spLocks/>
              </p:cNvSpPr>
              <p:nvPr/>
            </p:nvSpPr>
            <p:spPr bwMode="auto">
              <a:xfrm flipH="1" flipV="1">
                <a:off x="3304682" y="2437567"/>
                <a:ext cx="2653800" cy="71737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593"/>
                  <a:gd name="T1" fmla="*/ 0 h 21600"/>
                  <a:gd name="T2" fmla="*/ 21593 w 21593"/>
                  <a:gd name="T3" fmla="*/ 21046 h 21600"/>
                  <a:gd name="T4" fmla="*/ 0 w 21593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593" h="21600" fill="none" extrusionOk="0">
                    <a:moveTo>
                      <a:pt x="-1" y="0"/>
                    </a:moveTo>
                    <a:cubicBezTo>
                      <a:pt x="11713" y="0"/>
                      <a:pt x="21292" y="9336"/>
                      <a:pt x="21592" y="21046"/>
                    </a:cubicBezTo>
                  </a:path>
                  <a:path w="21593" h="21600" stroke="0" extrusionOk="0">
                    <a:moveTo>
                      <a:pt x="-1" y="0"/>
                    </a:moveTo>
                    <a:cubicBezTo>
                      <a:pt x="11713" y="0"/>
                      <a:pt x="21292" y="9336"/>
                      <a:pt x="21592" y="21046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CA">
                  <a:effectLst/>
                  <a:latin typeface="Comic Sans MS" panose="030F0702030302020204" pitchFamily="66" charset="0"/>
                </a:endParaRPr>
              </a:p>
            </p:txBody>
          </p:sp>
          <p:sp>
            <p:nvSpPr>
              <p:cNvPr id="12" name="Line 23"/>
              <p:cNvSpPr>
                <a:spLocks noChangeShapeType="1"/>
              </p:cNvSpPr>
              <p:nvPr/>
            </p:nvSpPr>
            <p:spPr bwMode="auto">
              <a:xfrm flipH="1" flipV="1">
                <a:off x="4513853" y="2277796"/>
                <a:ext cx="0" cy="369133"/>
              </a:xfrm>
              <a:prstGeom prst="line">
                <a:avLst/>
              </a:prstGeom>
              <a:noFill/>
              <a:ln w="69850">
                <a:solidFill>
                  <a:schemeClr val="tx1"/>
                </a:solidFill>
                <a:round/>
                <a:headEnd type="none" w="sm" len="sm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CA">
                  <a:effectLst/>
                  <a:latin typeface="Comic Sans MS" panose="030F0702030302020204" pitchFamily="66" charset="0"/>
                </a:endParaRPr>
              </a:p>
            </p:txBody>
          </p:sp>
          <p:grpSp>
            <p:nvGrpSpPr>
              <p:cNvPr id="13" name="Group 2">
                <a:extLst>
                  <a:ext uri="{FF2B5EF4-FFF2-40B4-BE49-F238E27FC236}">
                    <a16:creationId xmlns:a16="http://schemas.microsoft.com/office/drawing/2014/main" id="{142C671B-C0EC-47A1-A2C9-793878BF4346}"/>
                  </a:ext>
                </a:extLst>
              </p:cNvPr>
              <p:cNvGrpSpPr/>
              <p:nvPr/>
            </p:nvGrpSpPr>
            <p:grpSpPr>
              <a:xfrm>
                <a:off x="4060370" y="1642722"/>
                <a:ext cx="1154476" cy="587967"/>
                <a:chOff x="4545681" y="2113785"/>
                <a:chExt cx="1006213" cy="495730"/>
              </a:xfrm>
            </p:grpSpPr>
            <p:sp>
              <p:nvSpPr>
                <p:cNvPr id="14" name="Cloud 1">
                  <a:extLst>
                    <a:ext uri="{FF2B5EF4-FFF2-40B4-BE49-F238E27FC236}">
                      <a16:creationId xmlns:a16="http://schemas.microsoft.com/office/drawing/2014/main" id="{90E27B0D-7920-4F4C-A28F-4261195DE964}"/>
                    </a:ext>
                  </a:extLst>
                </p:cNvPr>
                <p:cNvSpPr/>
                <p:nvPr/>
              </p:nvSpPr>
              <p:spPr>
                <a:xfrm rot="338028">
                  <a:off x="4545681" y="2113785"/>
                  <a:ext cx="1006213" cy="495730"/>
                </a:xfrm>
                <a:prstGeom prst="cloud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fr-CA">
                    <a:effectLst/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5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4639808" y="2162587"/>
                  <a:ext cx="841978" cy="34815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r>
                    <a:rPr lang="en-US" altLang="fr-FR" b="1" dirty="0">
                      <a:effectLst/>
                      <a:latin typeface="Comic Sans MS" panose="030F0702030302020204" pitchFamily="66" charset="0"/>
                    </a:rPr>
                    <a:t>CO</a:t>
                  </a:r>
                  <a:r>
                    <a:rPr lang="en-US" altLang="fr-FR" b="1" baseline="-25000" dirty="0">
                      <a:effectLst/>
                      <a:latin typeface="Comic Sans MS" panose="030F0702030302020204" pitchFamily="66" charset="0"/>
                    </a:rPr>
                    <a:t>2</a:t>
                  </a:r>
                  <a:endParaRPr lang="en-US" altLang="fr-FR" b="1" dirty="0">
                    <a:effectLst/>
                    <a:latin typeface="Comic Sans MS" panose="030F0702030302020204" pitchFamily="66" charset="0"/>
                  </a:endParaRPr>
                </a:p>
              </p:txBody>
            </p:sp>
          </p:grpSp>
        </p:grpSp>
      </p:grpSp>
      <p:grpSp>
        <p:nvGrpSpPr>
          <p:cNvPr id="19" name="Group 12">
            <a:extLst>
              <a:ext uri="{FF2B5EF4-FFF2-40B4-BE49-F238E27FC236}">
                <a16:creationId xmlns:a16="http://schemas.microsoft.com/office/drawing/2014/main" id="{10B33E53-B8E2-4CD3-B556-C3F0B92C1264}"/>
              </a:ext>
            </a:extLst>
          </p:cNvPr>
          <p:cNvGrpSpPr/>
          <p:nvPr/>
        </p:nvGrpSpPr>
        <p:grpSpPr>
          <a:xfrm>
            <a:off x="3844887" y="2690489"/>
            <a:ext cx="1356024" cy="2247771"/>
            <a:chOff x="5765412" y="1949687"/>
            <a:chExt cx="2502623" cy="2513112"/>
          </a:xfrm>
        </p:grpSpPr>
        <p:sp>
          <p:nvSpPr>
            <p:cNvPr id="20" name="Line 9"/>
            <p:cNvSpPr>
              <a:spLocks noChangeShapeType="1"/>
            </p:cNvSpPr>
            <p:nvPr/>
          </p:nvSpPr>
          <p:spPr bwMode="auto">
            <a:xfrm>
              <a:off x="5765412" y="3151178"/>
              <a:ext cx="250262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A">
                <a:effectLst/>
                <a:latin typeface="Comic Sans MS" panose="030F0702030302020204" pitchFamily="66" charset="0"/>
              </a:endParaRPr>
            </a:p>
          </p:txBody>
        </p:sp>
        <p:grpSp>
          <p:nvGrpSpPr>
            <p:cNvPr id="21" name="Group 10">
              <a:extLst>
                <a:ext uri="{FF2B5EF4-FFF2-40B4-BE49-F238E27FC236}">
                  <a16:creationId xmlns:a16="http://schemas.microsoft.com/office/drawing/2014/main" id="{478CF0B0-B395-4F9D-975A-9A5E14786910}"/>
                </a:ext>
              </a:extLst>
            </p:cNvPr>
            <p:cNvGrpSpPr/>
            <p:nvPr/>
          </p:nvGrpSpPr>
          <p:grpSpPr>
            <a:xfrm>
              <a:off x="5958482" y="1949687"/>
              <a:ext cx="2161257" cy="2513112"/>
              <a:chOff x="5958482" y="1949687"/>
              <a:chExt cx="2161257" cy="2513112"/>
            </a:xfrm>
          </p:grpSpPr>
          <p:sp>
            <p:nvSpPr>
              <p:cNvPr id="22" name="Line 11"/>
              <p:cNvSpPr>
                <a:spLocks noChangeShapeType="1"/>
              </p:cNvSpPr>
              <p:nvPr/>
            </p:nvSpPr>
            <p:spPr bwMode="auto">
              <a:xfrm>
                <a:off x="5958482" y="1949687"/>
                <a:ext cx="0" cy="2513112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CA">
                  <a:effectLst/>
                  <a:latin typeface="Comic Sans MS" panose="030F0702030302020204" pitchFamily="66" charset="0"/>
                </a:endParaRPr>
              </a:p>
            </p:txBody>
          </p:sp>
          <p:sp>
            <p:nvSpPr>
              <p:cNvPr id="23" name="Text Box 22">
                <a:extLst>
                  <a:ext uri="{FF2B5EF4-FFF2-40B4-BE49-F238E27FC236}">
                    <a16:creationId xmlns:a16="http://schemas.microsoft.com/office/drawing/2014/main" id="{586AEAE6-67C0-425A-AEFD-431433000B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73560" y="2192053"/>
                <a:ext cx="2046179" cy="3785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fr-FR" sz="1600" b="1" dirty="0" err="1">
                    <a:effectLst/>
                    <a:latin typeface="Comic Sans MS" panose="030F0702030302020204" pitchFamily="66" charset="0"/>
                  </a:rPr>
                  <a:t>Équilibre</a:t>
                </a:r>
                <a:endParaRPr lang="en-US" altLang="fr-FR" sz="1600" b="1" dirty="0">
                  <a:effectLst/>
                  <a:latin typeface="Comic Sans MS" panose="030F0702030302020204" pitchFamily="66" charset="0"/>
                </a:endParaRPr>
              </a:p>
            </p:txBody>
          </p:sp>
          <p:sp>
            <p:nvSpPr>
              <p:cNvPr id="24" name="Line 23">
                <a:extLst>
                  <a:ext uri="{FF2B5EF4-FFF2-40B4-BE49-F238E27FC236}">
                    <a16:creationId xmlns:a16="http://schemas.microsoft.com/office/drawing/2014/main" id="{56B57D01-4299-4C54-BBE6-89021C43E4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809785" y="2646929"/>
                <a:ext cx="0" cy="369133"/>
              </a:xfrm>
              <a:prstGeom prst="line">
                <a:avLst/>
              </a:prstGeom>
              <a:noFill/>
              <a:ln w="69850">
                <a:solidFill>
                  <a:schemeClr val="tx1"/>
                </a:solidFill>
                <a:round/>
                <a:headEnd type="none" w="sm" len="sm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CA">
                  <a:effectLst/>
                  <a:latin typeface="Comic Sans MS" panose="030F0702030302020204" pitchFamily="66" charset="0"/>
                </a:endParaRPr>
              </a:p>
            </p:txBody>
          </p:sp>
          <p:sp>
            <p:nvSpPr>
              <p:cNvPr id="25" name="Line 23">
                <a:extLst>
                  <a:ext uri="{FF2B5EF4-FFF2-40B4-BE49-F238E27FC236}">
                    <a16:creationId xmlns:a16="http://schemas.microsoft.com/office/drawing/2014/main" id="{DDAD44AF-4A99-41D3-A49D-911BA71DB6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244691" y="2657206"/>
                <a:ext cx="0" cy="374126"/>
              </a:xfrm>
              <a:prstGeom prst="line">
                <a:avLst/>
              </a:prstGeom>
              <a:noFill/>
              <a:ln w="69850">
                <a:solidFill>
                  <a:schemeClr val="tx1"/>
                </a:solidFill>
                <a:round/>
                <a:headEnd type="none" w="sm" len="sm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CA">
                  <a:effectLst/>
                  <a:latin typeface="Comic Sans MS" panose="030F0702030302020204" pitchFamily="66" charset="0"/>
                </a:endParaRPr>
              </a:p>
            </p:txBody>
          </p:sp>
        </p:grpSp>
      </p:grpSp>
      <p:grpSp>
        <p:nvGrpSpPr>
          <p:cNvPr id="26" name="Group 11">
            <a:extLst>
              <a:ext uri="{FF2B5EF4-FFF2-40B4-BE49-F238E27FC236}">
                <a16:creationId xmlns:a16="http://schemas.microsoft.com/office/drawing/2014/main" id="{7A670391-F96B-4439-B7B4-2B129A9A3162}"/>
              </a:ext>
            </a:extLst>
          </p:cNvPr>
          <p:cNvGrpSpPr/>
          <p:nvPr/>
        </p:nvGrpSpPr>
        <p:grpSpPr>
          <a:xfrm>
            <a:off x="4207262" y="2436230"/>
            <a:ext cx="3202964" cy="3357932"/>
            <a:chOff x="6499356" y="1716531"/>
            <a:chExt cx="5504401" cy="3754323"/>
          </a:xfrm>
        </p:grpSpPr>
        <p:sp>
          <p:nvSpPr>
            <p:cNvPr id="27" name="Line 12"/>
            <p:cNvSpPr>
              <a:spLocks noChangeShapeType="1"/>
            </p:cNvSpPr>
            <p:nvPr/>
          </p:nvSpPr>
          <p:spPr bwMode="auto">
            <a:xfrm>
              <a:off x="8217034" y="2025742"/>
              <a:ext cx="1" cy="2498051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A">
                <a:effectLst/>
                <a:latin typeface="Comic Sans MS" panose="030F0702030302020204" pitchFamily="66" charset="0"/>
              </a:endParaRPr>
            </a:p>
          </p:txBody>
        </p:sp>
        <p:sp>
          <p:nvSpPr>
            <p:cNvPr id="29" name="Arc 21"/>
            <p:cNvSpPr>
              <a:spLocks/>
            </p:cNvSpPr>
            <p:nvPr/>
          </p:nvSpPr>
          <p:spPr bwMode="auto">
            <a:xfrm flipH="1">
              <a:off x="8197000" y="2885163"/>
              <a:ext cx="3806757" cy="359630"/>
            </a:xfrm>
            <a:custGeom>
              <a:avLst/>
              <a:gdLst>
                <a:gd name="G0" fmla="+- 0 0 0"/>
                <a:gd name="G1" fmla="+- 19258 0 0"/>
                <a:gd name="G2" fmla="+- 21600 0 0"/>
                <a:gd name="T0" fmla="*/ 9782 w 21418"/>
                <a:gd name="T1" fmla="*/ 0 h 19258"/>
                <a:gd name="T2" fmla="*/ 21418 w 21418"/>
                <a:gd name="T3" fmla="*/ 16463 h 19258"/>
                <a:gd name="T4" fmla="*/ 0 w 21418"/>
                <a:gd name="T5" fmla="*/ 19258 h 19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418" h="19258" fill="none" extrusionOk="0">
                  <a:moveTo>
                    <a:pt x="9782" y="-1"/>
                  </a:moveTo>
                  <a:cubicBezTo>
                    <a:pt x="16140" y="3229"/>
                    <a:pt x="20495" y="9390"/>
                    <a:pt x="21418" y="16462"/>
                  </a:cubicBezTo>
                </a:path>
                <a:path w="21418" h="19258" stroke="0" extrusionOk="0">
                  <a:moveTo>
                    <a:pt x="9782" y="-1"/>
                  </a:moveTo>
                  <a:cubicBezTo>
                    <a:pt x="16140" y="3229"/>
                    <a:pt x="20495" y="9390"/>
                    <a:pt x="21418" y="16462"/>
                  </a:cubicBezTo>
                  <a:lnTo>
                    <a:pt x="0" y="19258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A">
                <a:effectLst/>
                <a:latin typeface="Comic Sans MS" panose="030F0702030302020204" pitchFamily="66" charset="0"/>
              </a:endParaRPr>
            </a:p>
          </p:txBody>
        </p:sp>
        <p:sp>
          <p:nvSpPr>
            <p:cNvPr id="30" name="Line 26"/>
            <p:cNvSpPr>
              <a:spLocks noChangeShapeType="1"/>
            </p:cNvSpPr>
            <p:nvPr/>
          </p:nvSpPr>
          <p:spPr bwMode="auto">
            <a:xfrm flipV="1">
              <a:off x="8246177" y="4636767"/>
              <a:ext cx="0" cy="49519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A">
                <a:effectLst/>
                <a:latin typeface="Comic Sans MS" panose="030F0702030302020204" pitchFamily="66" charset="0"/>
              </a:endParaRPr>
            </a:p>
          </p:txBody>
        </p:sp>
        <p:sp>
          <p:nvSpPr>
            <p:cNvPr id="31" name="Text Box 27"/>
            <p:cNvSpPr txBox="1">
              <a:spLocks noChangeArrowheads="1"/>
            </p:cNvSpPr>
            <p:nvPr/>
          </p:nvSpPr>
          <p:spPr bwMode="auto">
            <a:xfrm>
              <a:off x="6499356" y="5092335"/>
              <a:ext cx="3493656" cy="378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fr-FR" sz="1600" b="1" dirty="0" err="1" smtClean="0">
                  <a:effectLst/>
                  <a:latin typeface="Comic Sans MS" panose="030F0702030302020204" pitchFamily="66" charset="0"/>
                </a:rPr>
                <a:t>Pratique</a:t>
              </a:r>
              <a:r>
                <a:rPr lang="en-US" altLang="fr-FR" sz="1600" b="1" dirty="0" smtClean="0">
                  <a:effectLst/>
                  <a:latin typeface="Comic Sans MS" panose="030F0702030302020204" pitchFamily="66" charset="0"/>
                </a:rPr>
                <a:t> </a:t>
              </a:r>
              <a:r>
                <a:rPr lang="en-US" altLang="fr-FR" sz="1600" b="1" dirty="0" err="1" smtClean="0">
                  <a:effectLst/>
                  <a:latin typeface="Comic Sans MS" panose="030F0702030302020204" pitchFamily="66" charset="0"/>
                </a:rPr>
                <a:t>bénéfique</a:t>
              </a:r>
              <a:endParaRPr lang="en-US" altLang="fr-FR" sz="1600" b="1" dirty="0">
                <a:effectLst/>
                <a:latin typeface="Comic Sans MS" panose="030F0702030302020204" pitchFamily="66" charset="0"/>
              </a:endParaRPr>
            </a:p>
          </p:txBody>
        </p:sp>
        <p:sp>
          <p:nvSpPr>
            <p:cNvPr id="32" name="Line 23">
              <a:extLst>
                <a:ext uri="{FF2B5EF4-FFF2-40B4-BE49-F238E27FC236}">
                  <a16:creationId xmlns:a16="http://schemas.microsoft.com/office/drawing/2014/main" id="{A983F972-84C3-461A-80E0-EFE470060F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274937" y="2402310"/>
              <a:ext cx="0" cy="374126"/>
            </a:xfrm>
            <a:prstGeom prst="line">
              <a:avLst/>
            </a:prstGeom>
            <a:noFill/>
            <a:ln w="6985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A">
                <a:effectLst/>
                <a:latin typeface="Comic Sans MS" panose="030F0702030302020204" pitchFamily="66" charset="0"/>
              </a:endParaRPr>
            </a:p>
          </p:txBody>
        </p:sp>
        <p:grpSp>
          <p:nvGrpSpPr>
            <p:cNvPr id="33" name="Group 31">
              <a:extLst>
                <a:ext uri="{FF2B5EF4-FFF2-40B4-BE49-F238E27FC236}">
                  <a16:creationId xmlns:a16="http://schemas.microsoft.com/office/drawing/2014/main" id="{A6EFF926-FF0E-41E2-AE48-DCEBD56B6A1E}"/>
                </a:ext>
              </a:extLst>
            </p:cNvPr>
            <p:cNvGrpSpPr/>
            <p:nvPr/>
          </p:nvGrpSpPr>
          <p:grpSpPr>
            <a:xfrm>
              <a:off x="8873571" y="1716531"/>
              <a:ext cx="1212757" cy="587967"/>
              <a:chOff x="4609528" y="2114121"/>
              <a:chExt cx="1057009" cy="495730"/>
            </a:xfrm>
          </p:grpSpPr>
          <p:sp>
            <p:nvSpPr>
              <p:cNvPr id="34" name="Cloud 32">
                <a:extLst>
                  <a:ext uri="{FF2B5EF4-FFF2-40B4-BE49-F238E27FC236}">
                    <a16:creationId xmlns:a16="http://schemas.microsoft.com/office/drawing/2014/main" id="{0A2613AD-B301-472A-8802-AE6CD95D6B5E}"/>
                  </a:ext>
                </a:extLst>
              </p:cNvPr>
              <p:cNvSpPr/>
              <p:nvPr/>
            </p:nvSpPr>
            <p:spPr>
              <a:xfrm rot="338028">
                <a:off x="4609528" y="2114121"/>
                <a:ext cx="1052679" cy="495730"/>
              </a:xfrm>
              <a:prstGeom prst="cloud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CA">
                  <a:effectLst/>
                  <a:latin typeface="Comic Sans MS" panose="030F0702030302020204" pitchFamily="66" charset="0"/>
                </a:endParaRPr>
              </a:p>
            </p:txBody>
          </p:sp>
          <p:sp>
            <p:nvSpPr>
              <p:cNvPr id="35" name="Text Box 22">
                <a:extLst>
                  <a:ext uri="{FF2B5EF4-FFF2-40B4-BE49-F238E27FC236}">
                    <a16:creationId xmlns:a16="http://schemas.microsoft.com/office/drawing/2014/main" id="{8A781E24-7AF4-4675-A118-06C1F4E658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77235" y="2148544"/>
                <a:ext cx="989302" cy="348152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fr-FR" b="1" dirty="0">
                    <a:effectLst/>
                    <a:latin typeface="Comic Sans MS" panose="030F0702030302020204" pitchFamily="66" charset="0"/>
                  </a:rPr>
                  <a:t>CO</a:t>
                </a:r>
                <a:r>
                  <a:rPr lang="en-US" altLang="fr-FR" b="1" baseline="-25000" dirty="0">
                    <a:effectLst/>
                    <a:latin typeface="Comic Sans MS" panose="030F0702030302020204" pitchFamily="66" charset="0"/>
                  </a:rPr>
                  <a:t>2</a:t>
                </a:r>
                <a:endParaRPr lang="en-US" altLang="fr-FR" b="1" dirty="0">
                  <a:effectLst/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3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1385"/>
          </a:xfrm>
        </p:spPr>
        <p:txBody>
          <a:bodyPr/>
          <a:lstStyle/>
          <a:p>
            <a:pPr lvl="1" algn="l" eaLnBrk="1" hangingPunct="1"/>
            <a:r>
              <a:rPr lang="en-CA" altLang="en-US" sz="3600" dirty="0">
                <a:solidFill>
                  <a:schemeClr val="tx1"/>
                </a:solidFill>
                <a:latin typeface="Comic Sans MS" pitchFamily="66" charset="0"/>
              </a:rPr>
              <a:t>Augmenter… </a:t>
            </a:r>
            <a:r>
              <a:rPr lang="en-CA" altLang="en-US" sz="3600" dirty="0" err="1">
                <a:solidFill>
                  <a:schemeClr val="tx1"/>
                </a:solidFill>
                <a:latin typeface="Comic Sans MS" pitchFamily="66" charset="0"/>
              </a:rPr>
              <a:t>jusqu’à</a:t>
            </a:r>
            <a:r>
              <a:rPr lang="en-CA" altLang="en-US" sz="36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CA" altLang="en-US" sz="3600" dirty="0" err="1">
                <a:solidFill>
                  <a:schemeClr val="tx1"/>
                </a:solidFill>
                <a:latin typeface="Comic Sans MS" pitchFamily="66" charset="0"/>
              </a:rPr>
              <a:t>quel</a:t>
            </a:r>
            <a:r>
              <a:rPr lang="en-CA" altLang="en-US" sz="3600" dirty="0">
                <a:solidFill>
                  <a:schemeClr val="tx1"/>
                </a:solidFill>
                <a:latin typeface="Comic Sans MS" pitchFamily="66" charset="0"/>
              </a:rPr>
              <a:t> point ?</a:t>
            </a:r>
          </a:p>
        </p:txBody>
      </p:sp>
      <p:grpSp>
        <p:nvGrpSpPr>
          <p:cNvPr id="37" name="Group 12">
            <a:extLst>
              <a:ext uri="{FF2B5EF4-FFF2-40B4-BE49-F238E27FC236}">
                <a16:creationId xmlns:a16="http://schemas.microsoft.com/office/drawing/2014/main" id="{10B33E53-B8E2-4CD3-B556-C3F0B92C1264}"/>
              </a:ext>
            </a:extLst>
          </p:cNvPr>
          <p:cNvGrpSpPr/>
          <p:nvPr/>
        </p:nvGrpSpPr>
        <p:grpSpPr>
          <a:xfrm>
            <a:off x="6387546" y="2483312"/>
            <a:ext cx="1356024" cy="2451615"/>
            <a:chOff x="5765412" y="2038704"/>
            <a:chExt cx="2502623" cy="2741018"/>
          </a:xfrm>
        </p:grpSpPr>
        <p:sp>
          <p:nvSpPr>
            <p:cNvPr id="38" name="Line 9"/>
            <p:cNvSpPr>
              <a:spLocks noChangeShapeType="1"/>
            </p:cNvSpPr>
            <p:nvPr/>
          </p:nvSpPr>
          <p:spPr bwMode="auto">
            <a:xfrm>
              <a:off x="5765412" y="3151179"/>
              <a:ext cx="250262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A">
                <a:effectLst/>
                <a:latin typeface="Comic Sans MS" panose="030F0702030302020204" pitchFamily="66" charset="0"/>
              </a:endParaRPr>
            </a:p>
          </p:txBody>
        </p:sp>
        <p:grpSp>
          <p:nvGrpSpPr>
            <p:cNvPr id="39" name="Group 10">
              <a:extLst>
                <a:ext uri="{FF2B5EF4-FFF2-40B4-BE49-F238E27FC236}">
                  <a16:creationId xmlns:a16="http://schemas.microsoft.com/office/drawing/2014/main" id="{478CF0B0-B395-4F9D-975A-9A5E14786910}"/>
                </a:ext>
              </a:extLst>
            </p:cNvPr>
            <p:cNvGrpSpPr/>
            <p:nvPr/>
          </p:nvGrpSpPr>
          <p:grpSpPr>
            <a:xfrm>
              <a:off x="5958482" y="2038704"/>
              <a:ext cx="2254030" cy="2741018"/>
              <a:chOff x="5958482" y="2038704"/>
              <a:chExt cx="2254030" cy="2741018"/>
            </a:xfrm>
          </p:grpSpPr>
          <p:sp>
            <p:nvSpPr>
              <p:cNvPr id="40" name="Line 11"/>
              <p:cNvSpPr>
                <a:spLocks noChangeShapeType="1"/>
              </p:cNvSpPr>
              <p:nvPr/>
            </p:nvSpPr>
            <p:spPr bwMode="auto">
              <a:xfrm>
                <a:off x="5958482" y="2266611"/>
                <a:ext cx="0" cy="2513111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CA">
                  <a:effectLst/>
                  <a:latin typeface="Comic Sans MS" panose="030F0702030302020204" pitchFamily="66" charset="0"/>
                </a:endParaRPr>
              </a:p>
            </p:txBody>
          </p:sp>
          <p:sp>
            <p:nvSpPr>
              <p:cNvPr id="41" name="Text Box 22">
                <a:extLst>
                  <a:ext uri="{FF2B5EF4-FFF2-40B4-BE49-F238E27FC236}">
                    <a16:creationId xmlns:a16="http://schemas.microsoft.com/office/drawing/2014/main" id="{586AEAE6-67C0-425A-AEFD-431433000B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07312" y="2038704"/>
                <a:ext cx="2105200" cy="3785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fr-FR" sz="1600" b="1" dirty="0" err="1">
                    <a:effectLst/>
                    <a:latin typeface="Comic Sans MS" panose="030F0702030302020204" pitchFamily="66" charset="0"/>
                  </a:rPr>
                  <a:t>Équilibre</a:t>
                </a:r>
                <a:endParaRPr lang="en-US" altLang="fr-FR" sz="1600" b="1" dirty="0">
                  <a:effectLst/>
                  <a:latin typeface="Comic Sans MS" panose="030F0702030302020204" pitchFamily="66" charset="0"/>
                </a:endParaRPr>
              </a:p>
            </p:txBody>
          </p:sp>
          <p:sp>
            <p:nvSpPr>
              <p:cNvPr id="42" name="Line 23">
                <a:extLst>
                  <a:ext uri="{FF2B5EF4-FFF2-40B4-BE49-F238E27FC236}">
                    <a16:creationId xmlns:a16="http://schemas.microsoft.com/office/drawing/2014/main" id="{56B57D01-4299-4C54-BBE6-89021C43E4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911040" y="2534471"/>
                <a:ext cx="0" cy="369133"/>
              </a:xfrm>
              <a:prstGeom prst="line">
                <a:avLst/>
              </a:prstGeom>
              <a:noFill/>
              <a:ln w="69850">
                <a:solidFill>
                  <a:schemeClr val="tx1"/>
                </a:solidFill>
                <a:round/>
                <a:headEnd type="none" w="sm" len="sm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CA">
                  <a:effectLst/>
                  <a:latin typeface="Comic Sans MS" panose="030F0702030302020204" pitchFamily="66" charset="0"/>
                </a:endParaRPr>
              </a:p>
            </p:txBody>
          </p:sp>
          <p:sp>
            <p:nvSpPr>
              <p:cNvPr id="43" name="Line 23">
                <a:extLst>
                  <a:ext uri="{FF2B5EF4-FFF2-40B4-BE49-F238E27FC236}">
                    <a16:creationId xmlns:a16="http://schemas.microsoft.com/office/drawing/2014/main" id="{DDAD44AF-4A99-41D3-A49D-911BA71DB6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79698" y="2544748"/>
                <a:ext cx="0" cy="374126"/>
              </a:xfrm>
              <a:prstGeom prst="line">
                <a:avLst/>
              </a:prstGeom>
              <a:noFill/>
              <a:ln w="69850">
                <a:solidFill>
                  <a:schemeClr val="tx1"/>
                </a:solidFill>
                <a:round/>
                <a:headEnd type="none" w="sm" len="sm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CA">
                  <a:effectLst/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44" name="ZoneTexte 43"/>
          <p:cNvSpPr txBox="1"/>
          <p:nvPr/>
        </p:nvSpPr>
        <p:spPr>
          <a:xfrm>
            <a:off x="1150325" y="1885377"/>
            <a:ext cx="10150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 smtClean="0">
                <a:effectLst/>
                <a:latin typeface="Comic Sans MS" panose="030F0702030302020204" pitchFamily="66" charset="0"/>
              </a:rPr>
              <a:t>Forêt</a:t>
            </a:r>
          </a:p>
          <a:p>
            <a:r>
              <a:rPr lang="fr-CA" b="1" dirty="0" smtClean="0">
                <a:effectLst/>
                <a:latin typeface="Comic Sans MS" panose="030F0702030302020204" pitchFamily="66" charset="0"/>
              </a:rPr>
              <a:t>Prairie </a:t>
            </a:r>
          </a:p>
          <a:p>
            <a:r>
              <a:rPr lang="fr-CA" b="1" dirty="0" smtClean="0">
                <a:effectLst/>
                <a:latin typeface="Comic Sans MS" panose="030F0702030302020204" pitchFamily="66" charset="0"/>
              </a:rPr>
              <a:t>native</a:t>
            </a:r>
            <a:endParaRPr lang="fr-CA" b="1" dirty="0">
              <a:effectLst/>
              <a:latin typeface="Comic Sans MS" panose="030F0702030302020204" pitchFamily="66" charset="0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6950357" y="4987762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smtClean="0">
                <a:effectLst/>
                <a:latin typeface="Comic Sans MS" panose="030F0702030302020204" pitchFamily="66" charset="0"/>
              </a:rPr>
              <a:t>temps</a:t>
            </a:r>
            <a:endParaRPr lang="fr-CA" dirty="0">
              <a:effectLst/>
              <a:latin typeface="Comic Sans MS" panose="030F0702030302020204" pitchFamily="66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914400" y="1276350"/>
            <a:ext cx="53030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6700" indent="-266700">
              <a:buFont typeface="Wingdings" panose="05000000000000000000" pitchFamily="2" charset="2"/>
              <a:buChar char="§"/>
            </a:pPr>
            <a:r>
              <a:rPr lang="fr-CA" sz="2800" dirty="0" smtClean="0">
                <a:solidFill>
                  <a:srgbClr val="000099"/>
                </a:solidFill>
                <a:effectLst/>
                <a:latin typeface="Comic Sans MS" panose="030F0702030302020204" pitchFamily="66" charset="0"/>
              </a:rPr>
              <a:t>Capacité de stockage finie…</a:t>
            </a:r>
            <a:endParaRPr lang="fr-CA" sz="2800" dirty="0">
              <a:solidFill>
                <a:srgbClr val="000099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55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4320" y="3573028"/>
            <a:ext cx="8229600" cy="2627747"/>
          </a:xfrm>
          <a:solidFill>
            <a:schemeClr val="bg1"/>
          </a:solidFill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fr-CA" sz="2800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Augmenter teneur C </a:t>
            </a:r>
            <a:r>
              <a:rPr lang="fr-CA" sz="2800" dirty="0" err="1" smtClean="0">
                <a:solidFill>
                  <a:srgbClr val="000099"/>
                </a:solidFill>
                <a:latin typeface="Comic Sans MS" panose="030F0702030302020204" pitchFamily="66" charset="0"/>
              </a:rPr>
              <a:t>org</a:t>
            </a:r>
            <a:r>
              <a:rPr lang="fr-CA" sz="2800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 0,4%/an (0,7% MO)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CA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Tous les sols (2 m) : </a:t>
            </a:r>
          </a:p>
          <a:p>
            <a:pPr lvl="2">
              <a:buFont typeface="Comic Sans MS" panose="030F0702030302020204" pitchFamily="66" charset="0"/>
              <a:buChar char="-"/>
            </a:pPr>
            <a:r>
              <a:rPr lang="fr-CA" sz="2000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on annule les émissions anthropogéniques (8,9 Gt C/an)</a:t>
            </a:r>
          </a:p>
          <a:p>
            <a:pPr lvl="1"/>
            <a:endParaRPr lang="fr-CA" sz="800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fr-CA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Sols agricoles (1 m) : </a:t>
            </a:r>
          </a:p>
          <a:p>
            <a:pPr lvl="2">
              <a:buFont typeface="Comic Sans MS" panose="030F0702030302020204" pitchFamily="66" charset="0"/>
              <a:buChar char="-"/>
            </a:pPr>
            <a:r>
              <a:rPr lang="fr-CA" sz="2000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on annule 25-35% des émissions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226695" y="124895"/>
            <a:ext cx="8796529" cy="3246956"/>
            <a:chOff x="274320" y="77270"/>
            <a:chExt cx="8796529" cy="3246956"/>
          </a:xfrm>
        </p:grpSpPr>
        <p:grpSp>
          <p:nvGrpSpPr>
            <p:cNvPr id="8" name="Groupe 7"/>
            <p:cNvGrpSpPr/>
            <p:nvPr/>
          </p:nvGrpSpPr>
          <p:grpSpPr>
            <a:xfrm>
              <a:off x="352425" y="77270"/>
              <a:ext cx="8718424" cy="3246956"/>
              <a:chOff x="64009" y="21283"/>
              <a:chExt cx="9006840" cy="3967263"/>
            </a:xfrm>
          </p:grpSpPr>
          <p:pic>
            <p:nvPicPr>
              <p:cNvPr id="6" name="Image 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009" y="21283"/>
                <a:ext cx="9006840" cy="3967263"/>
              </a:xfrm>
              <a:prstGeom prst="rect">
                <a:avLst/>
              </a:prstGeom>
            </p:spPr>
          </p:pic>
          <p:sp>
            <p:nvSpPr>
              <p:cNvPr id="7" name="ZoneTexte 6"/>
              <p:cNvSpPr txBox="1"/>
              <p:nvPr/>
            </p:nvSpPr>
            <p:spPr>
              <a:xfrm>
                <a:off x="2964149" y="1477578"/>
                <a:ext cx="249940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A" sz="1400" dirty="0" err="1" smtClean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Geoderma</a:t>
                </a:r>
                <a:r>
                  <a:rPr lang="fr-CA" sz="1400" dirty="0" smtClean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, 292 (2017) 59-86</a:t>
                </a:r>
                <a:endParaRPr lang="fr-CA" sz="1400" dirty="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274320" y="1581150"/>
              <a:ext cx="2469641" cy="323850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586" y="4937088"/>
            <a:ext cx="2561216" cy="192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28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64009" y="77269"/>
            <a:ext cx="9006840" cy="3488891"/>
            <a:chOff x="64009" y="21283"/>
            <a:chExt cx="9006840" cy="3967263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09" y="21283"/>
              <a:ext cx="9006840" cy="3967263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2964149" y="1477578"/>
              <a:ext cx="24994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400" dirty="0" err="1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Geoderma</a:t>
              </a:r>
              <a:r>
                <a:rPr lang="fr-CA" sz="1400" dirty="0" smtClean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 292 (2017) 59-86</a:t>
              </a:r>
              <a:endParaRPr lang="fr-CA" sz="14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4319" y="3763529"/>
            <a:ext cx="8796529" cy="2731172"/>
          </a:xfrm>
          <a:solidFill>
            <a:schemeClr val="bg1"/>
          </a:solidFill>
        </p:spPr>
        <p:txBody>
          <a:bodyPr/>
          <a:lstStyle/>
          <a:p>
            <a:r>
              <a:rPr lang="fr-CA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Sols agricoles : </a:t>
            </a:r>
          </a:p>
          <a:p>
            <a:pPr lvl="1"/>
            <a:r>
              <a:rPr lang="fr-CA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Pas tous égaux!</a:t>
            </a:r>
          </a:p>
          <a:p>
            <a:pPr lvl="1"/>
            <a:r>
              <a:rPr lang="fr-CA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Moins de 30 t C/ha (</a:t>
            </a:r>
            <a:r>
              <a:rPr lang="fr-CA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1,5% MO) </a:t>
            </a:r>
            <a:endParaRPr lang="fr-CA" sz="2400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lvl="2"/>
            <a:r>
              <a:rPr lang="fr-CA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Jusqu’à &gt;&gt; 4‰ !</a:t>
            </a:r>
          </a:p>
          <a:p>
            <a:pPr lvl="2"/>
            <a:r>
              <a:rPr lang="fr-CA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Québec souvent &gt; 1,5 % MO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fr-CA" sz="1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Conserver la MO !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1232" y="3429000"/>
            <a:ext cx="3452768" cy="335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4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125659" y="1026794"/>
            <a:ext cx="8652556" cy="2744747"/>
            <a:chOff x="125659" y="1026794"/>
            <a:chExt cx="8652556" cy="2744747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659" y="1026794"/>
              <a:ext cx="8652556" cy="2744747"/>
            </a:xfrm>
            <a:prstGeom prst="rect">
              <a:avLst/>
            </a:prstGeom>
          </p:spPr>
        </p:pic>
        <p:sp>
          <p:nvSpPr>
            <p:cNvPr id="5" name="Flèche vers le bas 4"/>
            <p:cNvSpPr/>
            <p:nvPr/>
          </p:nvSpPr>
          <p:spPr>
            <a:xfrm>
              <a:off x="6098667" y="1558290"/>
              <a:ext cx="164592" cy="594360"/>
            </a:xfrm>
            <a:prstGeom prst="downArrow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427438" y="4008750"/>
            <a:ext cx="675697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r-CA" sz="2400" dirty="0" smtClean="0">
                <a:solidFill>
                  <a:srgbClr val="000099"/>
                </a:solidFill>
                <a:effectLst/>
                <a:latin typeface="Comic Sans MS" panose="030F0702030302020204" pitchFamily="66" charset="0"/>
              </a:rPr>
              <a:t>Capacité d’accumulation finie.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800" dirty="0" smtClean="0">
              <a:solidFill>
                <a:srgbClr val="000099"/>
              </a:solidFill>
              <a:effectLst/>
              <a:latin typeface="Comic Sans MS" panose="030F0702030302020204" pitchFamily="66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2000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Climat frais = sols plus riches dès le départ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800" dirty="0" smtClean="0">
              <a:solidFill>
                <a:srgbClr val="C00000"/>
              </a:solidFill>
              <a:effectLst/>
              <a:latin typeface="Comic Sans MS" panose="030F0702030302020204" pitchFamily="66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2000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Climat frais et humide = sols encore plus riches…</a:t>
            </a:r>
            <a:endParaRPr lang="fr-CA" sz="2000" dirty="0">
              <a:solidFill>
                <a:srgbClr val="C00000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03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0" y="6402899"/>
            <a:ext cx="9144000" cy="4462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fr-CA" sz="1400" dirty="0">
                <a:effectLst/>
                <a:latin typeface="Comic Sans MS" panose="030F0702030302020204" pitchFamily="66" charset="0"/>
              </a:rPr>
              <a:t>Club de gestion des sols du </a:t>
            </a:r>
            <a:r>
              <a:rPr lang="fr-CA" sz="1400" dirty="0" err="1" smtClean="0">
                <a:effectLst/>
                <a:latin typeface="Comic Sans MS" panose="030F0702030302020204" pitchFamily="66" charset="0"/>
              </a:rPr>
              <a:t>Témiscouata</a:t>
            </a:r>
            <a:r>
              <a:rPr lang="fr-CA" sz="1400" dirty="0" smtClean="0">
                <a:effectLst/>
                <a:latin typeface="Comic Sans MS" panose="030F0702030302020204" pitchFamily="66" charset="0"/>
              </a:rPr>
              <a:t>, 2019</a:t>
            </a:r>
          </a:p>
          <a:p>
            <a:pPr algn="r"/>
            <a:r>
              <a:rPr lang="fr-CA" sz="900" i="1" dirty="0">
                <a:effectLst/>
              </a:rPr>
              <a:t>Aide financière du ministère de l'Agriculture, des Pêcheries et de l'Alimentation et </a:t>
            </a:r>
            <a:r>
              <a:rPr lang="fr-CA" sz="900" i="1" dirty="0" smtClean="0">
                <a:effectLst/>
              </a:rPr>
              <a:t>Agriculture et Agroalimentaire </a:t>
            </a:r>
            <a:r>
              <a:rPr lang="fr-CA" sz="900" i="1" dirty="0">
                <a:effectLst/>
              </a:rPr>
              <a:t>Canada, accordée dans le cadre de l'accord Cultivons l'avenir 2</a:t>
            </a:r>
          </a:p>
        </p:txBody>
      </p:sp>
      <p:grpSp>
        <p:nvGrpSpPr>
          <p:cNvPr id="12" name="Groupe 11"/>
          <p:cNvGrpSpPr/>
          <p:nvPr/>
        </p:nvGrpSpPr>
        <p:grpSpPr>
          <a:xfrm>
            <a:off x="183905" y="2545740"/>
            <a:ext cx="8202286" cy="3782021"/>
            <a:chOff x="380402" y="1827148"/>
            <a:chExt cx="8202286" cy="3782021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672" y="1904079"/>
              <a:ext cx="5238095" cy="3561905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 rot="16200000">
              <a:off x="-1119528" y="3327078"/>
              <a:ext cx="3584636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CA" sz="1600" b="1" dirty="0" smtClean="0">
                  <a:effectLst/>
                  <a:latin typeface="Comic Sans MS" panose="030F0702030302020204" pitchFamily="66" charset="0"/>
                </a:rPr>
                <a:t>Taux de minéralisation de l’azote </a:t>
              </a:r>
            </a:p>
            <a:p>
              <a:pPr algn="ctr"/>
              <a:r>
                <a:rPr lang="fr-CA" sz="1600" b="1" dirty="0" smtClean="0">
                  <a:effectLst/>
                  <a:latin typeface="Comic Sans MS" panose="030F0702030302020204" pitchFamily="66" charset="0"/>
                </a:rPr>
                <a:t>(kg N / ha / jour)</a:t>
              </a:r>
              <a:endParaRPr lang="fr-CA" sz="1600" b="1" dirty="0">
                <a:effectLst/>
                <a:latin typeface="Comic Sans MS" panose="030F0702030302020204" pitchFamily="66" charset="0"/>
              </a:endParaRPr>
            </a:p>
          </p:txBody>
        </p:sp>
        <p:grpSp>
          <p:nvGrpSpPr>
            <p:cNvPr id="9" name="Groupe 8"/>
            <p:cNvGrpSpPr/>
            <p:nvPr/>
          </p:nvGrpSpPr>
          <p:grpSpPr>
            <a:xfrm>
              <a:off x="5654854" y="3173091"/>
              <a:ext cx="2927834" cy="892745"/>
              <a:chOff x="6093766" y="2205387"/>
              <a:chExt cx="2927834" cy="892745"/>
            </a:xfrm>
            <a:solidFill>
              <a:schemeClr val="bg1"/>
            </a:solidFill>
          </p:grpSpPr>
          <p:sp>
            <p:nvSpPr>
              <p:cNvPr id="5" name="Rectangle 4"/>
              <p:cNvSpPr/>
              <p:nvPr/>
            </p:nvSpPr>
            <p:spPr>
              <a:xfrm>
                <a:off x="6093767" y="2340864"/>
                <a:ext cx="160729" cy="16459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6093767" y="2606040"/>
                <a:ext cx="160729" cy="164592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6093766" y="2852928"/>
                <a:ext cx="160729" cy="164592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8" name="ZoneTexte 7"/>
              <p:cNvSpPr txBox="1"/>
              <p:nvPr/>
            </p:nvSpPr>
            <p:spPr>
              <a:xfrm>
                <a:off x="6254496" y="2205387"/>
                <a:ext cx="2767104" cy="892745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CA" sz="1200" dirty="0" smtClean="0">
                    <a:latin typeface="Comic Sans MS" panose="030F0702030302020204" pitchFamily="66" charset="0"/>
                  </a:rPr>
                  <a:t>Témoin</a:t>
                </a:r>
              </a:p>
              <a:p>
                <a:pPr>
                  <a:lnSpc>
                    <a:spcPct val="150000"/>
                  </a:lnSpc>
                </a:pPr>
                <a:r>
                  <a:rPr lang="fr-CA" sz="1200" dirty="0" smtClean="0">
                    <a:latin typeface="Comic Sans MS" panose="030F0702030302020204" pitchFamily="66" charset="0"/>
                  </a:rPr>
                  <a:t>Fumier automne</a:t>
                </a:r>
              </a:p>
              <a:p>
                <a:pPr>
                  <a:lnSpc>
                    <a:spcPct val="150000"/>
                  </a:lnSpc>
                </a:pPr>
                <a:r>
                  <a:rPr lang="fr-CA" sz="1200" dirty="0" smtClean="0">
                    <a:latin typeface="Comic Sans MS" panose="030F0702030302020204" pitchFamily="66" charset="0"/>
                  </a:rPr>
                  <a:t>Fumier automne + engrais printemps</a:t>
                </a:r>
                <a:endParaRPr lang="fr-CA" sz="1200" dirty="0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1" name="ZoneTexte 10"/>
            <p:cNvSpPr txBox="1"/>
            <p:nvPr/>
          </p:nvSpPr>
          <p:spPr>
            <a:xfrm>
              <a:off x="855672" y="5301392"/>
              <a:ext cx="513608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CA" sz="1400" dirty="0" smtClean="0">
                  <a:effectLst/>
                </a:rPr>
                <a:t>Sept. 2017    Oct.2017    Nov.2017    Mai2018    Juin2018    Août2018</a:t>
              </a:r>
              <a:endParaRPr lang="fr-CA" sz="1400" dirty="0">
                <a:effectLst/>
              </a:endParaRPr>
            </a:p>
          </p:txBody>
        </p:sp>
      </p:grpSp>
      <p:sp>
        <p:nvSpPr>
          <p:cNvPr id="14" name="Titre 1"/>
          <p:cNvSpPr txBox="1">
            <a:spLocks/>
          </p:cNvSpPr>
          <p:nvPr/>
        </p:nvSpPr>
        <p:spPr bwMode="auto">
          <a:xfrm>
            <a:off x="457200" y="187704"/>
            <a:ext cx="8229600" cy="691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lvl="1" algn="l" eaLnBrk="1" hangingPunct="1"/>
            <a:r>
              <a:rPr lang="en-CA" altLang="en-US" sz="3600" kern="0" dirty="0" smtClean="0">
                <a:solidFill>
                  <a:schemeClr val="tx1"/>
                </a:solidFill>
                <a:effectLst/>
                <a:latin typeface="Comic Sans MS" pitchFamily="66" charset="0"/>
              </a:rPr>
              <a:t>Augmenter… </a:t>
            </a:r>
            <a:r>
              <a:rPr lang="en-CA" altLang="en-US" sz="3600" kern="0" dirty="0" err="1" smtClean="0">
                <a:solidFill>
                  <a:schemeClr val="tx1"/>
                </a:solidFill>
                <a:effectLst/>
                <a:latin typeface="Comic Sans MS" pitchFamily="66" charset="0"/>
              </a:rPr>
              <a:t>jusqu’à</a:t>
            </a:r>
            <a:r>
              <a:rPr lang="en-CA" altLang="en-US" sz="3600" kern="0" dirty="0" smtClean="0">
                <a:solidFill>
                  <a:schemeClr val="tx1"/>
                </a:solidFill>
                <a:effectLst/>
                <a:latin typeface="Comic Sans MS" pitchFamily="66" charset="0"/>
              </a:rPr>
              <a:t> </a:t>
            </a:r>
            <a:r>
              <a:rPr lang="en-CA" altLang="en-US" sz="3600" kern="0" dirty="0" err="1" smtClean="0">
                <a:solidFill>
                  <a:schemeClr val="tx1"/>
                </a:solidFill>
                <a:effectLst/>
                <a:latin typeface="Comic Sans MS" pitchFamily="66" charset="0"/>
              </a:rPr>
              <a:t>quel</a:t>
            </a:r>
            <a:r>
              <a:rPr lang="en-CA" altLang="en-US" sz="3600" kern="0" dirty="0" smtClean="0">
                <a:solidFill>
                  <a:schemeClr val="tx1"/>
                </a:solidFill>
                <a:effectLst/>
                <a:latin typeface="Comic Sans MS" pitchFamily="66" charset="0"/>
              </a:rPr>
              <a:t> point ?</a:t>
            </a:r>
            <a:endParaRPr lang="en-CA" altLang="en-US" sz="3600" kern="0" dirty="0"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6" name="Espace réservé du contenu 2"/>
          <p:cNvSpPr>
            <a:spLocks noGrp="1"/>
          </p:cNvSpPr>
          <p:nvPr>
            <p:ph idx="1"/>
          </p:nvPr>
        </p:nvSpPr>
        <p:spPr>
          <a:xfrm>
            <a:off x="457200" y="983305"/>
            <a:ext cx="8593331" cy="1375750"/>
          </a:xfrm>
          <a:solidFill>
            <a:schemeClr val="bg1"/>
          </a:solidFill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fr-CA" sz="2800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Bénéfices toujours tangibles 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CA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Plus de MO = plus de minéralisation d’azote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CA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Synchronisme en climat frais et humide ?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227448" y="2465623"/>
            <a:ext cx="5546711" cy="126188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A" dirty="0" err="1" smtClean="0">
                <a:solidFill>
                  <a:srgbClr val="000099"/>
                </a:solidFill>
                <a:effectLst/>
                <a:latin typeface="Comic Sans MS" panose="030F0702030302020204" pitchFamily="66" charset="0"/>
              </a:rPr>
              <a:t>Loams</a:t>
            </a:r>
            <a:r>
              <a:rPr lang="fr-CA" dirty="0" smtClean="0">
                <a:solidFill>
                  <a:srgbClr val="000099"/>
                </a:solidFill>
                <a:effectLst/>
                <a:latin typeface="Comic Sans MS" panose="030F0702030302020204" pitchFamily="66" charset="0"/>
              </a:rPr>
              <a:t> sableux/limoneux; 3 à 10% MO</a:t>
            </a:r>
          </a:p>
          <a:p>
            <a:endParaRPr lang="fr-CA" sz="800" dirty="0">
              <a:solidFill>
                <a:srgbClr val="000099"/>
              </a:solidFill>
              <a:effectLst/>
              <a:latin typeface="Comic Sans MS" panose="030F0702030302020204" pitchFamily="66" charset="0"/>
            </a:endParaRPr>
          </a:p>
          <a:p>
            <a:pPr marL="539750" indent="-182563">
              <a:buFont typeface="Arial" panose="020B0604020202020204" pitchFamily="34" charset="0"/>
              <a:buChar char="•"/>
            </a:pPr>
            <a:r>
              <a:rPr lang="fr-CA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50-60% minéralisation annuelle août-octobre</a:t>
            </a:r>
          </a:p>
          <a:p>
            <a:pPr marL="1100137" lvl="1" indent="-285750">
              <a:buFont typeface="Wingdings" panose="05000000000000000000" pitchFamily="2" charset="2"/>
              <a:buChar char="ü"/>
            </a:pPr>
            <a:r>
              <a:rPr lang="fr-CA" sz="1600" dirty="0" err="1" smtClean="0">
                <a:solidFill>
                  <a:srgbClr val="000099"/>
                </a:solidFill>
                <a:effectLst/>
                <a:latin typeface="Comic Sans MS" panose="030F0702030302020204" pitchFamily="66" charset="0"/>
              </a:rPr>
              <a:t>Cult</a:t>
            </a:r>
            <a:r>
              <a:rPr lang="fr-CA" sz="1600" dirty="0" smtClean="0">
                <a:solidFill>
                  <a:srgbClr val="000099"/>
                </a:solidFill>
                <a:effectLst/>
                <a:latin typeface="Comic Sans MS" panose="030F0702030302020204" pitchFamily="66" charset="0"/>
              </a:rPr>
              <a:t>. Couverture</a:t>
            </a:r>
          </a:p>
          <a:p>
            <a:pPr marL="1100137" lvl="1" indent="-285750">
              <a:buFont typeface="Wingdings" panose="05000000000000000000" pitchFamily="2" charset="2"/>
              <a:buChar char="ü"/>
            </a:pPr>
            <a:r>
              <a:rPr lang="fr-CA" sz="1600" dirty="0" smtClean="0">
                <a:solidFill>
                  <a:srgbClr val="000099"/>
                </a:solidFill>
                <a:effectLst/>
                <a:latin typeface="Comic Sans MS" panose="030F0702030302020204" pitchFamily="66" charset="0"/>
              </a:rPr>
              <a:t>Céréales d’automne</a:t>
            </a:r>
            <a:endParaRPr lang="fr-CA" sz="1600" dirty="0">
              <a:solidFill>
                <a:srgbClr val="000099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44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7268" y="211138"/>
            <a:ext cx="8495538" cy="868362"/>
          </a:xfrm>
        </p:spPr>
        <p:txBody>
          <a:bodyPr/>
          <a:lstStyle/>
          <a:p>
            <a:pPr algn="l"/>
            <a:r>
              <a:rPr lang="en-CA" altLang="en-US" sz="3600" dirty="0" smtClean="0">
                <a:solidFill>
                  <a:schemeClr val="tx1"/>
                </a:solidFill>
                <a:latin typeface="Comic Sans MS" pitchFamily="66" charset="0"/>
              </a:rPr>
              <a:t>Conclusions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3456" y="1215980"/>
            <a:ext cx="7966456" cy="4330700"/>
          </a:xfrm>
        </p:spPr>
        <p:txBody>
          <a:bodyPr/>
          <a:lstStyle/>
          <a:p>
            <a:pPr marL="0" lvl="1" indent="0">
              <a:lnSpc>
                <a:spcPct val="90000"/>
              </a:lnSpc>
              <a:buNone/>
              <a:defRPr/>
            </a:pPr>
            <a:r>
              <a:rPr lang="en-CA" altLang="en-US" sz="3200" dirty="0" err="1" smtClean="0">
                <a:solidFill>
                  <a:srgbClr val="000099"/>
                </a:solidFill>
                <a:latin typeface="Comic Sans MS" pitchFamily="66" charset="0"/>
              </a:rPr>
              <a:t>Pourquoi</a:t>
            </a:r>
            <a:r>
              <a:rPr lang="en-CA" altLang="en-US" sz="3200" dirty="0" smtClean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en-CA" altLang="en-US" sz="3200" smtClean="0">
                <a:solidFill>
                  <a:srgbClr val="000099"/>
                </a:solidFill>
                <a:latin typeface="Comic Sans MS" pitchFamily="66" charset="0"/>
              </a:rPr>
              <a:t>augmenter </a:t>
            </a:r>
            <a:r>
              <a:rPr lang="en-CA" altLang="en-US" sz="3200" smtClean="0">
                <a:solidFill>
                  <a:srgbClr val="000099"/>
                </a:solidFill>
                <a:latin typeface="Comic Sans MS" pitchFamily="66" charset="0"/>
              </a:rPr>
              <a:t>la </a:t>
            </a:r>
            <a:r>
              <a:rPr lang="en-CA" altLang="en-US" sz="3200" dirty="0" smtClean="0">
                <a:solidFill>
                  <a:srgbClr val="000099"/>
                </a:solidFill>
                <a:latin typeface="Comic Sans MS" pitchFamily="66" charset="0"/>
              </a:rPr>
              <a:t>MO ?</a:t>
            </a:r>
          </a:p>
          <a:p>
            <a:pPr marL="457200" lvl="1" indent="-45720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endParaRPr lang="en-CA" altLang="en-US" sz="1000" dirty="0" smtClean="0">
              <a:solidFill>
                <a:srgbClr val="000099"/>
              </a:solidFill>
              <a:latin typeface="Comic Sans MS" pitchFamily="66" charset="0"/>
            </a:endParaRPr>
          </a:p>
          <a:p>
            <a:pPr marL="447675" lvl="2" indent="-276225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CA" altLang="en-US" sz="2800" dirty="0" smtClean="0">
                <a:solidFill>
                  <a:srgbClr val="C00000"/>
                </a:solidFill>
                <a:latin typeface="Comic Sans MS" pitchFamily="66" charset="0"/>
              </a:rPr>
              <a:t>Santé et “</a:t>
            </a:r>
            <a:r>
              <a:rPr lang="en-CA" altLang="en-US" sz="2800" dirty="0" err="1" smtClean="0">
                <a:solidFill>
                  <a:srgbClr val="C00000"/>
                </a:solidFill>
                <a:latin typeface="Comic Sans MS" pitchFamily="66" charset="0"/>
              </a:rPr>
              <a:t>fertilité</a:t>
            </a:r>
            <a:r>
              <a:rPr lang="en-CA" altLang="en-US" sz="2800" dirty="0" smtClean="0">
                <a:solidFill>
                  <a:srgbClr val="C00000"/>
                </a:solidFill>
                <a:latin typeface="Comic Sans MS" pitchFamily="66" charset="0"/>
              </a:rPr>
              <a:t>” accrue </a:t>
            </a:r>
          </a:p>
          <a:p>
            <a:pPr marL="895350" lvl="3" indent="-342900">
              <a:lnSpc>
                <a:spcPct val="90000"/>
              </a:lnSpc>
              <a:buFont typeface="Comic Sans MS" panose="030F0702030302020204" pitchFamily="66" charset="0"/>
              <a:buChar char="-"/>
              <a:defRPr/>
            </a:pPr>
            <a:r>
              <a:rPr lang="en-CA" altLang="en-US" sz="2400" dirty="0" err="1" smtClean="0">
                <a:solidFill>
                  <a:srgbClr val="000099"/>
                </a:solidFill>
                <a:latin typeface="Comic Sans MS" pitchFamily="66" charset="0"/>
              </a:rPr>
              <a:t>reste</a:t>
            </a:r>
            <a:r>
              <a:rPr lang="en-CA" altLang="en-US" sz="2400" dirty="0" smtClean="0">
                <a:solidFill>
                  <a:srgbClr val="000099"/>
                </a:solidFill>
                <a:latin typeface="Comic Sans MS" pitchFamily="66" charset="0"/>
              </a:rPr>
              <a:t> à </a:t>
            </a:r>
            <a:r>
              <a:rPr lang="en-CA" altLang="en-US" sz="2400" dirty="0" err="1" smtClean="0">
                <a:solidFill>
                  <a:srgbClr val="000099"/>
                </a:solidFill>
                <a:latin typeface="Comic Sans MS" pitchFamily="66" charset="0"/>
              </a:rPr>
              <a:t>définir</a:t>
            </a:r>
            <a:r>
              <a:rPr lang="en-CA" altLang="en-US" sz="2400" dirty="0" smtClean="0">
                <a:solidFill>
                  <a:srgbClr val="000099"/>
                </a:solidFill>
                <a:latin typeface="Comic Sans MS" pitchFamily="66" charset="0"/>
              </a:rPr>
              <a:t> comment </a:t>
            </a:r>
            <a:r>
              <a:rPr lang="en-CA" altLang="en-US" sz="2400" dirty="0" err="1" smtClean="0">
                <a:solidFill>
                  <a:srgbClr val="000099"/>
                </a:solidFill>
                <a:latin typeface="Comic Sans MS" pitchFamily="66" charset="0"/>
              </a:rPr>
              <a:t>bien</a:t>
            </a:r>
            <a:r>
              <a:rPr lang="en-CA" altLang="en-US" sz="2400" dirty="0" smtClean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en-CA" altLang="en-US" sz="2400" dirty="0" err="1" smtClean="0">
                <a:solidFill>
                  <a:srgbClr val="000099"/>
                </a:solidFill>
                <a:latin typeface="Comic Sans MS" pitchFamily="66" charset="0"/>
              </a:rPr>
              <a:t>en</a:t>
            </a:r>
            <a:r>
              <a:rPr lang="en-CA" altLang="en-US" sz="2400" dirty="0" smtClean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en-CA" altLang="en-US" sz="2400" dirty="0" err="1" smtClean="0">
                <a:solidFill>
                  <a:srgbClr val="000099"/>
                </a:solidFill>
                <a:latin typeface="Comic Sans MS" pitchFamily="66" charset="0"/>
              </a:rPr>
              <a:t>profiter</a:t>
            </a:r>
            <a:r>
              <a:rPr lang="en-CA" altLang="en-US" sz="2400" dirty="0" smtClean="0">
                <a:solidFill>
                  <a:srgbClr val="000099"/>
                </a:solidFill>
                <a:latin typeface="Comic Sans MS" pitchFamily="66" charset="0"/>
              </a:rPr>
              <a:t> !</a:t>
            </a:r>
          </a:p>
          <a:p>
            <a:pPr marL="895350" lvl="3" indent="-342900">
              <a:lnSpc>
                <a:spcPct val="90000"/>
              </a:lnSpc>
              <a:buFont typeface="Comic Sans MS" panose="030F0702030302020204" pitchFamily="66" charset="0"/>
              <a:buChar char="-"/>
              <a:defRPr/>
            </a:pPr>
            <a:r>
              <a:rPr lang="en-CA" altLang="en-US" sz="2400" dirty="0" err="1" smtClean="0">
                <a:solidFill>
                  <a:srgbClr val="000099"/>
                </a:solidFill>
                <a:latin typeface="Comic Sans MS" pitchFamily="66" charset="0"/>
              </a:rPr>
              <a:t>modèles</a:t>
            </a:r>
            <a:r>
              <a:rPr lang="en-CA" altLang="en-US" sz="2400" dirty="0" smtClean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en-CA" altLang="en-US" sz="2400" dirty="0" err="1" smtClean="0">
                <a:solidFill>
                  <a:srgbClr val="000099"/>
                </a:solidFill>
                <a:latin typeface="Comic Sans MS" pitchFamily="66" charset="0"/>
              </a:rPr>
              <a:t>décisionnels</a:t>
            </a:r>
            <a:r>
              <a:rPr lang="en-CA" altLang="en-US" sz="2400" dirty="0" smtClean="0">
                <a:solidFill>
                  <a:srgbClr val="000099"/>
                </a:solidFill>
                <a:latin typeface="Comic Sans MS" pitchFamily="66" charset="0"/>
              </a:rPr>
              <a:t>, intelligence </a:t>
            </a:r>
            <a:r>
              <a:rPr lang="en-CA" altLang="en-US" sz="2400" dirty="0" err="1" smtClean="0">
                <a:solidFill>
                  <a:srgbClr val="000099"/>
                </a:solidFill>
                <a:latin typeface="Comic Sans MS" pitchFamily="66" charset="0"/>
              </a:rPr>
              <a:t>artificielle</a:t>
            </a:r>
            <a:endParaRPr lang="en-CA" altLang="en-US" sz="2400" dirty="0" smtClean="0">
              <a:solidFill>
                <a:srgbClr val="000099"/>
              </a:solidFill>
              <a:latin typeface="Comic Sans MS" pitchFamily="66" charset="0"/>
            </a:endParaRPr>
          </a:p>
          <a:p>
            <a:pPr marL="819150" lvl="3" indent="-190500">
              <a:lnSpc>
                <a:spcPct val="90000"/>
              </a:lnSpc>
              <a:buFont typeface="Comic Sans MS" panose="030F0702030302020204" pitchFamily="66" charset="0"/>
              <a:buChar char="-"/>
              <a:defRPr/>
            </a:pPr>
            <a:endParaRPr lang="en-CA" altLang="en-US" sz="800" dirty="0" smtClean="0">
              <a:solidFill>
                <a:srgbClr val="000099"/>
              </a:solidFill>
              <a:latin typeface="Comic Sans MS" pitchFamily="66" charset="0"/>
            </a:endParaRPr>
          </a:p>
          <a:p>
            <a:pPr marL="447675" lvl="2" indent="-276225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CA" altLang="en-US" sz="2800" dirty="0" smtClean="0">
                <a:solidFill>
                  <a:srgbClr val="C00000"/>
                </a:solidFill>
                <a:latin typeface="Comic Sans MS" pitchFamily="66" charset="0"/>
              </a:rPr>
              <a:t>Services </a:t>
            </a:r>
            <a:r>
              <a:rPr lang="en-CA" altLang="en-US" sz="2800" dirty="0" err="1" smtClean="0">
                <a:solidFill>
                  <a:srgbClr val="C00000"/>
                </a:solidFill>
                <a:latin typeface="Comic Sans MS" pitchFamily="66" charset="0"/>
              </a:rPr>
              <a:t>écologiques</a:t>
            </a:r>
            <a:endParaRPr lang="en-CA" altLang="en-US" sz="2800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marL="874713" lvl="3" indent="-342900">
              <a:lnSpc>
                <a:spcPct val="90000"/>
              </a:lnSpc>
              <a:buFont typeface="Comic Sans MS" panose="030F0702030302020204" pitchFamily="66" charset="0"/>
              <a:buChar char="-"/>
              <a:defRPr/>
            </a:pPr>
            <a:r>
              <a:rPr lang="fr-CA" altLang="en-US" sz="2400" dirty="0" smtClean="0">
                <a:solidFill>
                  <a:srgbClr val="000099"/>
                </a:solidFill>
                <a:latin typeface="Comic Sans MS" pitchFamily="66" charset="0"/>
              </a:rPr>
              <a:t>séquestration du carbone</a:t>
            </a:r>
          </a:p>
          <a:p>
            <a:pPr marL="1236663" lvl="4" indent="-342900">
              <a:lnSpc>
                <a:spcPct val="90000"/>
              </a:lnSpc>
              <a:buFont typeface="Courier New" panose="02070309020205020404" pitchFamily="49" charset="0"/>
              <a:buChar char="o"/>
              <a:defRPr/>
            </a:pPr>
            <a:r>
              <a:rPr lang="fr-CA" altLang="en-US" dirty="0" smtClean="0">
                <a:solidFill>
                  <a:srgbClr val="C00000"/>
                </a:solidFill>
                <a:latin typeface="Comic Sans MS" pitchFamily="66" charset="0"/>
              </a:rPr>
              <a:t>limites en quantités et dans le temps – climat…</a:t>
            </a:r>
          </a:p>
          <a:p>
            <a:pPr marL="1236663" lvl="4" indent="-342900">
              <a:lnSpc>
                <a:spcPct val="90000"/>
              </a:lnSpc>
              <a:buFont typeface="Courier New" panose="02070309020205020404" pitchFamily="49" charset="0"/>
              <a:buChar char="o"/>
              <a:defRPr/>
            </a:pPr>
            <a:r>
              <a:rPr lang="fr-CA" altLang="en-US" dirty="0" smtClean="0">
                <a:solidFill>
                  <a:srgbClr val="C00000"/>
                </a:solidFill>
                <a:latin typeface="Comic Sans MS" pitchFamily="66" charset="0"/>
              </a:rPr>
              <a:t>Est du Canada - dynamique de conservation ?</a:t>
            </a:r>
          </a:p>
          <a:p>
            <a:pPr marL="1236663" lvl="4" indent="-342900">
              <a:lnSpc>
                <a:spcPct val="90000"/>
              </a:lnSpc>
              <a:buFont typeface="Courier New" panose="02070309020205020404" pitchFamily="49" charset="0"/>
              <a:buChar char="o"/>
              <a:defRPr/>
            </a:pPr>
            <a:endParaRPr lang="fr-CA" altLang="en-US" sz="800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marL="874713" lvl="3" indent="-342900">
              <a:lnSpc>
                <a:spcPct val="90000"/>
              </a:lnSpc>
              <a:buFont typeface="Comic Sans MS" panose="030F0702030302020204" pitchFamily="66" charset="0"/>
              <a:buChar char="-"/>
              <a:defRPr/>
            </a:pPr>
            <a:r>
              <a:rPr lang="fr-CA" altLang="en-US" sz="2400" dirty="0" smtClean="0">
                <a:solidFill>
                  <a:srgbClr val="000099"/>
                </a:solidFill>
                <a:latin typeface="Comic Sans MS" pitchFamily="66" charset="0"/>
              </a:rPr>
              <a:t>biodiversité et rôle de filtre environnemental…</a:t>
            </a:r>
          </a:p>
          <a:p>
            <a:pPr marL="1252538" lvl="4" indent="-357188">
              <a:lnSpc>
                <a:spcPct val="90000"/>
              </a:lnSpc>
              <a:buFont typeface="Courier New" panose="02070309020205020404" pitchFamily="49" charset="0"/>
              <a:buChar char="o"/>
              <a:defRPr/>
            </a:pPr>
            <a:r>
              <a:rPr lang="fr-CA" altLang="en-US" dirty="0">
                <a:solidFill>
                  <a:srgbClr val="C00000"/>
                </a:solidFill>
                <a:latin typeface="Comic Sans MS" pitchFamily="66" charset="0"/>
              </a:rPr>
              <a:t>d</a:t>
            </a:r>
            <a:r>
              <a:rPr lang="fr-CA" altLang="en-US" dirty="0" smtClean="0">
                <a:solidFill>
                  <a:srgbClr val="C00000"/>
                </a:solidFill>
                <a:latin typeface="Comic Sans MS" pitchFamily="66" charset="0"/>
              </a:rPr>
              <a:t>iversification et pérennisation du couvert végétal</a:t>
            </a:r>
            <a:endParaRPr lang="fr-CA" altLang="en-US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44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7268" y="211138"/>
            <a:ext cx="8495538" cy="868362"/>
          </a:xfrm>
        </p:spPr>
        <p:txBody>
          <a:bodyPr/>
          <a:lstStyle/>
          <a:p>
            <a:pPr algn="l"/>
            <a:r>
              <a:rPr lang="en-CA" altLang="en-US" sz="3600" dirty="0" smtClean="0">
                <a:solidFill>
                  <a:schemeClr val="tx1"/>
                </a:solidFill>
                <a:latin typeface="Comic Sans MS" pitchFamily="66" charset="0"/>
              </a:rPr>
              <a:t>Conclusions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4312" y="1215980"/>
            <a:ext cx="7920736" cy="4330700"/>
          </a:xfrm>
        </p:spPr>
        <p:txBody>
          <a:bodyPr/>
          <a:lstStyle/>
          <a:p>
            <a:pPr marL="0" lvl="1" indent="0">
              <a:lnSpc>
                <a:spcPct val="90000"/>
              </a:lnSpc>
              <a:buNone/>
              <a:defRPr/>
            </a:pPr>
            <a:r>
              <a:rPr lang="en-CA" altLang="en-US" sz="3200" dirty="0" smtClean="0">
                <a:solidFill>
                  <a:srgbClr val="000099"/>
                </a:solidFill>
                <a:latin typeface="Comic Sans MS" pitchFamily="66" charset="0"/>
              </a:rPr>
              <a:t>Leviers ?</a:t>
            </a:r>
          </a:p>
          <a:p>
            <a:pPr marL="457200" lvl="1" indent="-45720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endParaRPr lang="en-CA" altLang="en-US" sz="1000" dirty="0" smtClean="0">
              <a:solidFill>
                <a:srgbClr val="000099"/>
              </a:solidFill>
              <a:latin typeface="Comic Sans MS" pitchFamily="66" charset="0"/>
            </a:endParaRPr>
          </a:p>
          <a:p>
            <a:pPr marL="447675" lvl="2" indent="-265113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fr-CA" altLang="en-US" sz="2800" dirty="0" smtClean="0">
                <a:solidFill>
                  <a:srgbClr val="C00000"/>
                </a:solidFill>
                <a:latin typeface="Comic Sans MS" pitchFamily="66" charset="0"/>
                <a:sym typeface="Symbol" panose="05050102010706020507" pitchFamily="18" charset="2"/>
              </a:rPr>
              <a:t> </a:t>
            </a:r>
            <a:r>
              <a:rPr lang="fr-CA" altLang="en-US" sz="2800" dirty="0" smtClean="0">
                <a:solidFill>
                  <a:srgbClr val="C00000"/>
                </a:solidFill>
                <a:latin typeface="Comic Sans MS" pitchFamily="66" charset="0"/>
              </a:rPr>
              <a:t>Photosynthèse = le plus de potentiel</a:t>
            </a:r>
          </a:p>
          <a:p>
            <a:pPr marL="447675" lvl="2" indent="-265113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fr-CA" altLang="en-US" sz="1000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marL="804863" lvl="3" indent="-265113">
              <a:lnSpc>
                <a:spcPct val="90000"/>
              </a:lnSpc>
              <a:buFont typeface="Comic Sans MS" panose="030F0702030302020204" pitchFamily="66" charset="0"/>
              <a:buChar char="-"/>
              <a:defRPr/>
            </a:pPr>
            <a:r>
              <a:rPr lang="fr-CA" altLang="en-US" sz="2400" dirty="0" smtClean="0">
                <a:solidFill>
                  <a:srgbClr val="000099"/>
                </a:solidFill>
                <a:latin typeface="Comic Sans MS" pitchFamily="66" charset="0"/>
              </a:rPr>
              <a:t>réaliste ? </a:t>
            </a:r>
          </a:p>
          <a:p>
            <a:pPr marL="1352550" lvl="4" indent="-355600">
              <a:lnSpc>
                <a:spcPct val="90000"/>
              </a:lnSpc>
              <a:buFont typeface="Courier New" panose="02070309020205020404" pitchFamily="49" charset="0"/>
              <a:buChar char="o"/>
              <a:tabLst>
                <a:tab pos="895350" algn="l"/>
              </a:tabLst>
              <a:defRPr/>
            </a:pPr>
            <a:r>
              <a:rPr lang="fr-CA" altLang="en-US" dirty="0" smtClean="0">
                <a:solidFill>
                  <a:srgbClr val="C00000"/>
                </a:solidFill>
                <a:latin typeface="Comic Sans MS" pitchFamily="66" charset="0"/>
              </a:rPr>
              <a:t>limites dictées par le climat…</a:t>
            </a:r>
          </a:p>
          <a:p>
            <a:pPr marL="1352550" lvl="4" indent="-355600">
              <a:lnSpc>
                <a:spcPct val="90000"/>
              </a:lnSpc>
              <a:buFont typeface="Courier New" panose="02070309020205020404" pitchFamily="49" charset="0"/>
              <a:buChar char="o"/>
              <a:tabLst>
                <a:tab pos="895350" algn="l"/>
              </a:tabLst>
              <a:defRPr/>
            </a:pPr>
            <a:r>
              <a:rPr lang="fr-CA" altLang="en-US" dirty="0" smtClean="0">
                <a:solidFill>
                  <a:srgbClr val="C00000"/>
                </a:solidFill>
                <a:latin typeface="Comic Sans MS" pitchFamily="66" charset="0"/>
              </a:rPr>
              <a:t>accumuler ou conserver la MO ?</a:t>
            </a:r>
          </a:p>
          <a:p>
            <a:pPr marL="1352550" lvl="4" indent="-355600">
              <a:lnSpc>
                <a:spcPct val="90000"/>
              </a:lnSpc>
              <a:buFont typeface="Courier New" panose="02070309020205020404" pitchFamily="49" charset="0"/>
              <a:buChar char="o"/>
              <a:tabLst>
                <a:tab pos="895350" algn="l"/>
              </a:tabLst>
              <a:defRPr/>
            </a:pPr>
            <a:endParaRPr lang="fr-CA" altLang="en-US" sz="800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marL="804863" lvl="3" indent="-265113">
              <a:lnSpc>
                <a:spcPct val="90000"/>
              </a:lnSpc>
              <a:buFont typeface="Comic Sans MS" panose="030F0702030302020204" pitchFamily="66" charset="0"/>
              <a:buChar char="-"/>
              <a:defRPr/>
            </a:pPr>
            <a:r>
              <a:rPr lang="fr-CA" altLang="en-US" sz="2400" dirty="0" smtClean="0">
                <a:solidFill>
                  <a:srgbClr val="000099"/>
                </a:solidFill>
                <a:latin typeface="Comic Sans MS" pitchFamily="66" charset="0"/>
              </a:rPr>
              <a:t>bénéfices tangibles ?</a:t>
            </a:r>
          </a:p>
          <a:p>
            <a:pPr marL="1352550" lvl="5" indent="-355600">
              <a:lnSpc>
                <a:spcPct val="90000"/>
              </a:lnSpc>
              <a:buFont typeface="Courier New" panose="02070309020205020404" pitchFamily="49" charset="0"/>
              <a:buChar char="o"/>
              <a:tabLst>
                <a:tab pos="895350" algn="l"/>
              </a:tabLst>
              <a:defRPr/>
            </a:pPr>
            <a:r>
              <a:rPr lang="fr-CA" altLang="en-US" dirty="0" smtClean="0">
                <a:solidFill>
                  <a:srgbClr val="C00000"/>
                </a:solidFill>
                <a:latin typeface="Comic Sans MS" pitchFamily="66" charset="0"/>
              </a:rPr>
              <a:t>Fourniture N vs synchronisme…</a:t>
            </a:r>
          </a:p>
          <a:p>
            <a:pPr marL="989013" lvl="2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fr-CA" altLang="en-US" sz="1000" dirty="0" smtClean="0">
              <a:solidFill>
                <a:srgbClr val="000099"/>
              </a:solidFill>
              <a:latin typeface="Comic Sans MS" pitchFamily="66" charset="0"/>
            </a:endParaRPr>
          </a:p>
        </p:txBody>
      </p:sp>
      <p:pic>
        <p:nvPicPr>
          <p:cNvPr id="4" name="Picture 7" descr="black_pr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7886" y="2754647"/>
            <a:ext cx="2594920" cy="39909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489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ChangeArrowheads="1"/>
          </p:cNvSpPr>
          <p:nvPr/>
        </p:nvSpPr>
        <p:spPr bwMode="auto">
          <a:xfrm>
            <a:off x="1476375" y="4151313"/>
            <a:ext cx="6175375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A" altLang="en-US" sz="4800" b="1">
                <a:solidFill>
                  <a:srgbClr val="000066"/>
                </a:solidFill>
                <a:effectLst/>
                <a:latin typeface="Comic Sans MS" pitchFamily="66" charset="0"/>
              </a:rPr>
              <a:t>QUESTIONS ?</a:t>
            </a:r>
            <a:endParaRPr lang="fr-CA" altLang="en-US" sz="4800">
              <a:solidFill>
                <a:srgbClr val="000066"/>
              </a:soli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5521" y="1572479"/>
            <a:ext cx="5328591" cy="461224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6" name="Titre 1"/>
          <p:cNvSpPr>
            <a:spLocks noGrp="1"/>
          </p:cNvSpPr>
          <p:nvPr>
            <p:ph type="title" idx="4294967295"/>
          </p:nvPr>
        </p:nvSpPr>
        <p:spPr>
          <a:xfrm>
            <a:off x="352424" y="195263"/>
            <a:ext cx="8683625" cy="922337"/>
          </a:xfrm>
        </p:spPr>
        <p:txBody>
          <a:bodyPr/>
          <a:lstStyle/>
          <a:p>
            <a:pPr algn="l" eaLnBrk="1" hangingPunct="1"/>
            <a:r>
              <a:rPr lang="en-CA" altLang="en-US" sz="3200" dirty="0" smtClean="0">
                <a:latin typeface="Comic Sans MS" pitchFamily="66" charset="0"/>
              </a:rPr>
              <a:t>Augmenter la MO du sol : </a:t>
            </a:r>
            <a:r>
              <a:rPr lang="en-CA" altLang="en-US" sz="3200" dirty="0" err="1" smtClean="0">
                <a:latin typeface="Comic Sans MS" pitchFamily="66" charset="0"/>
              </a:rPr>
              <a:t>productivité</a:t>
            </a:r>
            <a:endParaRPr lang="fr-CA" altLang="en-US" sz="3200" dirty="0" smtClean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21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"/>
          <p:cNvSpPr>
            <a:spLocks noGrp="1" noChangeArrowheads="1"/>
          </p:cNvSpPr>
          <p:nvPr>
            <p:ph idx="1"/>
          </p:nvPr>
        </p:nvSpPr>
        <p:spPr>
          <a:xfrm>
            <a:off x="80782" y="1827683"/>
            <a:ext cx="8994978" cy="4971192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  <a:defRPr/>
            </a:pPr>
            <a:endParaRPr lang="fr-CA" altLang="en-US" sz="2400" dirty="0" smtClean="0">
              <a:solidFill>
                <a:srgbClr val="000099"/>
              </a:solidFill>
              <a:latin typeface="Comic Sans MS" pitchFamily="66" charset="0"/>
            </a:endParaRPr>
          </a:p>
        </p:txBody>
      </p:sp>
      <p:grpSp>
        <p:nvGrpSpPr>
          <p:cNvPr id="18" name="Groupe 17"/>
          <p:cNvGrpSpPr/>
          <p:nvPr/>
        </p:nvGrpSpPr>
        <p:grpSpPr>
          <a:xfrm>
            <a:off x="352424" y="791559"/>
            <a:ext cx="7753647" cy="1514319"/>
            <a:chOff x="139700" y="736784"/>
            <a:chExt cx="7910043" cy="1504294"/>
          </a:xfrm>
        </p:grpSpPr>
        <p:pic>
          <p:nvPicPr>
            <p:cNvPr id="4" name="Image 3" descr="46-Judith15N - AgronJ-2010.pdf (PROTEGE) - Adobe Reader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700" y="736784"/>
              <a:ext cx="7910043" cy="1461704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1364776" y="1922346"/>
              <a:ext cx="3083350" cy="318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b="1" dirty="0" err="1" smtClean="0">
                  <a:effectLst/>
                </a:rPr>
                <a:t>Agron</a:t>
              </a:r>
              <a:r>
                <a:rPr lang="fr-CA" b="1" dirty="0" smtClean="0">
                  <a:effectLst/>
                </a:rPr>
                <a:t>. J. 102:1244- 1250 (2010)</a:t>
              </a:r>
              <a:endParaRPr lang="en-CA" b="1" dirty="0">
                <a:effectLst/>
              </a:endParaRPr>
            </a:p>
          </p:txBody>
        </p:sp>
      </p:grpSp>
      <p:grpSp>
        <p:nvGrpSpPr>
          <p:cNvPr id="14348" name="Groupe 14347"/>
          <p:cNvGrpSpPr/>
          <p:nvPr/>
        </p:nvGrpSpPr>
        <p:grpSpPr>
          <a:xfrm>
            <a:off x="534575" y="2408608"/>
            <a:ext cx="8099492" cy="3400711"/>
            <a:chOff x="179161" y="3038189"/>
            <a:chExt cx="7112094" cy="3400711"/>
          </a:xfrm>
        </p:grpSpPr>
        <p:sp>
          <p:nvSpPr>
            <p:cNvPr id="29" name="ZoneTexte 28"/>
            <p:cNvSpPr txBox="1"/>
            <p:nvPr/>
          </p:nvSpPr>
          <p:spPr>
            <a:xfrm>
              <a:off x="179161" y="3038189"/>
              <a:ext cx="378921" cy="3108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600"/>
                </a:spcAft>
              </a:pPr>
              <a:r>
                <a:rPr lang="fr-CA" sz="1900" dirty="0" smtClean="0">
                  <a:effectLst/>
                </a:rPr>
                <a:t>70</a:t>
              </a:r>
            </a:p>
            <a:p>
              <a:pPr>
                <a:lnSpc>
                  <a:spcPct val="150000"/>
                </a:lnSpc>
                <a:spcAft>
                  <a:spcPts val="600"/>
                </a:spcAft>
              </a:pPr>
              <a:r>
                <a:rPr lang="fr-CA" sz="1900" dirty="0" smtClean="0">
                  <a:effectLst/>
                </a:rPr>
                <a:t>60</a:t>
              </a:r>
            </a:p>
            <a:p>
              <a:pPr>
                <a:lnSpc>
                  <a:spcPct val="150000"/>
                </a:lnSpc>
                <a:spcAft>
                  <a:spcPts val="600"/>
                </a:spcAft>
              </a:pPr>
              <a:r>
                <a:rPr lang="fr-CA" sz="1900" dirty="0" smtClean="0">
                  <a:effectLst/>
                </a:rPr>
                <a:t>50</a:t>
              </a:r>
            </a:p>
            <a:p>
              <a:pPr>
                <a:lnSpc>
                  <a:spcPct val="150000"/>
                </a:lnSpc>
                <a:spcAft>
                  <a:spcPts val="600"/>
                </a:spcAft>
              </a:pPr>
              <a:r>
                <a:rPr lang="fr-CA" sz="1900" dirty="0" smtClean="0">
                  <a:effectLst/>
                </a:rPr>
                <a:t>40</a:t>
              </a:r>
            </a:p>
            <a:p>
              <a:pPr>
                <a:lnSpc>
                  <a:spcPct val="150000"/>
                </a:lnSpc>
                <a:spcAft>
                  <a:spcPts val="600"/>
                </a:spcAft>
              </a:pPr>
              <a:r>
                <a:rPr lang="fr-CA" sz="1900" dirty="0" smtClean="0">
                  <a:effectLst/>
                </a:rPr>
                <a:t>30</a:t>
              </a:r>
            </a:p>
            <a:p>
              <a:pPr>
                <a:lnSpc>
                  <a:spcPct val="150000"/>
                </a:lnSpc>
                <a:spcAft>
                  <a:spcPts val="600"/>
                </a:spcAft>
              </a:pPr>
              <a:r>
                <a:rPr lang="fr-CA" sz="1900" dirty="0" smtClean="0">
                  <a:effectLst/>
                </a:rPr>
                <a:t>20</a:t>
              </a:r>
            </a:p>
          </p:txBody>
        </p:sp>
        <p:cxnSp>
          <p:nvCxnSpPr>
            <p:cNvPr id="5" name="Connecteur droit 4"/>
            <p:cNvCxnSpPr/>
            <p:nvPr/>
          </p:nvCxnSpPr>
          <p:spPr>
            <a:xfrm>
              <a:off x="564129" y="3054778"/>
              <a:ext cx="22265" cy="336545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 flipV="1">
              <a:off x="508587" y="6429375"/>
              <a:ext cx="6230768" cy="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 flipV="1">
              <a:off x="506588" y="5873764"/>
              <a:ext cx="76955" cy="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66"/>
            <p:cNvCxnSpPr/>
            <p:nvPr/>
          </p:nvCxnSpPr>
          <p:spPr>
            <a:xfrm flipV="1">
              <a:off x="502251" y="5369180"/>
              <a:ext cx="76955" cy="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/>
            <p:cNvCxnSpPr/>
            <p:nvPr/>
          </p:nvCxnSpPr>
          <p:spPr>
            <a:xfrm flipV="1">
              <a:off x="504523" y="4843820"/>
              <a:ext cx="76955" cy="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68"/>
            <p:cNvCxnSpPr/>
            <p:nvPr/>
          </p:nvCxnSpPr>
          <p:spPr>
            <a:xfrm flipV="1">
              <a:off x="506588" y="4345631"/>
              <a:ext cx="76955" cy="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69"/>
            <p:cNvCxnSpPr/>
            <p:nvPr/>
          </p:nvCxnSpPr>
          <p:spPr>
            <a:xfrm flipV="1">
              <a:off x="495005" y="3829154"/>
              <a:ext cx="76955" cy="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70"/>
            <p:cNvCxnSpPr/>
            <p:nvPr/>
          </p:nvCxnSpPr>
          <p:spPr>
            <a:xfrm flipV="1">
              <a:off x="483422" y="3330965"/>
              <a:ext cx="76955" cy="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83"/>
            <p:cNvCxnSpPr/>
            <p:nvPr/>
          </p:nvCxnSpPr>
          <p:spPr>
            <a:xfrm>
              <a:off x="6626756" y="3073447"/>
              <a:ext cx="22265" cy="336545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/>
            <p:cNvCxnSpPr/>
            <p:nvPr/>
          </p:nvCxnSpPr>
          <p:spPr>
            <a:xfrm flipV="1">
              <a:off x="6654940" y="5593348"/>
              <a:ext cx="76955" cy="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86"/>
            <p:cNvCxnSpPr/>
            <p:nvPr/>
          </p:nvCxnSpPr>
          <p:spPr>
            <a:xfrm flipV="1">
              <a:off x="6662400" y="4860584"/>
              <a:ext cx="76955" cy="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87"/>
            <p:cNvCxnSpPr/>
            <p:nvPr/>
          </p:nvCxnSpPr>
          <p:spPr>
            <a:xfrm flipV="1">
              <a:off x="6645415" y="4190564"/>
              <a:ext cx="76955" cy="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eur droit 89"/>
            <p:cNvCxnSpPr/>
            <p:nvPr/>
          </p:nvCxnSpPr>
          <p:spPr>
            <a:xfrm flipV="1">
              <a:off x="6641299" y="3507749"/>
              <a:ext cx="76955" cy="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ZoneTexte 90"/>
            <p:cNvSpPr txBox="1"/>
            <p:nvPr/>
          </p:nvSpPr>
          <p:spPr>
            <a:xfrm>
              <a:off x="6736295" y="3038189"/>
              <a:ext cx="554960" cy="28931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  <a:spcAft>
                  <a:spcPts val="1200"/>
                </a:spcAft>
              </a:pPr>
              <a:r>
                <a:rPr lang="fr-CA" sz="1900" dirty="0" smtClean="0">
                  <a:effectLst/>
                </a:rPr>
                <a:t>200</a:t>
              </a:r>
            </a:p>
            <a:p>
              <a:pPr>
                <a:lnSpc>
                  <a:spcPct val="200000"/>
                </a:lnSpc>
                <a:spcAft>
                  <a:spcPts val="1200"/>
                </a:spcAft>
              </a:pPr>
              <a:r>
                <a:rPr lang="fr-CA" sz="1900" dirty="0" smtClean="0">
                  <a:effectLst/>
                </a:rPr>
                <a:t>150</a:t>
              </a:r>
            </a:p>
            <a:p>
              <a:pPr>
                <a:lnSpc>
                  <a:spcPct val="200000"/>
                </a:lnSpc>
                <a:spcAft>
                  <a:spcPts val="1200"/>
                </a:spcAft>
              </a:pPr>
              <a:r>
                <a:rPr lang="fr-CA" sz="1900" dirty="0" smtClean="0">
                  <a:effectLst/>
                </a:rPr>
                <a:t>100</a:t>
              </a:r>
            </a:p>
            <a:p>
              <a:pPr>
                <a:lnSpc>
                  <a:spcPct val="200000"/>
                </a:lnSpc>
                <a:spcAft>
                  <a:spcPts val="1200"/>
                </a:spcAft>
              </a:pPr>
              <a:r>
                <a:rPr lang="fr-CA" sz="1900" dirty="0" smtClean="0">
                  <a:effectLst/>
                </a:rPr>
                <a:t>50</a:t>
              </a:r>
            </a:p>
          </p:txBody>
        </p:sp>
      </p:grpSp>
      <p:sp>
        <p:nvSpPr>
          <p:cNvPr id="96" name="Rectangle 95"/>
          <p:cNvSpPr/>
          <p:nvPr/>
        </p:nvSpPr>
        <p:spPr>
          <a:xfrm>
            <a:off x="1470373" y="5104468"/>
            <a:ext cx="371475" cy="66675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7" name="Rectangle 96"/>
          <p:cNvSpPr/>
          <p:nvPr/>
        </p:nvSpPr>
        <p:spPr>
          <a:xfrm>
            <a:off x="3826955" y="4938706"/>
            <a:ext cx="371475" cy="83251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8" name="Rectangle 97"/>
          <p:cNvSpPr/>
          <p:nvPr/>
        </p:nvSpPr>
        <p:spPr>
          <a:xfrm>
            <a:off x="6431932" y="4604335"/>
            <a:ext cx="371475" cy="116688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7" name="Rectangle 106"/>
          <p:cNvSpPr/>
          <p:nvPr/>
        </p:nvSpPr>
        <p:spPr>
          <a:xfrm>
            <a:off x="1151462" y="2531975"/>
            <a:ext cx="262388" cy="2667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352" name="ZoneTexte 14351"/>
          <p:cNvSpPr txBox="1"/>
          <p:nvPr/>
        </p:nvSpPr>
        <p:spPr>
          <a:xfrm>
            <a:off x="1437662" y="2484350"/>
            <a:ext cx="37080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dirty="0" smtClean="0">
                <a:effectLst/>
                <a:latin typeface="Comic Sans MS" panose="030F0702030302020204" pitchFamily="66" charset="0"/>
              </a:rPr>
              <a:t>Carbone du sol (après 28 ans)</a:t>
            </a:r>
            <a:endParaRPr lang="en-CA" sz="2000" dirty="0">
              <a:effectLst/>
              <a:latin typeface="Comic Sans MS" panose="030F0702030302020204" pitchFamily="66" charset="0"/>
            </a:endParaRPr>
          </a:p>
        </p:txBody>
      </p:sp>
      <p:grpSp>
        <p:nvGrpSpPr>
          <p:cNvPr id="14357" name="Groupe 14356"/>
          <p:cNvGrpSpPr/>
          <p:nvPr/>
        </p:nvGrpSpPr>
        <p:grpSpPr>
          <a:xfrm>
            <a:off x="1472910" y="3933471"/>
            <a:ext cx="5453298" cy="1104937"/>
            <a:chOff x="1656110" y="3938873"/>
            <a:chExt cx="5453298" cy="1104937"/>
          </a:xfrm>
        </p:grpSpPr>
        <p:cxnSp>
          <p:nvCxnSpPr>
            <p:cNvPr id="102" name="Connecteur droit 101"/>
            <p:cNvCxnSpPr/>
            <p:nvPr/>
          </p:nvCxnSpPr>
          <p:spPr>
            <a:xfrm flipV="1">
              <a:off x="1656110" y="4281544"/>
              <a:ext cx="5453298" cy="762266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ZoneTexte 111"/>
            <p:cNvSpPr txBox="1"/>
            <p:nvPr/>
          </p:nvSpPr>
          <p:spPr>
            <a:xfrm>
              <a:off x="3606589" y="4260752"/>
              <a:ext cx="6992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A" dirty="0" smtClean="0">
                  <a:effectLst/>
                  <a:latin typeface="Comic Sans MS" panose="030F0702030302020204" pitchFamily="66" charset="0"/>
                </a:rPr>
                <a:t>x 1,2</a:t>
              </a:r>
              <a:endParaRPr lang="en-CA" dirty="0">
                <a:effectLst/>
                <a:latin typeface="Comic Sans MS" panose="030F0702030302020204" pitchFamily="66" charset="0"/>
              </a:endParaRPr>
            </a:p>
          </p:txBody>
        </p:sp>
        <p:sp>
          <p:nvSpPr>
            <p:cNvPr id="113" name="ZoneTexte 112"/>
            <p:cNvSpPr txBox="1"/>
            <p:nvPr/>
          </p:nvSpPr>
          <p:spPr>
            <a:xfrm>
              <a:off x="6250259" y="3938873"/>
              <a:ext cx="6992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A" dirty="0" smtClean="0">
                  <a:effectLst/>
                  <a:latin typeface="Comic Sans MS" panose="030F0702030302020204" pitchFamily="66" charset="0"/>
                </a:rPr>
                <a:t>x 1,5</a:t>
              </a:r>
              <a:endParaRPr lang="en-CA" dirty="0">
                <a:effectLst/>
                <a:latin typeface="Comic Sans MS" panose="030F0702030302020204" pitchFamily="66" charset="0"/>
              </a:endParaRPr>
            </a:p>
          </p:txBody>
        </p:sp>
      </p:grpSp>
      <p:sp>
        <p:nvSpPr>
          <p:cNvPr id="14354" name="ZoneTexte 14353"/>
          <p:cNvSpPr txBox="1"/>
          <p:nvPr/>
        </p:nvSpPr>
        <p:spPr>
          <a:xfrm rot="16200000">
            <a:off x="-824608" y="3789956"/>
            <a:ext cx="2448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b="1" dirty="0" smtClean="0">
                <a:effectLst/>
                <a:latin typeface="Comic Sans MS" panose="030F0702030302020204" pitchFamily="66" charset="0"/>
              </a:rPr>
              <a:t>C organique (g/kg)</a:t>
            </a:r>
            <a:endParaRPr lang="en-CA" sz="2000" b="1" dirty="0">
              <a:effectLst/>
              <a:latin typeface="Comic Sans MS" panose="030F0702030302020204" pitchFamily="66" charset="0"/>
            </a:endParaRPr>
          </a:p>
        </p:txBody>
      </p:sp>
      <p:grpSp>
        <p:nvGrpSpPr>
          <p:cNvPr id="14359" name="Groupe 14358"/>
          <p:cNvGrpSpPr/>
          <p:nvPr/>
        </p:nvGrpSpPr>
        <p:grpSpPr>
          <a:xfrm>
            <a:off x="1151462" y="1870063"/>
            <a:ext cx="7744918" cy="3903286"/>
            <a:chOff x="1151462" y="1856415"/>
            <a:chExt cx="7744918" cy="3903286"/>
          </a:xfrm>
        </p:grpSpPr>
        <p:sp>
          <p:nvSpPr>
            <p:cNvPr id="99" name="Rectangle 98"/>
            <p:cNvSpPr/>
            <p:nvPr/>
          </p:nvSpPr>
          <p:spPr>
            <a:xfrm>
              <a:off x="2085112" y="5043195"/>
              <a:ext cx="371475" cy="714375"/>
            </a:xfrm>
            <a:prstGeom prst="rect">
              <a:avLst/>
            </a:prstGeom>
            <a:solidFill>
              <a:srgbClr val="0033CC"/>
            </a:solidFill>
            <a:ln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4460818" y="4262146"/>
              <a:ext cx="371475" cy="1495426"/>
            </a:xfrm>
            <a:prstGeom prst="rect">
              <a:avLst/>
            </a:prstGeom>
            <a:solidFill>
              <a:srgbClr val="0033CC"/>
            </a:solidFill>
            <a:ln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7050033" y="2787902"/>
              <a:ext cx="371475" cy="2971799"/>
            </a:xfrm>
            <a:prstGeom prst="rect">
              <a:avLst/>
            </a:prstGeom>
            <a:solidFill>
              <a:srgbClr val="0033CC"/>
            </a:solidFill>
            <a:ln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3" name="Forme libre 102"/>
            <p:cNvSpPr/>
            <p:nvPr/>
          </p:nvSpPr>
          <p:spPr>
            <a:xfrm>
              <a:off x="2270849" y="2295981"/>
              <a:ext cx="4964921" cy="2094931"/>
            </a:xfrm>
            <a:custGeom>
              <a:avLst/>
              <a:gdLst>
                <a:gd name="connsiteX0" fmla="*/ 0 w 4244454"/>
                <a:gd name="connsiteY0" fmla="*/ 2094931 h 2094931"/>
                <a:gd name="connsiteX1" fmla="*/ 2190466 w 4244454"/>
                <a:gd name="connsiteY1" fmla="*/ 1412543 h 2094931"/>
                <a:gd name="connsiteX2" fmla="*/ 4244454 w 4244454"/>
                <a:gd name="connsiteY2" fmla="*/ 0 h 2094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44454" h="2094931">
                  <a:moveTo>
                    <a:pt x="0" y="2094931"/>
                  </a:moveTo>
                  <a:cubicBezTo>
                    <a:pt x="741528" y="1928314"/>
                    <a:pt x="1483057" y="1761698"/>
                    <a:pt x="2190466" y="1412543"/>
                  </a:cubicBezTo>
                  <a:cubicBezTo>
                    <a:pt x="2897875" y="1063388"/>
                    <a:pt x="3571164" y="531694"/>
                    <a:pt x="4244454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351" name="Rectangle 14350"/>
            <p:cNvSpPr/>
            <p:nvPr/>
          </p:nvSpPr>
          <p:spPr>
            <a:xfrm>
              <a:off x="1151462" y="2933304"/>
              <a:ext cx="262388" cy="266700"/>
            </a:xfrm>
            <a:prstGeom prst="rect">
              <a:avLst/>
            </a:prstGeom>
            <a:solidFill>
              <a:srgbClr val="0033CC"/>
            </a:solidFill>
            <a:ln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9" name="ZoneTexte 108"/>
            <p:cNvSpPr txBox="1"/>
            <p:nvPr/>
          </p:nvSpPr>
          <p:spPr>
            <a:xfrm>
              <a:off x="1484341" y="2881988"/>
              <a:ext cx="40623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2000" dirty="0" smtClean="0">
                  <a:effectLst/>
                  <a:latin typeface="Comic Sans MS" panose="030F0702030302020204" pitchFamily="66" charset="0"/>
                </a:rPr>
                <a:t>Arrière-effet (N prélevé du sol)</a:t>
              </a:r>
              <a:endParaRPr lang="en-CA" sz="2000" dirty="0">
                <a:effectLst/>
                <a:latin typeface="Comic Sans MS" panose="030F0702030302020204" pitchFamily="66" charset="0"/>
              </a:endParaRPr>
            </a:p>
          </p:txBody>
        </p:sp>
        <p:sp>
          <p:nvSpPr>
            <p:cNvPr id="114" name="ZoneTexte 113"/>
            <p:cNvSpPr txBox="1"/>
            <p:nvPr/>
          </p:nvSpPr>
          <p:spPr>
            <a:xfrm>
              <a:off x="4381097" y="3310074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A" dirty="0" smtClean="0">
                  <a:effectLst/>
                  <a:latin typeface="Comic Sans MS" panose="030F0702030302020204" pitchFamily="66" charset="0"/>
                </a:rPr>
                <a:t>x 2</a:t>
              </a:r>
              <a:endParaRPr lang="en-CA" dirty="0">
                <a:effectLst/>
                <a:latin typeface="Comic Sans MS" panose="030F0702030302020204" pitchFamily="66" charset="0"/>
              </a:endParaRPr>
            </a:p>
          </p:txBody>
        </p:sp>
        <p:sp>
          <p:nvSpPr>
            <p:cNvPr id="115" name="ZoneTexte 114"/>
            <p:cNvSpPr txBox="1"/>
            <p:nvPr/>
          </p:nvSpPr>
          <p:spPr>
            <a:xfrm>
              <a:off x="6970312" y="1856415"/>
              <a:ext cx="5309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A" dirty="0" smtClean="0">
                  <a:effectLst/>
                  <a:latin typeface="Comic Sans MS" panose="030F0702030302020204" pitchFamily="66" charset="0"/>
                </a:rPr>
                <a:t>x 4</a:t>
              </a:r>
              <a:endParaRPr lang="en-CA" dirty="0">
                <a:effectLst/>
                <a:latin typeface="Comic Sans MS" panose="030F0702030302020204" pitchFamily="66" charset="0"/>
              </a:endParaRPr>
            </a:p>
          </p:txBody>
        </p:sp>
        <p:sp>
          <p:nvSpPr>
            <p:cNvPr id="117" name="ZoneTexte 116"/>
            <p:cNvSpPr txBox="1"/>
            <p:nvPr/>
          </p:nvSpPr>
          <p:spPr>
            <a:xfrm rot="16200000">
              <a:off x="7077933" y="3848555"/>
              <a:ext cx="32367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2000" b="1" dirty="0" smtClean="0">
                  <a:effectLst/>
                  <a:latin typeface="Comic Sans MS" panose="030F0702030302020204" pitchFamily="66" charset="0"/>
                </a:rPr>
                <a:t>Arrière-effet (kg N/ha)</a:t>
              </a:r>
              <a:endParaRPr lang="en-CA" sz="2000" b="1" dirty="0">
                <a:effectLst/>
                <a:latin typeface="Comic Sans MS" panose="030F0702030302020204" pitchFamily="66" charset="0"/>
              </a:endParaRPr>
            </a:p>
          </p:txBody>
        </p:sp>
      </p:grpSp>
      <p:sp>
        <p:nvSpPr>
          <p:cNvPr id="14355" name="ZoneTexte 14354"/>
          <p:cNvSpPr txBox="1"/>
          <p:nvPr/>
        </p:nvSpPr>
        <p:spPr>
          <a:xfrm>
            <a:off x="1109822" y="5824582"/>
            <a:ext cx="1712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err="1" smtClean="0">
                <a:effectLst/>
                <a:latin typeface="Comic Sans MS" panose="030F0702030302020204" pitchFamily="66" charset="0"/>
              </a:rPr>
              <a:t>Cult</a:t>
            </a:r>
            <a:r>
              <a:rPr lang="fr-CA" dirty="0" smtClean="0">
                <a:effectLst/>
                <a:latin typeface="Comic Sans MS" panose="030F0702030302020204" pitchFamily="66" charset="0"/>
              </a:rPr>
              <a:t>. annuelles</a:t>
            </a:r>
          </a:p>
          <a:p>
            <a:r>
              <a:rPr lang="fr-CA" dirty="0" err="1" smtClean="0">
                <a:effectLst/>
                <a:latin typeface="Comic Sans MS" panose="030F0702030302020204" pitchFamily="66" charset="0"/>
              </a:rPr>
              <a:t>Engr</a:t>
            </a:r>
            <a:r>
              <a:rPr lang="fr-CA" dirty="0" smtClean="0">
                <a:effectLst/>
                <a:latin typeface="Comic Sans MS" panose="030F0702030302020204" pitchFamily="66" charset="0"/>
              </a:rPr>
              <a:t>. Min</a:t>
            </a:r>
            <a:endParaRPr lang="en-CA" dirty="0">
              <a:effectLst/>
              <a:latin typeface="Comic Sans MS" panose="030F0702030302020204" pitchFamily="66" charset="0"/>
            </a:endParaRPr>
          </a:p>
        </p:txBody>
      </p:sp>
      <p:sp>
        <p:nvSpPr>
          <p:cNvPr id="119" name="ZoneTexte 118"/>
          <p:cNvSpPr txBox="1"/>
          <p:nvPr/>
        </p:nvSpPr>
        <p:spPr>
          <a:xfrm>
            <a:off x="3441174" y="5824105"/>
            <a:ext cx="17347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err="1" smtClean="0">
                <a:effectLst/>
                <a:latin typeface="Comic Sans MS" panose="030F0702030302020204" pitchFamily="66" charset="0"/>
              </a:rPr>
              <a:t>Cult</a:t>
            </a:r>
            <a:r>
              <a:rPr lang="fr-CA" dirty="0" smtClean="0">
                <a:effectLst/>
                <a:latin typeface="Comic Sans MS" panose="030F0702030302020204" pitchFamily="66" charset="0"/>
              </a:rPr>
              <a:t>. annuelles</a:t>
            </a:r>
          </a:p>
          <a:p>
            <a:r>
              <a:rPr lang="fr-CA" dirty="0" err="1" smtClean="0">
                <a:effectLst/>
                <a:latin typeface="Comic Sans MS" panose="030F0702030302020204" pitchFamily="66" charset="0"/>
              </a:rPr>
              <a:t>Engr</a:t>
            </a:r>
            <a:r>
              <a:rPr lang="fr-CA" dirty="0" smtClean="0">
                <a:effectLst/>
                <a:latin typeface="Comic Sans MS" panose="030F0702030302020204" pitchFamily="66" charset="0"/>
              </a:rPr>
              <a:t>. Min (-)</a:t>
            </a:r>
          </a:p>
          <a:p>
            <a:r>
              <a:rPr lang="fr-CA" dirty="0" smtClean="0">
                <a:effectLst/>
                <a:latin typeface="Comic Sans MS" panose="030F0702030302020204" pitchFamily="66" charset="0"/>
              </a:rPr>
              <a:t>+20 t/ha lisier</a:t>
            </a:r>
            <a:endParaRPr lang="en-CA" dirty="0">
              <a:effectLst/>
              <a:latin typeface="Comic Sans MS" panose="030F0702030302020204" pitchFamily="66" charset="0"/>
            </a:endParaRPr>
          </a:p>
        </p:txBody>
      </p:sp>
      <p:sp>
        <p:nvSpPr>
          <p:cNvPr id="120" name="ZoneTexte 119"/>
          <p:cNvSpPr txBox="1"/>
          <p:nvPr/>
        </p:nvSpPr>
        <p:spPr>
          <a:xfrm>
            <a:off x="6033568" y="5824582"/>
            <a:ext cx="22589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smtClean="0">
                <a:effectLst/>
                <a:latin typeface="Comic Sans MS" panose="030F0702030302020204" pitchFamily="66" charset="0"/>
              </a:rPr>
              <a:t>Rot maïs-fourrages</a:t>
            </a:r>
          </a:p>
          <a:p>
            <a:r>
              <a:rPr lang="fr-CA" dirty="0" err="1" smtClean="0">
                <a:effectLst/>
                <a:latin typeface="Comic Sans MS" panose="030F0702030302020204" pitchFamily="66" charset="0"/>
              </a:rPr>
              <a:t>Engr</a:t>
            </a:r>
            <a:r>
              <a:rPr lang="fr-CA" dirty="0" smtClean="0">
                <a:effectLst/>
                <a:latin typeface="Comic Sans MS" panose="030F0702030302020204" pitchFamily="66" charset="0"/>
              </a:rPr>
              <a:t>. Min. (-)</a:t>
            </a:r>
          </a:p>
          <a:p>
            <a:r>
              <a:rPr lang="fr-CA" dirty="0" smtClean="0">
                <a:effectLst/>
                <a:latin typeface="Comic Sans MS" panose="030F0702030302020204" pitchFamily="66" charset="0"/>
              </a:rPr>
              <a:t>+20 t/ha lisier </a:t>
            </a:r>
            <a:endParaRPr lang="en-CA" dirty="0">
              <a:effectLst/>
              <a:latin typeface="Comic Sans MS" panose="030F0702030302020204" pitchFamily="66" charset="0"/>
            </a:endParaRPr>
          </a:p>
        </p:txBody>
      </p:sp>
      <p:sp>
        <p:nvSpPr>
          <p:cNvPr id="47" name="Titre 1"/>
          <p:cNvSpPr>
            <a:spLocks noGrp="1"/>
          </p:cNvSpPr>
          <p:nvPr>
            <p:ph type="title" idx="4294967295"/>
          </p:nvPr>
        </p:nvSpPr>
        <p:spPr>
          <a:xfrm>
            <a:off x="352424" y="195263"/>
            <a:ext cx="8683625" cy="922337"/>
          </a:xfrm>
        </p:spPr>
        <p:txBody>
          <a:bodyPr/>
          <a:lstStyle/>
          <a:p>
            <a:pPr algn="l" eaLnBrk="1" hangingPunct="1"/>
            <a:r>
              <a:rPr lang="en-CA" altLang="en-US" sz="3200" dirty="0" smtClean="0">
                <a:latin typeface="Comic Sans MS" pitchFamily="66" charset="0"/>
              </a:rPr>
              <a:t>Augmenter la MO du sol : </a:t>
            </a:r>
            <a:r>
              <a:rPr lang="en-CA" altLang="en-US" sz="3200" dirty="0" err="1" smtClean="0">
                <a:latin typeface="Comic Sans MS" pitchFamily="66" charset="0"/>
              </a:rPr>
              <a:t>productivité</a:t>
            </a:r>
            <a:endParaRPr lang="fr-CA" altLang="en-US" sz="3200" dirty="0" smtClean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03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>
              <a:latin typeface="Comic Sans MS" panose="030F0702030302020204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>
              <a:latin typeface="Comic Sans MS" panose="030F0702030302020204" pitchFamily="66" charset="0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1793454" y="5580491"/>
            <a:ext cx="6984836" cy="462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CA" sz="2400">
                <a:solidFill>
                  <a:srgbClr val="000000"/>
                </a:solidFill>
                <a:latin typeface="Comic Sans MS" panose="030F0702030302020204" pitchFamily="66" charset="0"/>
                <a:ea typeface="ＭＳ Ｐゴシック" pitchFamily="34" charset="-128"/>
              </a:rPr>
              <a:t>Lal, 2010</a:t>
            </a:r>
            <a:endParaRPr lang="en-CA" sz="2400">
              <a:solidFill>
                <a:srgbClr val="000000"/>
              </a:solidFill>
              <a:latin typeface="Comic Sans MS" panose="030F0702030302020204" pitchFamily="66" charset="0"/>
              <a:ea typeface="ＭＳ Ｐゴシック" pitchFamily="34" charset="-128"/>
            </a:endParaRPr>
          </a:p>
        </p:txBody>
      </p: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-50064" y="0"/>
            <a:ext cx="9194064" cy="6858000"/>
            <a:chOff x="158" y="1616"/>
            <a:chExt cx="4299" cy="3484"/>
          </a:xfrm>
        </p:grpSpPr>
        <p:sp>
          <p:nvSpPr>
            <p:cNvPr id="35" name="Rectangle 17"/>
            <p:cNvSpPr>
              <a:spLocks noChangeArrowheads="1"/>
            </p:cNvSpPr>
            <p:nvPr/>
          </p:nvSpPr>
          <p:spPr bwMode="auto">
            <a:xfrm>
              <a:off x="158" y="1616"/>
              <a:ext cx="4295" cy="2453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CA" sz="2400" b="1" dirty="0">
                <a:solidFill>
                  <a:srgbClr val="000000"/>
                </a:solidFill>
                <a:latin typeface="Comic Sans MS" panose="030F0702030302020204" pitchFamily="66" charset="0"/>
                <a:ea typeface="ＭＳ Ｐゴシック" pitchFamily="34" charset="-128"/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2697" y="3889"/>
              <a:ext cx="1760" cy="972"/>
            </a:xfrm>
            <a:custGeom>
              <a:avLst/>
              <a:gdLst>
                <a:gd name="T0" fmla="*/ 0 w 1536"/>
                <a:gd name="T1" fmla="*/ 0 h 963"/>
                <a:gd name="T2" fmla="*/ 1536 w 1536"/>
                <a:gd name="T3" fmla="*/ 0 h 963"/>
                <a:gd name="T4" fmla="*/ 1536 w 1536"/>
                <a:gd name="T5" fmla="*/ 963 h 963"/>
                <a:gd name="T6" fmla="*/ 609 w 1536"/>
                <a:gd name="T7" fmla="*/ 963 h 963"/>
                <a:gd name="T8" fmla="*/ 0 w 1536"/>
                <a:gd name="T9" fmla="*/ 0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6" h="963">
                  <a:moveTo>
                    <a:pt x="0" y="0"/>
                  </a:moveTo>
                  <a:lnTo>
                    <a:pt x="1536" y="0"/>
                  </a:lnTo>
                  <a:lnTo>
                    <a:pt x="1536" y="963"/>
                  </a:lnTo>
                  <a:lnTo>
                    <a:pt x="609" y="9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A" sz="2400">
                <a:solidFill>
                  <a:srgbClr val="000000"/>
                </a:solidFill>
                <a:latin typeface="Comic Sans MS" panose="030F0702030302020204" pitchFamily="66" charset="0"/>
                <a:ea typeface="ＭＳ Ｐゴシック" pitchFamily="34" charset="-128"/>
              </a:endParaRPr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171" y="3608"/>
              <a:ext cx="4286" cy="1492"/>
            </a:xfrm>
            <a:custGeom>
              <a:avLst/>
              <a:gdLst>
                <a:gd name="T0" fmla="*/ 0 w 4018"/>
                <a:gd name="T1" fmla="*/ 0 h 1455"/>
                <a:gd name="T2" fmla="*/ 2309 w 4018"/>
                <a:gd name="T3" fmla="*/ 0 h 1455"/>
                <a:gd name="T4" fmla="*/ 3073 w 4018"/>
                <a:gd name="T5" fmla="*/ 1209 h 1455"/>
                <a:gd name="T6" fmla="*/ 4018 w 4018"/>
                <a:gd name="T7" fmla="*/ 1209 h 1455"/>
                <a:gd name="T8" fmla="*/ 4018 w 4018"/>
                <a:gd name="T9" fmla="*/ 1455 h 1455"/>
                <a:gd name="T10" fmla="*/ 9 w 4018"/>
                <a:gd name="T11" fmla="*/ 1455 h 1455"/>
                <a:gd name="T12" fmla="*/ 0 w 4018"/>
                <a:gd name="T13" fmla="*/ 0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18" h="1455">
                  <a:moveTo>
                    <a:pt x="0" y="0"/>
                  </a:moveTo>
                  <a:lnTo>
                    <a:pt x="2309" y="0"/>
                  </a:lnTo>
                  <a:lnTo>
                    <a:pt x="3073" y="1209"/>
                  </a:lnTo>
                  <a:lnTo>
                    <a:pt x="4018" y="1209"/>
                  </a:lnTo>
                  <a:lnTo>
                    <a:pt x="4018" y="1455"/>
                  </a:lnTo>
                  <a:lnTo>
                    <a:pt x="9" y="14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A" sz="2400">
                <a:solidFill>
                  <a:srgbClr val="000000"/>
                </a:solidFill>
                <a:latin typeface="Comic Sans MS" panose="030F0702030302020204" pitchFamily="66" charset="0"/>
                <a:ea typeface="ＭＳ Ｐゴシック" pitchFamily="34" charset="-128"/>
              </a:endParaRPr>
            </a:p>
          </p:txBody>
        </p:sp>
      </p:grp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3189994" y="1391678"/>
            <a:ext cx="1931202" cy="83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effectLst/>
                <a:latin typeface="Comic Sans MS" panose="030F0702030302020204" pitchFamily="66" charset="0"/>
                <a:ea typeface="ＭＳ Ｐゴシック" pitchFamily="34" charset="-128"/>
              </a:rPr>
              <a:t>Atmosphère</a:t>
            </a:r>
            <a:endParaRPr lang="en-US" sz="2400" dirty="0" smtClean="0">
              <a:effectLst/>
              <a:latin typeface="Comic Sans MS" panose="030F0702030302020204" pitchFamily="66" charset="0"/>
              <a:ea typeface="ＭＳ Ｐゴシック" pitchFamily="34" charset="-128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effectLst/>
                <a:latin typeface="Comic Sans MS" panose="030F0702030302020204" pitchFamily="66" charset="0"/>
                <a:ea typeface="ＭＳ Ｐゴシック" pitchFamily="34" charset="-128"/>
              </a:rPr>
              <a:t>CO</a:t>
            </a:r>
            <a:r>
              <a:rPr lang="en-US" sz="2400" baseline="-25000" dirty="0" smtClean="0">
                <a:effectLst/>
                <a:latin typeface="Comic Sans MS" panose="030F0702030302020204" pitchFamily="66" charset="0"/>
                <a:ea typeface="ＭＳ Ｐゴシック" pitchFamily="34" charset="-128"/>
              </a:rPr>
              <a:t>2</a:t>
            </a:r>
            <a:endParaRPr lang="en-US" sz="2400" dirty="0">
              <a:effectLst/>
              <a:latin typeface="Comic Sans MS" panose="030F0702030302020204" pitchFamily="66" charset="0"/>
              <a:ea typeface="ＭＳ Ｐゴシック" pitchFamily="34" charset="-128"/>
            </a:endParaRPr>
          </a:p>
        </p:txBody>
      </p:sp>
      <p:sp>
        <p:nvSpPr>
          <p:cNvPr id="9" name="Freeform 22"/>
          <p:cNvSpPr>
            <a:spLocks/>
          </p:cNvSpPr>
          <p:nvPr/>
        </p:nvSpPr>
        <p:spPr bwMode="auto">
          <a:xfrm>
            <a:off x="-146303" y="3749854"/>
            <a:ext cx="5603267" cy="535412"/>
          </a:xfrm>
          <a:custGeom>
            <a:avLst/>
            <a:gdLst>
              <a:gd name="T0" fmla="*/ 9 w 2400"/>
              <a:gd name="T1" fmla="*/ 0 h 118"/>
              <a:gd name="T2" fmla="*/ 2327 w 2400"/>
              <a:gd name="T3" fmla="*/ 0 h 118"/>
              <a:gd name="T4" fmla="*/ 2400 w 2400"/>
              <a:gd name="T5" fmla="*/ 118 h 118"/>
              <a:gd name="T6" fmla="*/ 0 w 2400"/>
              <a:gd name="T7" fmla="*/ 118 h 118"/>
              <a:gd name="T8" fmla="*/ 9 w 2400"/>
              <a:gd name="T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00" h="118">
                <a:moveTo>
                  <a:pt x="9" y="0"/>
                </a:moveTo>
                <a:lnTo>
                  <a:pt x="2327" y="0"/>
                </a:lnTo>
                <a:lnTo>
                  <a:pt x="2400" y="118"/>
                </a:lnTo>
                <a:lnTo>
                  <a:pt x="0" y="118"/>
                </a:lnTo>
                <a:lnTo>
                  <a:pt x="9" y="0"/>
                </a:lnTo>
                <a:close/>
              </a:path>
            </a:pathLst>
          </a:custGeom>
          <a:gradFill rotWithShape="0">
            <a:gsLst>
              <a:gs pos="0">
                <a:srgbClr val="FF9933">
                  <a:gamma/>
                  <a:shade val="18824"/>
                  <a:invGamma/>
                </a:srgbClr>
              </a:gs>
              <a:gs pos="100000">
                <a:srgbClr val="FF9933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srgbClr val="000000"/>
              </a:solidFill>
              <a:latin typeface="Comic Sans MS" panose="030F0702030302020204" pitchFamily="66" charset="0"/>
              <a:ea typeface="ＭＳ Ｐゴシック" pitchFamily="34" charset="-128"/>
            </a:endParaRPr>
          </a:p>
        </p:txBody>
      </p:sp>
      <p:sp>
        <p:nvSpPr>
          <p:cNvPr id="13" name="Rectangle 35"/>
          <p:cNvSpPr>
            <a:spLocks noChangeArrowheads="1"/>
          </p:cNvSpPr>
          <p:nvPr/>
        </p:nvSpPr>
        <p:spPr bwMode="auto">
          <a:xfrm>
            <a:off x="6870613" y="4706509"/>
            <a:ext cx="1685258" cy="584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ＭＳ Ｐゴシック" pitchFamily="34" charset="-128"/>
              </a:rPr>
              <a:t>~</a:t>
            </a:r>
            <a:r>
              <a:rPr lang="en-US" sz="3200" b="1" dirty="0" smtClean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ＭＳ Ｐゴシック" pitchFamily="34" charset="-128"/>
              </a:rPr>
              <a:t>38000</a:t>
            </a:r>
            <a:endParaRPr lang="en-US" sz="3200" b="1" dirty="0">
              <a:solidFill>
                <a:srgbClr val="000000"/>
              </a:solidFill>
              <a:effectLst/>
              <a:latin typeface="Comic Sans MS" panose="030F0702030302020204" pitchFamily="66" charset="0"/>
              <a:ea typeface="ＭＳ Ｐゴシック" pitchFamily="34" charset="-128"/>
            </a:endParaRPr>
          </a:p>
        </p:txBody>
      </p:sp>
      <p:sp>
        <p:nvSpPr>
          <p:cNvPr id="17" name="Rectangle 39"/>
          <p:cNvSpPr>
            <a:spLocks noChangeArrowheads="1"/>
          </p:cNvSpPr>
          <p:nvPr/>
        </p:nvSpPr>
        <p:spPr bwMode="auto">
          <a:xfrm>
            <a:off x="3987711" y="667297"/>
            <a:ext cx="934591" cy="584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ＭＳ Ｐゴシック" pitchFamily="34" charset="-128"/>
              </a:rPr>
              <a:t>760</a:t>
            </a:r>
          </a:p>
        </p:txBody>
      </p:sp>
      <p:sp>
        <p:nvSpPr>
          <p:cNvPr id="19" name="Line 41"/>
          <p:cNvSpPr>
            <a:spLocks noChangeShapeType="1"/>
          </p:cNvSpPr>
          <p:nvPr/>
        </p:nvSpPr>
        <p:spPr bwMode="auto">
          <a:xfrm>
            <a:off x="7052399" y="3228220"/>
            <a:ext cx="0" cy="1519626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srgbClr val="000000"/>
              </a:solidFill>
              <a:latin typeface="Comic Sans MS" panose="030F0702030302020204" pitchFamily="66" charset="0"/>
              <a:ea typeface="ＭＳ Ｐゴシック" pitchFamily="34" charset="-128"/>
            </a:endParaRPr>
          </a:p>
        </p:txBody>
      </p:sp>
      <p:sp>
        <p:nvSpPr>
          <p:cNvPr id="20" name="Line 42"/>
          <p:cNvSpPr>
            <a:spLocks noChangeShapeType="1"/>
          </p:cNvSpPr>
          <p:nvPr/>
        </p:nvSpPr>
        <p:spPr bwMode="auto">
          <a:xfrm flipH="1" flipV="1">
            <a:off x="8038317" y="3045157"/>
            <a:ext cx="0" cy="1604268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srgbClr val="000000"/>
              </a:solidFill>
              <a:latin typeface="Comic Sans MS" panose="030F0702030302020204" pitchFamily="66" charset="0"/>
              <a:ea typeface="ＭＳ Ｐゴシック" pitchFamily="34" charset="-128"/>
            </a:endParaRPr>
          </a:p>
        </p:txBody>
      </p:sp>
      <p:sp>
        <p:nvSpPr>
          <p:cNvPr id="22" name="Text Box 44"/>
          <p:cNvSpPr txBox="1">
            <a:spLocks noChangeArrowheads="1"/>
          </p:cNvSpPr>
          <p:nvPr/>
        </p:nvSpPr>
        <p:spPr bwMode="auto">
          <a:xfrm>
            <a:off x="178772" y="6452504"/>
            <a:ext cx="7761167" cy="338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ＭＳ Ｐゴシック" pitchFamily="34" charset="-128"/>
              </a:rPr>
              <a:t>Adapté</a:t>
            </a:r>
            <a:r>
              <a:rPr lang="en-US" sz="1600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ＭＳ Ｐゴシック" pitchFamily="34" charset="-128"/>
              </a:rPr>
              <a:t> de </a:t>
            </a:r>
            <a:r>
              <a:rPr 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ＭＳ Ｐゴシック" pitchFamily="34" charset="-128"/>
              </a:rPr>
              <a:t>Schlesinger (1991), Schimel (1995), Lal (2008</a:t>
            </a:r>
            <a:r>
              <a:rPr lang="en-US" sz="1600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ＭＳ Ｐゴシック" pitchFamily="34" charset="-128"/>
              </a:rPr>
              <a:t>), </a:t>
            </a:r>
            <a:r>
              <a:rPr lang="en-US" sz="1600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ＭＳ Ｐゴシック" pitchFamily="34" charset="-128"/>
              </a:rPr>
              <a:t>Minasny</a:t>
            </a:r>
            <a:r>
              <a:rPr lang="en-US" sz="1600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ＭＳ Ｐゴシック" pitchFamily="34" charset="-128"/>
              </a:rPr>
              <a:t> et al. (2017)</a:t>
            </a:r>
            <a:endParaRPr lang="en-US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  <a:ea typeface="ＭＳ Ｐゴシック" pitchFamily="34" charset="-128"/>
            </a:endParaRPr>
          </a:p>
        </p:txBody>
      </p:sp>
      <p:grpSp>
        <p:nvGrpSpPr>
          <p:cNvPr id="42" name="Groupe 41"/>
          <p:cNvGrpSpPr/>
          <p:nvPr/>
        </p:nvGrpSpPr>
        <p:grpSpPr>
          <a:xfrm>
            <a:off x="2882028" y="905476"/>
            <a:ext cx="2870071" cy="3054999"/>
            <a:chOff x="2882028" y="905476"/>
            <a:chExt cx="2870071" cy="3054999"/>
          </a:xfrm>
        </p:grpSpPr>
        <p:graphicFrame>
          <p:nvGraphicFramePr>
            <p:cNvPr id="8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19646388"/>
                </p:ext>
              </p:extLst>
            </p:nvPr>
          </p:nvGraphicFramePr>
          <p:xfrm>
            <a:off x="3346115" y="2858156"/>
            <a:ext cx="1120653" cy="11023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1" name="Clip" r:id="rId4" imgW="831600" imgH="889560" progId="MS_ClipArt_Gallery.2">
                    <p:embed/>
                  </p:oleObj>
                </mc:Choice>
                <mc:Fallback>
                  <p:oleObj name="Clip" r:id="rId4" imgW="831600" imgH="889560" progId="MS_ClipArt_Gallery.2">
                    <p:embed/>
                    <p:pic>
                      <p:nvPicPr>
                        <p:cNvPr id="797717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46115" y="2858156"/>
                          <a:ext cx="1120653" cy="11023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Arc 37"/>
            <p:cNvSpPr>
              <a:spLocks/>
            </p:cNvSpPr>
            <p:nvPr/>
          </p:nvSpPr>
          <p:spPr bwMode="auto">
            <a:xfrm flipH="1">
              <a:off x="2882028" y="905476"/>
              <a:ext cx="1281052" cy="2121964"/>
            </a:xfrm>
            <a:custGeom>
              <a:avLst/>
              <a:gdLst>
                <a:gd name="G0" fmla="+- 0 0 0"/>
                <a:gd name="G1" fmla="+- 20527 0 0"/>
                <a:gd name="G2" fmla="+- 21600 0 0"/>
                <a:gd name="T0" fmla="*/ 6723 w 21600"/>
                <a:gd name="T1" fmla="*/ 0 h 38689"/>
                <a:gd name="T2" fmla="*/ 11692 w 21600"/>
                <a:gd name="T3" fmla="*/ 38689 h 38689"/>
                <a:gd name="T4" fmla="*/ 0 w 21600"/>
                <a:gd name="T5" fmla="*/ 20527 h 38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38689" fill="none" extrusionOk="0">
                  <a:moveTo>
                    <a:pt x="6723" y="-1"/>
                  </a:moveTo>
                  <a:cubicBezTo>
                    <a:pt x="15598" y="2906"/>
                    <a:pt x="21600" y="11188"/>
                    <a:pt x="21600" y="20527"/>
                  </a:cubicBezTo>
                  <a:cubicBezTo>
                    <a:pt x="21600" y="27871"/>
                    <a:pt x="17867" y="34713"/>
                    <a:pt x="11691" y="38688"/>
                  </a:cubicBezTo>
                </a:path>
                <a:path w="21600" h="38689" stroke="0" extrusionOk="0">
                  <a:moveTo>
                    <a:pt x="6723" y="-1"/>
                  </a:moveTo>
                  <a:cubicBezTo>
                    <a:pt x="15598" y="2906"/>
                    <a:pt x="21600" y="11188"/>
                    <a:pt x="21600" y="20527"/>
                  </a:cubicBezTo>
                  <a:cubicBezTo>
                    <a:pt x="21600" y="27871"/>
                    <a:pt x="17867" y="34713"/>
                    <a:pt x="11691" y="38688"/>
                  </a:cubicBezTo>
                  <a:lnTo>
                    <a:pt x="0" y="20527"/>
                  </a:lnTo>
                  <a:close/>
                </a:path>
              </a:pathLst>
            </a:custGeom>
            <a:noFill/>
            <a:ln w="28575">
              <a:solidFill>
                <a:srgbClr val="003399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A" sz="2400">
                <a:solidFill>
                  <a:srgbClr val="000000"/>
                </a:solidFill>
                <a:latin typeface="Comic Sans MS" panose="030F0702030302020204" pitchFamily="66" charset="0"/>
                <a:ea typeface="ＭＳ Ｐゴシック" pitchFamily="34" charset="-128"/>
              </a:endParaRPr>
            </a:p>
          </p:txBody>
        </p:sp>
        <p:sp>
          <p:nvSpPr>
            <p:cNvPr id="16" name="Arc 38"/>
            <p:cNvSpPr>
              <a:spLocks/>
            </p:cNvSpPr>
            <p:nvPr/>
          </p:nvSpPr>
          <p:spPr bwMode="auto">
            <a:xfrm rot="20012159" flipV="1">
              <a:off x="4135278" y="1165309"/>
              <a:ext cx="1616821" cy="1832606"/>
            </a:xfrm>
            <a:custGeom>
              <a:avLst/>
              <a:gdLst>
                <a:gd name="G0" fmla="+- 0 0 0"/>
                <a:gd name="G1" fmla="+- 20697 0 0"/>
                <a:gd name="G2" fmla="+- 21600 0 0"/>
                <a:gd name="T0" fmla="*/ 6181 w 21600"/>
                <a:gd name="T1" fmla="*/ 0 h 32985"/>
                <a:gd name="T2" fmla="*/ 17764 w 21600"/>
                <a:gd name="T3" fmla="*/ 32985 h 32985"/>
                <a:gd name="T4" fmla="*/ 0 w 21600"/>
                <a:gd name="T5" fmla="*/ 20697 h 32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32985" fill="none" extrusionOk="0">
                  <a:moveTo>
                    <a:pt x="6180" y="0"/>
                  </a:moveTo>
                  <a:cubicBezTo>
                    <a:pt x="15330" y="2732"/>
                    <a:pt x="21600" y="11148"/>
                    <a:pt x="21600" y="20697"/>
                  </a:cubicBezTo>
                  <a:cubicBezTo>
                    <a:pt x="21600" y="25087"/>
                    <a:pt x="20261" y="29374"/>
                    <a:pt x="17764" y="32985"/>
                  </a:cubicBezTo>
                </a:path>
                <a:path w="21600" h="32985" stroke="0" extrusionOk="0">
                  <a:moveTo>
                    <a:pt x="6180" y="0"/>
                  </a:moveTo>
                  <a:cubicBezTo>
                    <a:pt x="15330" y="2732"/>
                    <a:pt x="21600" y="11148"/>
                    <a:pt x="21600" y="20697"/>
                  </a:cubicBezTo>
                  <a:cubicBezTo>
                    <a:pt x="21600" y="25087"/>
                    <a:pt x="20261" y="29374"/>
                    <a:pt x="17764" y="32985"/>
                  </a:cubicBezTo>
                  <a:lnTo>
                    <a:pt x="0" y="20697"/>
                  </a:lnTo>
                  <a:close/>
                </a:path>
              </a:pathLst>
            </a:custGeom>
            <a:noFill/>
            <a:ln w="28575">
              <a:solidFill>
                <a:srgbClr val="003399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A" sz="2400">
                <a:solidFill>
                  <a:srgbClr val="000000"/>
                </a:solidFill>
                <a:latin typeface="Comic Sans MS" panose="030F0702030302020204" pitchFamily="66" charset="0"/>
                <a:ea typeface="ＭＳ Ｐゴシック" pitchFamily="34" charset="-128"/>
              </a:endParaRPr>
            </a:p>
          </p:txBody>
        </p:sp>
        <p:sp>
          <p:nvSpPr>
            <p:cNvPr id="24" name="Rectangle 46"/>
            <p:cNvSpPr>
              <a:spLocks noChangeArrowheads="1"/>
            </p:cNvSpPr>
            <p:nvPr/>
          </p:nvSpPr>
          <p:spPr bwMode="auto">
            <a:xfrm>
              <a:off x="4376945" y="3037283"/>
              <a:ext cx="934591" cy="5846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ＭＳ Ｐゴシック" pitchFamily="34" charset="-128"/>
                </a:rPr>
                <a:t>560</a:t>
              </a:r>
            </a:p>
          </p:txBody>
        </p:sp>
      </p:grpSp>
      <p:sp>
        <p:nvSpPr>
          <p:cNvPr id="25" name="Text Box 47"/>
          <p:cNvSpPr txBox="1">
            <a:spLocks noChangeArrowheads="1"/>
          </p:cNvSpPr>
          <p:nvPr/>
        </p:nvSpPr>
        <p:spPr bwMode="auto">
          <a:xfrm>
            <a:off x="-875" y="507854"/>
            <a:ext cx="4189619" cy="399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err="1" smtClean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ＭＳ Ｐゴシック" pitchFamily="34" charset="-128"/>
              </a:rPr>
              <a:t>Puits</a:t>
            </a:r>
            <a:r>
              <a:rPr lang="en-US" sz="2000" b="1" i="1" dirty="0" smtClean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ＭＳ Ｐゴシック" pitchFamily="34" charset="-128"/>
              </a:rPr>
              <a:t> de </a:t>
            </a:r>
            <a:r>
              <a:rPr lang="en-US" sz="2000" b="1" i="1" dirty="0" err="1" smtClean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ＭＳ Ｐゴシック" pitchFamily="34" charset="-128"/>
              </a:rPr>
              <a:t>carbone</a:t>
            </a:r>
            <a:r>
              <a:rPr lang="en-US" sz="2000" b="1" i="1" dirty="0" smtClean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ＭＳ Ｐゴシック" pitchFamily="34" charset="-128"/>
              </a:rPr>
              <a:t> (Gt)</a:t>
            </a:r>
            <a:endParaRPr lang="en-US" sz="2400" b="1" i="1" dirty="0">
              <a:solidFill>
                <a:srgbClr val="000000"/>
              </a:solidFill>
              <a:effectLst/>
              <a:latin typeface="Comic Sans MS" panose="030F0702030302020204" pitchFamily="66" charset="0"/>
              <a:ea typeface="ＭＳ Ｐゴシック" pitchFamily="34" charset="-128"/>
            </a:endParaRPr>
          </a:p>
        </p:txBody>
      </p:sp>
      <p:grpSp>
        <p:nvGrpSpPr>
          <p:cNvPr id="45" name="Groupe 44"/>
          <p:cNvGrpSpPr/>
          <p:nvPr/>
        </p:nvGrpSpPr>
        <p:grpSpPr>
          <a:xfrm>
            <a:off x="480701" y="905476"/>
            <a:ext cx="5883052" cy="4555404"/>
            <a:chOff x="480701" y="905476"/>
            <a:chExt cx="5883052" cy="4555404"/>
          </a:xfrm>
        </p:grpSpPr>
        <p:sp>
          <p:nvSpPr>
            <p:cNvPr id="11" name="Text Box 33"/>
            <p:cNvSpPr txBox="1">
              <a:spLocks noChangeArrowheads="1"/>
            </p:cNvSpPr>
            <p:nvPr/>
          </p:nvSpPr>
          <p:spPr bwMode="auto">
            <a:xfrm>
              <a:off x="480701" y="4999215"/>
              <a:ext cx="487345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ＭＳ Ｐゴシック" pitchFamily="34" charset="-128"/>
                </a:rPr>
                <a:t>Sols – </a:t>
              </a:r>
              <a:r>
                <a:rPr lang="en-US" sz="2400" dirty="0" err="1" smtClean="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ＭＳ Ｐゴシック" pitchFamily="34" charset="-128"/>
                </a:rPr>
                <a:t>matière</a:t>
              </a:r>
              <a:r>
                <a:rPr lang="en-US" sz="2400" dirty="0" smtClean="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ＭＳ Ｐゴシック" pitchFamily="34" charset="-128"/>
                </a:rPr>
                <a:t> </a:t>
              </a:r>
              <a:r>
                <a:rPr lang="en-US" sz="2400" dirty="0" err="1" smtClean="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ＭＳ Ｐゴシック" pitchFamily="34" charset="-128"/>
                </a:rPr>
                <a:t>organique</a:t>
              </a:r>
              <a:r>
                <a:rPr lang="en-US" sz="2400" dirty="0" smtClean="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ＭＳ Ｐゴシック" pitchFamily="34" charset="-128"/>
                </a:rPr>
                <a:t> (1-2 m) </a:t>
              </a:r>
              <a:endParaRPr lang="en-US" sz="24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ＭＳ Ｐゴシック" pitchFamily="34" charset="-128"/>
              </a:endParaRPr>
            </a:p>
          </p:txBody>
        </p:sp>
        <p:grpSp>
          <p:nvGrpSpPr>
            <p:cNvPr id="43" name="Groupe 42"/>
            <p:cNvGrpSpPr/>
            <p:nvPr/>
          </p:nvGrpSpPr>
          <p:grpSpPr>
            <a:xfrm>
              <a:off x="2387999" y="905476"/>
              <a:ext cx="3975754" cy="3932917"/>
              <a:chOff x="2387999" y="905476"/>
              <a:chExt cx="3975754" cy="3932917"/>
            </a:xfrm>
          </p:grpSpPr>
          <p:sp>
            <p:nvSpPr>
              <p:cNvPr id="12" name="Rectangle 34"/>
              <p:cNvSpPr>
                <a:spLocks noChangeArrowheads="1"/>
              </p:cNvSpPr>
              <p:nvPr/>
            </p:nvSpPr>
            <p:spPr bwMode="auto">
              <a:xfrm>
                <a:off x="2387999" y="4045118"/>
                <a:ext cx="2790940" cy="5846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b="1" dirty="0" smtClean="0">
                    <a:solidFill>
                      <a:srgbClr val="000000"/>
                    </a:solidFill>
                    <a:effectLst/>
                    <a:latin typeface="Comic Sans MS" panose="030F0702030302020204" pitchFamily="66" charset="0"/>
                    <a:ea typeface="ＭＳ Ｐゴシック" pitchFamily="34" charset="-128"/>
                  </a:rPr>
                  <a:t>1550 à 2400</a:t>
                </a:r>
                <a:endParaRPr lang="en-US" sz="3200" b="1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ＭＳ Ｐゴシック" pitchFamily="34" charset="-128"/>
                </a:endParaRPr>
              </a:p>
            </p:txBody>
          </p:sp>
          <p:sp>
            <p:nvSpPr>
              <p:cNvPr id="18" name="Arc 40"/>
              <p:cNvSpPr>
                <a:spLocks/>
              </p:cNvSpPr>
              <p:nvPr/>
            </p:nvSpPr>
            <p:spPr bwMode="auto">
              <a:xfrm flipH="1">
                <a:off x="2965435" y="3295147"/>
                <a:ext cx="1231863" cy="763750"/>
              </a:xfrm>
              <a:custGeom>
                <a:avLst/>
                <a:gdLst>
                  <a:gd name="G0" fmla="+- 0 0 0"/>
                  <a:gd name="G1" fmla="+- 13205 0 0"/>
                  <a:gd name="G2" fmla="+- 21600 0 0"/>
                  <a:gd name="T0" fmla="*/ 17093 w 21600"/>
                  <a:gd name="T1" fmla="*/ 0 h 25830"/>
                  <a:gd name="T2" fmla="*/ 17526 w 21600"/>
                  <a:gd name="T3" fmla="*/ 25830 h 25830"/>
                  <a:gd name="T4" fmla="*/ 0 w 21600"/>
                  <a:gd name="T5" fmla="*/ 13205 h 258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5830" fill="none" extrusionOk="0">
                    <a:moveTo>
                      <a:pt x="17093" y="-1"/>
                    </a:moveTo>
                    <a:cubicBezTo>
                      <a:pt x="20015" y="3781"/>
                      <a:pt x="21600" y="8425"/>
                      <a:pt x="21600" y="13205"/>
                    </a:cubicBezTo>
                    <a:cubicBezTo>
                      <a:pt x="21600" y="17736"/>
                      <a:pt x="20174" y="22153"/>
                      <a:pt x="17526" y="25830"/>
                    </a:cubicBezTo>
                  </a:path>
                  <a:path w="21600" h="25830" stroke="0" extrusionOk="0">
                    <a:moveTo>
                      <a:pt x="17093" y="-1"/>
                    </a:moveTo>
                    <a:cubicBezTo>
                      <a:pt x="20015" y="3781"/>
                      <a:pt x="21600" y="8425"/>
                      <a:pt x="21600" y="13205"/>
                    </a:cubicBezTo>
                    <a:cubicBezTo>
                      <a:pt x="21600" y="17736"/>
                      <a:pt x="20174" y="22153"/>
                      <a:pt x="17526" y="25830"/>
                    </a:cubicBezTo>
                    <a:lnTo>
                      <a:pt x="0" y="13205"/>
                    </a:lnTo>
                    <a:close/>
                  </a:path>
                </a:pathLst>
              </a:custGeom>
              <a:noFill/>
              <a:ln w="28575">
                <a:solidFill>
                  <a:srgbClr val="003399"/>
                </a:solidFill>
                <a:round/>
                <a:headEnd type="none" w="sm" len="sm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CA" sz="2400">
                  <a:solidFill>
                    <a:srgbClr val="000000"/>
                  </a:solidFill>
                  <a:latin typeface="Comic Sans MS" panose="030F0702030302020204" pitchFamily="66" charset="0"/>
                  <a:ea typeface="ＭＳ Ｐゴシック" pitchFamily="34" charset="-128"/>
                </a:endParaRPr>
              </a:p>
            </p:txBody>
          </p:sp>
          <p:sp>
            <p:nvSpPr>
              <p:cNvPr id="21" name="Arc 43"/>
              <p:cNvSpPr>
                <a:spLocks/>
              </p:cNvSpPr>
              <p:nvPr/>
            </p:nvSpPr>
            <p:spPr bwMode="auto">
              <a:xfrm>
                <a:off x="5260209" y="4283297"/>
                <a:ext cx="1103544" cy="5550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003399"/>
                </a:solidFill>
                <a:round/>
                <a:headEnd type="none" w="sm" len="sm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CA" sz="2400">
                  <a:solidFill>
                    <a:srgbClr val="000000"/>
                  </a:solidFill>
                  <a:latin typeface="Comic Sans MS" panose="030F0702030302020204" pitchFamily="66" charset="0"/>
                  <a:ea typeface="ＭＳ Ｐゴシック" pitchFamily="34" charset="-128"/>
                </a:endParaRPr>
              </a:p>
            </p:txBody>
          </p:sp>
          <p:sp>
            <p:nvSpPr>
              <p:cNvPr id="23" name="Arc 45"/>
              <p:cNvSpPr>
                <a:spLocks/>
              </p:cNvSpPr>
              <p:nvPr/>
            </p:nvSpPr>
            <p:spPr bwMode="auto">
              <a:xfrm flipV="1">
                <a:off x="4483878" y="905476"/>
                <a:ext cx="1623237" cy="3108146"/>
              </a:xfrm>
              <a:custGeom>
                <a:avLst/>
                <a:gdLst>
                  <a:gd name="G0" fmla="+- 0 0 0"/>
                  <a:gd name="G1" fmla="+- 21066 0 0"/>
                  <a:gd name="G2" fmla="+- 21600 0 0"/>
                  <a:gd name="T0" fmla="*/ 4772 w 21600"/>
                  <a:gd name="T1" fmla="*/ 0 h 40472"/>
                  <a:gd name="T2" fmla="*/ 9486 w 21600"/>
                  <a:gd name="T3" fmla="*/ 40472 h 40472"/>
                  <a:gd name="T4" fmla="*/ 0 w 21600"/>
                  <a:gd name="T5" fmla="*/ 21066 h 40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40472" fill="none" extrusionOk="0">
                    <a:moveTo>
                      <a:pt x="4772" y="-1"/>
                    </a:moveTo>
                    <a:cubicBezTo>
                      <a:pt x="14613" y="2229"/>
                      <a:pt x="21600" y="10975"/>
                      <a:pt x="21600" y="21066"/>
                    </a:cubicBezTo>
                    <a:cubicBezTo>
                      <a:pt x="21600" y="29317"/>
                      <a:pt x="16898" y="36847"/>
                      <a:pt x="9485" y="40471"/>
                    </a:cubicBezTo>
                  </a:path>
                  <a:path w="21600" h="40472" stroke="0" extrusionOk="0">
                    <a:moveTo>
                      <a:pt x="4772" y="-1"/>
                    </a:moveTo>
                    <a:cubicBezTo>
                      <a:pt x="14613" y="2229"/>
                      <a:pt x="21600" y="10975"/>
                      <a:pt x="21600" y="21066"/>
                    </a:cubicBezTo>
                    <a:cubicBezTo>
                      <a:pt x="21600" y="29317"/>
                      <a:pt x="16898" y="36847"/>
                      <a:pt x="9485" y="40471"/>
                    </a:cubicBezTo>
                    <a:lnTo>
                      <a:pt x="0" y="21066"/>
                    </a:lnTo>
                    <a:close/>
                  </a:path>
                </a:pathLst>
              </a:custGeom>
              <a:noFill/>
              <a:ln w="28575">
                <a:solidFill>
                  <a:srgbClr val="003399"/>
                </a:solidFill>
                <a:round/>
                <a:headEnd type="none" w="sm" len="sm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CA" sz="2400">
                  <a:solidFill>
                    <a:srgbClr val="000000"/>
                  </a:solidFill>
                  <a:latin typeface="Comic Sans MS" panose="030F0702030302020204" pitchFamily="66" charset="0"/>
                  <a:ea typeface="ＭＳ Ｐゴシック" pitchFamily="34" charset="-128"/>
                </a:endParaRPr>
              </a:p>
            </p:txBody>
          </p:sp>
        </p:grpSp>
        <p:sp>
          <p:nvSpPr>
            <p:cNvPr id="26" name="Rectangle 48"/>
            <p:cNvSpPr>
              <a:spLocks noChangeArrowheads="1"/>
            </p:cNvSpPr>
            <p:nvPr/>
          </p:nvSpPr>
          <p:spPr bwMode="auto">
            <a:xfrm>
              <a:off x="2469268" y="4076613"/>
              <a:ext cx="2690424" cy="53541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A" sz="2400">
                <a:solidFill>
                  <a:srgbClr val="000000"/>
                </a:solidFill>
                <a:latin typeface="Comic Sans MS" panose="030F0702030302020204" pitchFamily="66" charset="0"/>
                <a:ea typeface="ＭＳ Ｐゴシック" pitchFamily="34" charset="-128"/>
              </a:endParaRPr>
            </a:p>
          </p:txBody>
        </p:sp>
      </p:grpSp>
      <p:sp>
        <p:nvSpPr>
          <p:cNvPr id="40" name="Text Box 33"/>
          <p:cNvSpPr txBox="1">
            <a:spLocks noChangeArrowheads="1"/>
          </p:cNvSpPr>
          <p:nvPr/>
        </p:nvSpPr>
        <p:spPr bwMode="auto">
          <a:xfrm>
            <a:off x="7099449" y="5226174"/>
            <a:ext cx="1779358" cy="1200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ＭＳ Ｐゴシック" pitchFamily="34" charset="-128"/>
              </a:rPr>
              <a:t>Milieux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ＭＳ Ｐゴシック" pitchFamily="34" charset="-128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ＭＳ Ｐゴシック" pitchFamily="34" charset="-128"/>
              </a:rPr>
              <a:t>aquatiques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ＭＳ Ｐゴシック" pitchFamily="34" charset="-128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ＭＳ Ｐゴシック" pitchFamily="34" charset="-128"/>
              </a:rPr>
              <a:t>sédiments</a:t>
            </a:r>
            <a:endParaRPr lang="en-US" sz="2400" b="1" dirty="0">
              <a:solidFill>
                <a:srgbClr val="000000"/>
              </a:solidFill>
              <a:effectLst/>
              <a:latin typeface="Comic Sans MS" panose="030F0702030302020204" pitchFamily="66" charset="0"/>
              <a:ea typeface="ＭＳ Ｐゴシック" pitchFamily="34" charset="-128"/>
            </a:endParaRPr>
          </a:p>
        </p:txBody>
      </p:sp>
      <p:grpSp>
        <p:nvGrpSpPr>
          <p:cNvPr id="44" name="Groupe 43"/>
          <p:cNvGrpSpPr/>
          <p:nvPr/>
        </p:nvGrpSpPr>
        <p:grpSpPr>
          <a:xfrm>
            <a:off x="72735" y="905476"/>
            <a:ext cx="3547128" cy="2866030"/>
            <a:chOff x="72735" y="905476"/>
            <a:chExt cx="3547128" cy="2866030"/>
          </a:xfrm>
        </p:grpSpPr>
        <p:grpSp>
          <p:nvGrpSpPr>
            <p:cNvPr id="10" name="Group 23"/>
            <p:cNvGrpSpPr>
              <a:grpSpLocks/>
            </p:cNvGrpSpPr>
            <p:nvPr/>
          </p:nvGrpSpPr>
          <p:grpSpPr bwMode="auto">
            <a:xfrm>
              <a:off x="1269484" y="2411323"/>
              <a:ext cx="1058633" cy="1360183"/>
              <a:chOff x="716" y="2908"/>
              <a:chExt cx="495" cy="691"/>
            </a:xfrm>
          </p:grpSpPr>
          <p:sp>
            <p:nvSpPr>
              <p:cNvPr id="27" name="Rectangle 24"/>
              <p:cNvSpPr>
                <a:spLocks noChangeArrowheads="1"/>
              </p:cNvSpPr>
              <p:nvPr/>
            </p:nvSpPr>
            <p:spPr bwMode="auto">
              <a:xfrm>
                <a:off x="716" y="3271"/>
                <a:ext cx="495" cy="328"/>
              </a:xfrm>
              <a:prstGeom prst="rect">
                <a:avLst/>
              </a:prstGeom>
              <a:solidFill>
                <a:srgbClr val="5F5F5F"/>
              </a:solidFill>
              <a:ln w="285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CA" sz="2400">
                  <a:solidFill>
                    <a:srgbClr val="000000"/>
                  </a:solidFill>
                  <a:latin typeface="Comic Sans MS" panose="030F0702030302020204" pitchFamily="66" charset="0"/>
                  <a:ea typeface="ＭＳ Ｐゴシック" pitchFamily="34" charset="-128"/>
                </a:endParaRPr>
              </a:p>
            </p:txBody>
          </p:sp>
          <p:sp>
            <p:nvSpPr>
              <p:cNvPr id="28" name="Rectangle 25"/>
              <p:cNvSpPr>
                <a:spLocks noChangeArrowheads="1"/>
              </p:cNvSpPr>
              <p:nvPr/>
            </p:nvSpPr>
            <p:spPr bwMode="auto">
              <a:xfrm>
                <a:off x="774" y="3348"/>
                <a:ext cx="60" cy="66"/>
              </a:xfrm>
              <a:prstGeom prst="rect">
                <a:avLst/>
              </a:prstGeom>
              <a:solidFill>
                <a:srgbClr val="CCFFFF"/>
              </a:solidFill>
              <a:ln w="285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CA" sz="2400">
                  <a:solidFill>
                    <a:srgbClr val="000000"/>
                  </a:solidFill>
                  <a:latin typeface="Comic Sans MS" panose="030F0702030302020204" pitchFamily="66" charset="0"/>
                  <a:ea typeface="ＭＳ Ｐゴシック" pitchFamily="34" charset="-128"/>
                </a:endParaRPr>
              </a:p>
            </p:txBody>
          </p:sp>
          <p:sp>
            <p:nvSpPr>
              <p:cNvPr id="29" name="Rectangle 26"/>
              <p:cNvSpPr>
                <a:spLocks noChangeArrowheads="1"/>
              </p:cNvSpPr>
              <p:nvPr/>
            </p:nvSpPr>
            <p:spPr bwMode="auto">
              <a:xfrm>
                <a:off x="881" y="3348"/>
                <a:ext cx="61" cy="66"/>
              </a:xfrm>
              <a:prstGeom prst="rect">
                <a:avLst/>
              </a:prstGeom>
              <a:solidFill>
                <a:srgbClr val="CCFFFF"/>
              </a:solidFill>
              <a:ln w="285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CA" sz="2400">
                  <a:solidFill>
                    <a:srgbClr val="000000"/>
                  </a:solidFill>
                  <a:latin typeface="Comic Sans MS" panose="030F0702030302020204" pitchFamily="66" charset="0"/>
                  <a:ea typeface="ＭＳ Ｐゴシック" pitchFamily="34" charset="-128"/>
                </a:endParaRPr>
              </a:p>
            </p:txBody>
          </p:sp>
          <p:sp>
            <p:nvSpPr>
              <p:cNvPr id="30" name="Rectangle 27"/>
              <p:cNvSpPr>
                <a:spLocks noChangeArrowheads="1"/>
              </p:cNvSpPr>
              <p:nvPr/>
            </p:nvSpPr>
            <p:spPr bwMode="auto">
              <a:xfrm>
                <a:off x="987" y="3348"/>
                <a:ext cx="61" cy="66"/>
              </a:xfrm>
              <a:prstGeom prst="rect">
                <a:avLst/>
              </a:prstGeom>
              <a:solidFill>
                <a:srgbClr val="CCFFFF"/>
              </a:solidFill>
              <a:ln w="285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CA" sz="2400">
                  <a:solidFill>
                    <a:srgbClr val="000000"/>
                  </a:solidFill>
                  <a:latin typeface="Comic Sans MS" panose="030F0702030302020204" pitchFamily="66" charset="0"/>
                  <a:ea typeface="ＭＳ Ｐゴシック" pitchFamily="34" charset="-128"/>
                </a:endParaRPr>
              </a:p>
            </p:txBody>
          </p:sp>
          <p:sp>
            <p:nvSpPr>
              <p:cNvPr id="31" name="Rectangle 28"/>
              <p:cNvSpPr>
                <a:spLocks noChangeArrowheads="1"/>
              </p:cNvSpPr>
              <p:nvPr/>
            </p:nvSpPr>
            <p:spPr bwMode="auto">
              <a:xfrm>
                <a:off x="1094" y="3348"/>
                <a:ext cx="60" cy="66"/>
              </a:xfrm>
              <a:prstGeom prst="rect">
                <a:avLst/>
              </a:prstGeom>
              <a:solidFill>
                <a:srgbClr val="CCFFFF"/>
              </a:solidFill>
              <a:ln w="285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CA" sz="2400">
                  <a:solidFill>
                    <a:srgbClr val="000000"/>
                  </a:solidFill>
                  <a:latin typeface="Comic Sans MS" panose="030F0702030302020204" pitchFamily="66" charset="0"/>
                  <a:ea typeface="ＭＳ Ｐゴシック" pitchFamily="34" charset="-128"/>
                </a:endParaRPr>
              </a:p>
            </p:txBody>
          </p:sp>
          <p:sp>
            <p:nvSpPr>
              <p:cNvPr id="32" name="Freeform 29"/>
              <p:cNvSpPr>
                <a:spLocks/>
              </p:cNvSpPr>
              <p:nvPr/>
            </p:nvSpPr>
            <p:spPr bwMode="auto">
              <a:xfrm>
                <a:off x="831" y="2908"/>
                <a:ext cx="55" cy="360"/>
              </a:xfrm>
              <a:custGeom>
                <a:avLst/>
                <a:gdLst>
                  <a:gd name="T0" fmla="*/ 0 w 52"/>
                  <a:gd name="T1" fmla="*/ 360 h 360"/>
                  <a:gd name="T2" fmla="*/ 12 w 52"/>
                  <a:gd name="T3" fmla="*/ 0 h 360"/>
                  <a:gd name="T4" fmla="*/ 40 w 52"/>
                  <a:gd name="T5" fmla="*/ 0 h 360"/>
                  <a:gd name="T6" fmla="*/ 52 w 52"/>
                  <a:gd name="T7" fmla="*/ 356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360">
                    <a:moveTo>
                      <a:pt x="0" y="360"/>
                    </a:moveTo>
                    <a:lnTo>
                      <a:pt x="12" y="0"/>
                    </a:lnTo>
                    <a:lnTo>
                      <a:pt x="40" y="0"/>
                    </a:lnTo>
                    <a:lnTo>
                      <a:pt x="52" y="356"/>
                    </a:lnTo>
                  </a:path>
                </a:pathLst>
              </a:custGeom>
              <a:solidFill>
                <a:srgbClr val="5F5F5F"/>
              </a:solidFill>
              <a:ln w="2857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CA" sz="2400">
                  <a:solidFill>
                    <a:srgbClr val="000000"/>
                  </a:solidFill>
                  <a:latin typeface="Comic Sans MS" panose="030F0702030302020204" pitchFamily="66" charset="0"/>
                  <a:ea typeface="ＭＳ Ｐゴシック" pitchFamily="34" charset="-128"/>
                </a:endParaRPr>
              </a:p>
            </p:txBody>
          </p:sp>
          <p:sp>
            <p:nvSpPr>
              <p:cNvPr id="33" name="Freeform 30"/>
              <p:cNvSpPr>
                <a:spLocks/>
              </p:cNvSpPr>
              <p:nvPr/>
            </p:nvSpPr>
            <p:spPr bwMode="auto">
              <a:xfrm>
                <a:off x="929" y="2908"/>
                <a:ext cx="55" cy="360"/>
              </a:xfrm>
              <a:custGeom>
                <a:avLst/>
                <a:gdLst>
                  <a:gd name="T0" fmla="*/ 0 w 52"/>
                  <a:gd name="T1" fmla="*/ 360 h 360"/>
                  <a:gd name="T2" fmla="*/ 12 w 52"/>
                  <a:gd name="T3" fmla="*/ 0 h 360"/>
                  <a:gd name="T4" fmla="*/ 40 w 52"/>
                  <a:gd name="T5" fmla="*/ 0 h 360"/>
                  <a:gd name="T6" fmla="*/ 52 w 52"/>
                  <a:gd name="T7" fmla="*/ 356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360">
                    <a:moveTo>
                      <a:pt x="0" y="360"/>
                    </a:moveTo>
                    <a:lnTo>
                      <a:pt x="12" y="0"/>
                    </a:lnTo>
                    <a:lnTo>
                      <a:pt x="40" y="0"/>
                    </a:lnTo>
                    <a:lnTo>
                      <a:pt x="52" y="356"/>
                    </a:lnTo>
                  </a:path>
                </a:pathLst>
              </a:custGeom>
              <a:solidFill>
                <a:srgbClr val="5F5F5F"/>
              </a:solidFill>
              <a:ln w="2857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CA" sz="2400">
                  <a:solidFill>
                    <a:srgbClr val="000000"/>
                  </a:solidFill>
                  <a:latin typeface="Comic Sans MS" panose="030F0702030302020204" pitchFamily="66" charset="0"/>
                  <a:ea typeface="ＭＳ Ｐゴシック" pitchFamily="34" charset="-128"/>
                </a:endParaRPr>
              </a:p>
            </p:txBody>
          </p:sp>
          <p:sp>
            <p:nvSpPr>
              <p:cNvPr id="34" name="Freeform 31"/>
              <p:cNvSpPr>
                <a:spLocks/>
              </p:cNvSpPr>
              <p:nvPr/>
            </p:nvSpPr>
            <p:spPr bwMode="auto">
              <a:xfrm>
                <a:off x="1026" y="2908"/>
                <a:ext cx="56" cy="360"/>
              </a:xfrm>
              <a:custGeom>
                <a:avLst/>
                <a:gdLst>
                  <a:gd name="T0" fmla="*/ 0 w 52"/>
                  <a:gd name="T1" fmla="*/ 360 h 360"/>
                  <a:gd name="T2" fmla="*/ 12 w 52"/>
                  <a:gd name="T3" fmla="*/ 0 h 360"/>
                  <a:gd name="T4" fmla="*/ 40 w 52"/>
                  <a:gd name="T5" fmla="*/ 0 h 360"/>
                  <a:gd name="T6" fmla="*/ 52 w 52"/>
                  <a:gd name="T7" fmla="*/ 356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360">
                    <a:moveTo>
                      <a:pt x="0" y="360"/>
                    </a:moveTo>
                    <a:lnTo>
                      <a:pt x="12" y="0"/>
                    </a:lnTo>
                    <a:lnTo>
                      <a:pt x="40" y="0"/>
                    </a:lnTo>
                    <a:lnTo>
                      <a:pt x="52" y="356"/>
                    </a:lnTo>
                  </a:path>
                </a:pathLst>
              </a:custGeom>
              <a:solidFill>
                <a:srgbClr val="5F5F5F"/>
              </a:solidFill>
              <a:ln w="2857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CA" sz="2400">
                  <a:solidFill>
                    <a:srgbClr val="000000"/>
                  </a:solidFill>
                  <a:latin typeface="Comic Sans MS" panose="030F0702030302020204" pitchFamily="66" charset="0"/>
                  <a:ea typeface="ＭＳ Ｐゴシック" pitchFamily="34" charset="-128"/>
                </a:endParaRPr>
              </a:p>
            </p:txBody>
          </p:sp>
        </p:grpSp>
        <p:sp>
          <p:nvSpPr>
            <p:cNvPr id="14" name="Arc 36"/>
            <p:cNvSpPr>
              <a:spLocks/>
            </p:cNvSpPr>
            <p:nvPr/>
          </p:nvSpPr>
          <p:spPr bwMode="auto">
            <a:xfrm flipH="1">
              <a:off x="1778484" y="905476"/>
              <a:ext cx="1841379" cy="1029487"/>
            </a:xfrm>
            <a:custGeom>
              <a:avLst/>
              <a:gdLst>
                <a:gd name="G0" fmla="+- 0 0 0"/>
                <a:gd name="G1" fmla="+- 21565 0 0"/>
                <a:gd name="G2" fmla="+- 21600 0 0"/>
                <a:gd name="T0" fmla="*/ 1224 w 21600"/>
                <a:gd name="T1" fmla="*/ 0 h 21565"/>
                <a:gd name="T2" fmla="*/ 21600 w 21600"/>
                <a:gd name="T3" fmla="*/ 21565 h 21565"/>
                <a:gd name="T4" fmla="*/ 0 w 21600"/>
                <a:gd name="T5" fmla="*/ 21565 h 21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65" fill="none" extrusionOk="0">
                  <a:moveTo>
                    <a:pt x="1224" y="-1"/>
                  </a:moveTo>
                  <a:cubicBezTo>
                    <a:pt x="12659" y="648"/>
                    <a:pt x="21600" y="10111"/>
                    <a:pt x="21600" y="21565"/>
                  </a:cubicBezTo>
                </a:path>
                <a:path w="21600" h="21565" stroke="0" extrusionOk="0">
                  <a:moveTo>
                    <a:pt x="1224" y="-1"/>
                  </a:moveTo>
                  <a:cubicBezTo>
                    <a:pt x="12659" y="648"/>
                    <a:pt x="21600" y="10111"/>
                    <a:pt x="21600" y="21565"/>
                  </a:cubicBezTo>
                  <a:lnTo>
                    <a:pt x="0" y="21565"/>
                  </a:lnTo>
                  <a:close/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 type="stealth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A" sz="2400">
                <a:solidFill>
                  <a:srgbClr val="000000"/>
                </a:solidFill>
                <a:latin typeface="Comic Sans MS" panose="030F0702030302020204" pitchFamily="66" charset="0"/>
                <a:ea typeface="ＭＳ Ｐゴシック" pitchFamily="34" charset="-128"/>
              </a:endParaRP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1459461" y="1080981"/>
              <a:ext cx="1183337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CA" sz="2400" b="1" dirty="0" smtClean="0">
                  <a:solidFill>
                    <a:srgbClr val="FF0000"/>
                  </a:solidFill>
                  <a:effectLst/>
                  <a:latin typeface="Comic Sans MS" panose="030F0702030302020204" pitchFamily="66" charset="0"/>
                  <a:cs typeface="Arial" panose="020B0604020202020204" pitchFamily="34" charset="0"/>
                </a:rPr>
                <a:t>8,9/an</a:t>
              </a:r>
              <a:endParaRPr lang="fr-CA" sz="24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72735" y="1766685"/>
              <a:ext cx="20714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b="1" dirty="0" smtClean="0">
                  <a:solidFill>
                    <a:srgbClr val="FF0000"/>
                  </a:solidFill>
                  <a:effectLst/>
                  <a:latin typeface="Comic Sans MS" panose="030F0702030302020204" pitchFamily="66" charset="0"/>
                  <a:cs typeface="Arial" panose="020B0604020202020204" pitchFamily="34" charset="0"/>
                </a:rPr>
                <a:t>Émissions </a:t>
              </a:r>
            </a:p>
            <a:p>
              <a:r>
                <a:rPr lang="fr-CA" b="1" dirty="0" smtClean="0">
                  <a:solidFill>
                    <a:srgbClr val="FF0000"/>
                  </a:solidFill>
                  <a:effectLst/>
                  <a:latin typeface="Comic Sans MS" panose="030F0702030302020204" pitchFamily="66" charset="0"/>
                  <a:cs typeface="Arial" panose="020B0604020202020204" pitchFamily="34" charset="0"/>
                </a:rPr>
                <a:t>anthropogéniques</a:t>
              </a:r>
              <a:endParaRPr lang="fr-CA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sp>
        <p:nvSpPr>
          <p:cNvPr id="41" name="Titre 1"/>
          <p:cNvSpPr txBox="1">
            <a:spLocks/>
          </p:cNvSpPr>
          <p:nvPr/>
        </p:nvSpPr>
        <p:spPr bwMode="auto">
          <a:xfrm>
            <a:off x="3175" y="43668"/>
            <a:ext cx="8683625" cy="425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CA" altLang="en-US" sz="2800" kern="0" dirty="0" smtClean="0">
                <a:effectLst/>
                <a:latin typeface="Comic Sans MS" pitchFamily="66" charset="0"/>
              </a:rPr>
              <a:t>Augmenter la MO du sol : services </a:t>
            </a:r>
            <a:r>
              <a:rPr lang="en-CA" altLang="en-US" sz="2800" kern="0" dirty="0" err="1" smtClean="0">
                <a:effectLst/>
                <a:latin typeface="Comic Sans MS" pitchFamily="66" charset="0"/>
              </a:rPr>
              <a:t>écologiques</a:t>
            </a:r>
            <a:endParaRPr lang="fr-CA" altLang="en-US" sz="2800" kern="0" dirty="0" smtClean="0"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88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9457CA-839A-4281-801A-3D39DF049E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003" y="0"/>
            <a:ext cx="9229725" cy="6857999"/>
          </a:xfrm>
          <a:prstGeom prst="rect">
            <a:avLst/>
          </a:prstGeom>
        </p:spPr>
      </p:pic>
      <p:grpSp>
        <p:nvGrpSpPr>
          <p:cNvPr id="14" name="Groupe 13"/>
          <p:cNvGrpSpPr/>
          <p:nvPr/>
        </p:nvGrpSpPr>
        <p:grpSpPr>
          <a:xfrm>
            <a:off x="2347484" y="1719474"/>
            <a:ext cx="1921121" cy="3277252"/>
            <a:chOff x="2347484" y="1719474"/>
            <a:chExt cx="1921121" cy="3277252"/>
          </a:xfrm>
        </p:grpSpPr>
        <p:sp>
          <p:nvSpPr>
            <p:cNvPr id="7" name="Arc 15">
              <a:extLst>
                <a:ext uri="{FF2B5EF4-FFF2-40B4-BE49-F238E27FC236}">
                  <a16:creationId xmlns:a16="http://schemas.microsoft.com/office/drawing/2014/main" id="{14947352-FFE1-4187-9F24-7C5C64DD099E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2806262" y="1719474"/>
              <a:ext cx="1096690" cy="1529152"/>
            </a:xfrm>
            <a:custGeom>
              <a:avLst/>
              <a:gdLst>
                <a:gd name="G0" fmla="+- 21600 0 0"/>
                <a:gd name="G1" fmla="+- 21417 0 0"/>
                <a:gd name="G2" fmla="+- 21600 0 0"/>
                <a:gd name="T0" fmla="*/ 18836 w 21600"/>
                <a:gd name="T1" fmla="*/ 42839 h 42839"/>
                <a:gd name="T2" fmla="*/ 18795 w 21600"/>
                <a:gd name="T3" fmla="*/ 0 h 42839"/>
                <a:gd name="T4" fmla="*/ 21600 w 21600"/>
                <a:gd name="T5" fmla="*/ 21417 h 42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2839" fill="none" extrusionOk="0">
                  <a:moveTo>
                    <a:pt x="18835" y="42839"/>
                  </a:moveTo>
                  <a:cubicBezTo>
                    <a:pt x="8064" y="41449"/>
                    <a:pt x="0" y="32277"/>
                    <a:pt x="0" y="21417"/>
                  </a:cubicBezTo>
                  <a:cubicBezTo>
                    <a:pt x="0" y="10571"/>
                    <a:pt x="8041" y="1408"/>
                    <a:pt x="18794" y="-1"/>
                  </a:cubicBezTo>
                </a:path>
                <a:path w="21600" h="42839" stroke="0" extrusionOk="0">
                  <a:moveTo>
                    <a:pt x="18835" y="42839"/>
                  </a:moveTo>
                  <a:cubicBezTo>
                    <a:pt x="8064" y="41449"/>
                    <a:pt x="0" y="32277"/>
                    <a:pt x="0" y="21417"/>
                  </a:cubicBezTo>
                  <a:cubicBezTo>
                    <a:pt x="0" y="10571"/>
                    <a:pt x="8041" y="1408"/>
                    <a:pt x="18794" y="-1"/>
                  </a:cubicBezTo>
                  <a:lnTo>
                    <a:pt x="21600" y="21417"/>
                  </a:lnTo>
                  <a:close/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 type="none" w="med" len="med"/>
              <a:tailEnd type="arrow" w="med" len="med"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fr-CA" sz="1350">
                <a:solidFill>
                  <a:prstClr val="black"/>
                </a:solidFill>
                <a:effectLst/>
                <a:latin typeface="Calibri" panose="020F0502020204030204"/>
              </a:endParaRPr>
            </a:p>
          </p:txBody>
        </p:sp>
        <p:sp>
          <p:nvSpPr>
            <p:cNvPr id="10" name="Arc 15">
              <a:extLst>
                <a:ext uri="{FF2B5EF4-FFF2-40B4-BE49-F238E27FC236}">
                  <a16:creationId xmlns:a16="http://schemas.microsoft.com/office/drawing/2014/main" id="{CAB96617-4FE0-46AF-AA02-34F5F79D9109}"/>
                </a:ext>
              </a:extLst>
            </p:cNvPr>
            <p:cNvSpPr>
              <a:spLocks/>
            </p:cNvSpPr>
            <p:nvPr/>
          </p:nvSpPr>
          <p:spPr bwMode="auto">
            <a:xfrm rot="11003544" flipH="1">
              <a:off x="3228544" y="3853583"/>
              <a:ext cx="1040061" cy="1143143"/>
            </a:xfrm>
            <a:custGeom>
              <a:avLst/>
              <a:gdLst>
                <a:gd name="G0" fmla="+- 21600 0 0"/>
                <a:gd name="G1" fmla="+- 21417 0 0"/>
                <a:gd name="G2" fmla="+- 21600 0 0"/>
                <a:gd name="T0" fmla="*/ 18836 w 21600"/>
                <a:gd name="T1" fmla="*/ 42839 h 42839"/>
                <a:gd name="T2" fmla="*/ 18795 w 21600"/>
                <a:gd name="T3" fmla="*/ 0 h 42839"/>
                <a:gd name="T4" fmla="*/ 21600 w 21600"/>
                <a:gd name="T5" fmla="*/ 21417 h 42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2839" fill="none" extrusionOk="0">
                  <a:moveTo>
                    <a:pt x="18835" y="42839"/>
                  </a:moveTo>
                  <a:cubicBezTo>
                    <a:pt x="8064" y="41449"/>
                    <a:pt x="0" y="32277"/>
                    <a:pt x="0" y="21417"/>
                  </a:cubicBezTo>
                  <a:cubicBezTo>
                    <a:pt x="0" y="10571"/>
                    <a:pt x="8041" y="1408"/>
                    <a:pt x="18794" y="-1"/>
                  </a:cubicBezTo>
                </a:path>
                <a:path w="21600" h="42839" stroke="0" extrusionOk="0">
                  <a:moveTo>
                    <a:pt x="18835" y="42839"/>
                  </a:moveTo>
                  <a:cubicBezTo>
                    <a:pt x="8064" y="41449"/>
                    <a:pt x="0" y="32277"/>
                    <a:pt x="0" y="21417"/>
                  </a:cubicBezTo>
                  <a:cubicBezTo>
                    <a:pt x="0" y="10571"/>
                    <a:pt x="8041" y="1408"/>
                    <a:pt x="18794" y="-1"/>
                  </a:cubicBezTo>
                  <a:lnTo>
                    <a:pt x="21600" y="21417"/>
                  </a:lnTo>
                  <a:close/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 type="none" w="med" len="med"/>
              <a:tailEnd type="arrow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fr-CA" sz="1350">
                <a:solidFill>
                  <a:prstClr val="black"/>
                </a:solidFill>
                <a:effectLst/>
                <a:latin typeface="Calibri" panose="020F0502020204030204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274A6BE-AEC6-4DD5-B690-3F8B8EEB296F}"/>
                </a:ext>
              </a:extLst>
            </p:cNvPr>
            <p:cNvGrpSpPr/>
            <p:nvPr/>
          </p:nvGrpSpPr>
          <p:grpSpPr>
            <a:xfrm>
              <a:off x="2347484" y="2090550"/>
              <a:ext cx="1370991" cy="2798139"/>
              <a:chOff x="3097074" y="1898966"/>
              <a:chExt cx="1562338" cy="373085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8ACDCEE-0E2D-41B1-BF83-2CF6F968BFE7}"/>
                  </a:ext>
                </a:extLst>
              </p:cNvPr>
              <p:cNvGrpSpPr/>
              <p:nvPr/>
            </p:nvGrpSpPr>
            <p:grpSpPr>
              <a:xfrm>
                <a:off x="3097074" y="1898966"/>
                <a:ext cx="1104284" cy="884903"/>
                <a:chOff x="3303035" y="1227598"/>
                <a:chExt cx="1104284" cy="884903"/>
              </a:xfrm>
            </p:grpSpPr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014198B4-91D1-4B08-8586-748BB20E454C}"/>
                    </a:ext>
                  </a:extLst>
                </p:cNvPr>
                <p:cNvSpPr/>
                <p:nvPr/>
              </p:nvSpPr>
              <p:spPr>
                <a:xfrm>
                  <a:off x="3303035" y="1227598"/>
                  <a:ext cx="1104284" cy="88490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fr-CA" sz="1350">
                    <a:solidFill>
                      <a:prstClr val="black"/>
                    </a:solidFill>
                    <a:effectLst/>
                    <a:latin typeface="Calibri" panose="020F0502020204030204"/>
                  </a:endParaRPr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5D5460B-04DB-41FA-8DD5-D4FD079567D7}"/>
                    </a:ext>
                  </a:extLst>
                </p:cNvPr>
                <p:cNvSpPr txBox="1"/>
                <p:nvPr/>
              </p:nvSpPr>
              <p:spPr>
                <a:xfrm>
                  <a:off x="3343255" y="1441967"/>
                  <a:ext cx="1064064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CA" sz="1500" b="1" dirty="0">
                      <a:solidFill>
                        <a:prstClr val="black"/>
                      </a:solidFill>
                      <a:effectLst/>
                      <a:latin typeface="Calibri" panose="020F0502020204030204"/>
                    </a:rPr>
                    <a:t>1</a:t>
                  </a:r>
                  <a:r>
                    <a:rPr lang="en-CA" sz="1500" b="1" baseline="30000" dirty="0">
                      <a:solidFill>
                        <a:prstClr val="black"/>
                      </a:solidFill>
                      <a:effectLst/>
                      <a:latin typeface="Calibri" panose="020F0502020204030204"/>
                    </a:rPr>
                    <a:t>er</a:t>
                  </a:r>
                  <a:r>
                    <a:rPr lang="en-CA" sz="1500" b="1" dirty="0">
                      <a:solidFill>
                        <a:prstClr val="black"/>
                      </a:solidFill>
                      <a:effectLst/>
                      <a:latin typeface="Calibri" panose="020F0502020204030204"/>
                    </a:rPr>
                    <a:t> Levier</a:t>
                  </a:r>
                  <a:endParaRPr lang="fr-CA" sz="1500" b="1" dirty="0">
                    <a:solidFill>
                      <a:prstClr val="black"/>
                    </a:solidFill>
                    <a:effectLst/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AFD972E0-5679-4321-A2FF-6F68B6BA6AC3}"/>
                  </a:ext>
                </a:extLst>
              </p:cNvPr>
              <p:cNvGrpSpPr/>
              <p:nvPr/>
            </p:nvGrpSpPr>
            <p:grpSpPr>
              <a:xfrm>
                <a:off x="3572111" y="4744915"/>
                <a:ext cx="1087301" cy="884903"/>
                <a:chOff x="3355135" y="1191022"/>
                <a:chExt cx="1087301" cy="884903"/>
              </a:xfrm>
            </p:grpSpPr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963FE642-CDE6-469E-9F7F-274303EF2508}"/>
                    </a:ext>
                  </a:extLst>
                </p:cNvPr>
                <p:cNvSpPr/>
                <p:nvPr/>
              </p:nvSpPr>
              <p:spPr>
                <a:xfrm>
                  <a:off x="3355135" y="1191022"/>
                  <a:ext cx="1087301" cy="884903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fr-CA" sz="1350">
                    <a:solidFill>
                      <a:prstClr val="black"/>
                    </a:solidFill>
                    <a:effectLst/>
                    <a:latin typeface="Calibri" panose="020F0502020204030204"/>
                  </a:endParaRP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EFF3991-7680-4931-9AC8-475CF9D3DD0F}"/>
                    </a:ext>
                  </a:extLst>
                </p:cNvPr>
                <p:cNvSpPr txBox="1"/>
                <p:nvPr/>
              </p:nvSpPr>
              <p:spPr>
                <a:xfrm>
                  <a:off x="3405775" y="1381007"/>
                  <a:ext cx="1035879" cy="430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CA" sz="1500" b="1" dirty="0">
                      <a:solidFill>
                        <a:prstClr val="black"/>
                      </a:solidFill>
                      <a:effectLst/>
                      <a:latin typeface="Calibri" panose="020F0502020204030204"/>
                    </a:rPr>
                    <a:t>1</a:t>
                  </a:r>
                  <a:r>
                    <a:rPr lang="en-CA" sz="1500" b="1" baseline="30000" dirty="0">
                      <a:solidFill>
                        <a:prstClr val="black"/>
                      </a:solidFill>
                      <a:effectLst/>
                      <a:latin typeface="Calibri" panose="020F0502020204030204"/>
                    </a:rPr>
                    <a:t>er</a:t>
                  </a:r>
                  <a:r>
                    <a:rPr lang="en-CA" sz="1500" b="1" dirty="0">
                      <a:solidFill>
                        <a:prstClr val="black"/>
                      </a:solidFill>
                      <a:effectLst/>
                      <a:latin typeface="Calibri" panose="020F0502020204030204"/>
                    </a:rPr>
                    <a:t> Levier</a:t>
                  </a:r>
                  <a:endParaRPr lang="fr-CA" sz="1500" b="1" dirty="0">
                    <a:solidFill>
                      <a:prstClr val="black"/>
                    </a:solidFill>
                    <a:effectLst/>
                    <a:latin typeface="Calibri" panose="020F0502020204030204"/>
                  </a:endParaRPr>
                </a:p>
              </p:txBody>
            </p:sp>
          </p:grpSp>
        </p:grpSp>
      </p:grpSp>
      <p:grpSp>
        <p:nvGrpSpPr>
          <p:cNvPr id="17" name="Groupe 16"/>
          <p:cNvGrpSpPr/>
          <p:nvPr/>
        </p:nvGrpSpPr>
        <p:grpSpPr>
          <a:xfrm>
            <a:off x="5183560" y="1911242"/>
            <a:ext cx="1959939" cy="3660882"/>
            <a:chOff x="5183560" y="1911242"/>
            <a:chExt cx="1959939" cy="3660882"/>
          </a:xfrm>
          <a:effectLst>
            <a:glow rad="1397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12" name="Arc 15">
              <a:extLst>
                <a:ext uri="{FF2B5EF4-FFF2-40B4-BE49-F238E27FC236}">
                  <a16:creationId xmlns:a16="http://schemas.microsoft.com/office/drawing/2014/main" id="{CE28DEE5-DC84-4098-8FEE-EBDD7E4773B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183560" y="1911242"/>
              <a:ext cx="1462744" cy="3660882"/>
            </a:xfrm>
            <a:custGeom>
              <a:avLst/>
              <a:gdLst>
                <a:gd name="G0" fmla="+- 21600 0 0"/>
                <a:gd name="G1" fmla="+- 21417 0 0"/>
                <a:gd name="G2" fmla="+- 21600 0 0"/>
                <a:gd name="T0" fmla="*/ 18836 w 21600"/>
                <a:gd name="T1" fmla="*/ 42839 h 42839"/>
                <a:gd name="T2" fmla="*/ 18795 w 21600"/>
                <a:gd name="T3" fmla="*/ 0 h 42839"/>
                <a:gd name="T4" fmla="*/ 21600 w 21600"/>
                <a:gd name="T5" fmla="*/ 21417 h 42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2839" fill="none" extrusionOk="0">
                  <a:moveTo>
                    <a:pt x="18835" y="42839"/>
                  </a:moveTo>
                  <a:cubicBezTo>
                    <a:pt x="8064" y="41449"/>
                    <a:pt x="0" y="32277"/>
                    <a:pt x="0" y="21417"/>
                  </a:cubicBezTo>
                  <a:cubicBezTo>
                    <a:pt x="0" y="10571"/>
                    <a:pt x="8041" y="1408"/>
                    <a:pt x="18794" y="-1"/>
                  </a:cubicBezTo>
                </a:path>
                <a:path w="21600" h="42839" stroke="0" extrusionOk="0">
                  <a:moveTo>
                    <a:pt x="18835" y="42839"/>
                  </a:moveTo>
                  <a:cubicBezTo>
                    <a:pt x="8064" y="41449"/>
                    <a:pt x="0" y="32277"/>
                    <a:pt x="0" y="21417"/>
                  </a:cubicBezTo>
                  <a:cubicBezTo>
                    <a:pt x="0" y="10571"/>
                    <a:pt x="8041" y="1408"/>
                    <a:pt x="18794" y="-1"/>
                  </a:cubicBezTo>
                  <a:lnTo>
                    <a:pt x="21600" y="21417"/>
                  </a:lnTo>
                  <a:close/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fr-CA" sz="1350">
                <a:solidFill>
                  <a:prstClr val="black"/>
                </a:solidFill>
                <a:effectLst/>
                <a:latin typeface="Calibri" panose="020F0502020204030204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5F8D292-830B-4514-B3EB-E406EFEAAE89}"/>
                </a:ext>
              </a:extLst>
            </p:cNvPr>
            <p:cNvGrpSpPr/>
            <p:nvPr/>
          </p:nvGrpSpPr>
          <p:grpSpPr>
            <a:xfrm>
              <a:off x="6091532" y="3653894"/>
              <a:ext cx="1051967" cy="663677"/>
              <a:chOff x="3274016" y="1227598"/>
              <a:chExt cx="995692" cy="884903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467179AB-4186-4325-A9A0-673A7387552F}"/>
                  </a:ext>
                </a:extLst>
              </p:cNvPr>
              <p:cNvSpPr/>
              <p:nvPr/>
            </p:nvSpPr>
            <p:spPr>
              <a:xfrm>
                <a:off x="3303035" y="1227598"/>
                <a:ext cx="902169" cy="88490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fr-CA" sz="1350">
                  <a:solidFill>
                    <a:prstClr val="black"/>
                  </a:solidFill>
                  <a:effectLst/>
                  <a:latin typeface="Calibri" panose="020F0502020204030204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6E23938-BD1C-4033-B7AC-5B7A3397D3C4}"/>
                  </a:ext>
                </a:extLst>
              </p:cNvPr>
              <p:cNvSpPr txBox="1"/>
              <p:nvPr/>
            </p:nvSpPr>
            <p:spPr>
              <a:xfrm>
                <a:off x="3274016" y="1429775"/>
                <a:ext cx="99569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500" b="1" dirty="0">
                    <a:solidFill>
                      <a:prstClr val="black"/>
                    </a:solidFill>
                    <a:effectLst/>
                    <a:latin typeface="Calibri" panose="020F0502020204030204"/>
                  </a:rPr>
                  <a:t>3</a:t>
                </a:r>
                <a:r>
                  <a:rPr lang="en-CA" sz="1500" b="1" baseline="30000" dirty="0">
                    <a:solidFill>
                      <a:prstClr val="black"/>
                    </a:solidFill>
                    <a:effectLst/>
                    <a:latin typeface="Calibri" panose="020F0502020204030204"/>
                  </a:rPr>
                  <a:t>e</a:t>
                </a:r>
                <a:r>
                  <a:rPr lang="en-CA" sz="1500" b="1" dirty="0">
                    <a:solidFill>
                      <a:prstClr val="black"/>
                    </a:solidFill>
                    <a:effectLst/>
                    <a:latin typeface="Calibri" panose="020F0502020204030204"/>
                  </a:rPr>
                  <a:t> Levier</a:t>
                </a:r>
                <a:endParaRPr lang="fr-CA" sz="1500" b="1" dirty="0">
                  <a:solidFill>
                    <a:prstClr val="black"/>
                  </a:solidFill>
                  <a:effectLst/>
                  <a:latin typeface="Calibri" panose="020F0502020204030204"/>
                </a:endParaRP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10E21EA-3A50-4878-954F-8717ACD65340}"/>
              </a:ext>
            </a:extLst>
          </p:cNvPr>
          <p:cNvSpPr txBox="1"/>
          <p:nvPr/>
        </p:nvSpPr>
        <p:spPr>
          <a:xfrm>
            <a:off x="7143499" y="6489191"/>
            <a:ext cx="20053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CA" sz="1500" dirty="0" smtClean="0">
                <a:effectLst/>
                <a:latin typeface="Calibri" panose="020F0502020204030204"/>
              </a:rPr>
              <a:t>© Marie-</a:t>
            </a:r>
            <a:r>
              <a:rPr lang="en-CA" sz="1500" dirty="0" err="1" smtClean="0">
                <a:effectLst/>
                <a:latin typeface="Calibri" panose="020F0502020204030204"/>
              </a:rPr>
              <a:t>Élise</a:t>
            </a:r>
            <a:r>
              <a:rPr lang="en-CA" sz="1500" dirty="0" smtClean="0">
                <a:effectLst/>
                <a:latin typeface="Calibri" panose="020F0502020204030204"/>
              </a:rPr>
              <a:t> Samson</a:t>
            </a:r>
            <a:endParaRPr lang="fr-CA" sz="1500" dirty="0">
              <a:effectLst/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9E2E646-AB45-4760-A5F7-FEB7AD112BB4}"/>
              </a:ext>
            </a:extLst>
          </p:cNvPr>
          <p:cNvSpPr/>
          <p:nvPr/>
        </p:nvSpPr>
        <p:spPr>
          <a:xfrm>
            <a:off x="-26004" y="303055"/>
            <a:ext cx="9229725" cy="5783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fr-CA" sz="1350">
              <a:solidFill>
                <a:prstClr val="white"/>
              </a:solidFill>
              <a:effectLst/>
              <a:latin typeface="Calibri" panose="020F0502020204030204"/>
            </a:endParaRPr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00665749-A8C3-4F4A-8EB0-15A2B8894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329" y="422414"/>
            <a:ext cx="8622792" cy="3323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/>
          <a:p>
            <a:pPr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fr-FR" sz="2400" b="1" dirty="0">
                <a:ln w="0"/>
                <a:solidFill>
                  <a:prstClr val="white"/>
                </a:solidFill>
                <a:latin typeface="Comic Sans MS" panose="030F0702030302020204" pitchFamily="66" charset="0"/>
              </a:rPr>
              <a:t>Comment </a:t>
            </a:r>
            <a:r>
              <a:rPr lang="en-US" altLang="fr-FR" sz="2400" b="1" dirty="0" smtClean="0">
                <a:ln w="0"/>
                <a:solidFill>
                  <a:prstClr val="white"/>
                </a:solidFill>
                <a:latin typeface="Comic Sans MS" panose="030F0702030302020204" pitchFamily="66" charset="0"/>
              </a:rPr>
              <a:t>y arriver ?  </a:t>
            </a:r>
            <a:r>
              <a:rPr lang="en-US" altLang="fr-FR" sz="2400" b="1" dirty="0" err="1" smtClean="0">
                <a:ln w="0"/>
                <a:solidFill>
                  <a:prstClr val="white"/>
                </a:solidFill>
                <a:latin typeface="Comic Sans MS" panose="030F0702030302020204" pitchFamily="66" charset="0"/>
              </a:rPr>
              <a:t>Trois</a:t>
            </a:r>
            <a:r>
              <a:rPr lang="en-US" altLang="fr-FR" sz="2400" b="1" dirty="0" smtClean="0">
                <a:ln w="0"/>
                <a:solidFill>
                  <a:prstClr val="white"/>
                </a:solidFill>
                <a:latin typeface="Comic Sans MS" panose="030F0702030302020204" pitchFamily="66" charset="0"/>
              </a:rPr>
              <a:t> leviers </a:t>
            </a:r>
            <a:r>
              <a:rPr lang="en-US" altLang="fr-FR" sz="2400" b="1" dirty="0" err="1" smtClean="0">
                <a:ln w="0"/>
                <a:solidFill>
                  <a:prstClr val="white"/>
                </a:solidFill>
                <a:latin typeface="Comic Sans MS" panose="030F0702030302020204" pitchFamily="66" charset="0"/>
              </a:rPr>
              <a:t>possibles</a:t>
            </a:r>
            <a:endParaRPr lang="en-US" altLang="fr-FR" sz="2400" b="1" dirty="0">
              <a:ln w="0"/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5" name="Groupe 14"/>
          <p:cNvGrpSpPr/>
          <p:nvPr/>
        </p:nvGrpSpPr>
        <p:grpSpPr>
          <a:xfrm>
            <a:off x="1887000" y="3428999"/>
            <a:ext cx="1870809" cy="2143124"/>
            <a:chOff x="1887000" y="3428999"/>
            <a:chExt cx="1870809" cy="2143124"/>
          </a:xfrm>
        </p:grpSpPr>
        <p:sp>
          <p:nvSpPr>
            <p:cNvPr id="8" name="Arc 15">
              <a:extLst>
                <a:ext uri="{FF2B5EF4-FFF2-40B4-BE49-F238E27FC236}">
                  <a16:creationId xmlns:a16="http://schemas.microsoft.com/office/drawing/2014/main" id="{F58754E8-46FD-437E-AA3B-3B4396EC43A6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2477277" y="3428999"/>
              <a:ext cx="1280532" cy="2143124"/>
            </a:xfrm>
            <a:custGeom>
              <a:avLst/>
              <a:gdLst>
                <a:gd name="G0" fmla="+- 21600 0 0"/>
                <a:gd name="G1" fmla="+- 21417 0 0"/>
                <a:gd name="G2" fmla="+- 21600 0 0"/>
                <a:gd name="T0" fmla="*/ 18836 w 21600"/>
                <a:gd name="T1" fmla="*/ 42839 h 42839"/>
                <a:gd name="T2" fmla="*/ 18795 w 21600"/>
                <a:gd name="T3" fmla="*/ 0 h 42839"/>
                <a:gd name="T4" fmla="*/ 21600 w 21600"/>
                <a:gd name="T5" fmla="*/ 21417 h 42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2839" fill="none" extrusionOk="0">
                  <a:moveTo>
                    <a:pt x="18835" y="42839"/>
                  </a:moveTo>
                  <a:cubicBezTo>
                    <a:pt x="8064" y="41449"/>
                    <a:pt x="0" y="32277"/>
                    <a:pt x="0" y="21417"/>
                  </a:cubicBezTo>
                  <a:cubicBezTo>
                    <a:pt x="0" y="10571"/>
                    <a:pt x="8041" y="1408"/>
                    <a:pt x="18794" y="-1"/>
                  </a:cubicBezTo>
                </a:path>
                <a:path w="21600" h="42839" stroke="0" extrusionOk="0">
                  <a:moveTo>
                    <a:pt x="18835" y="42839"/>
                  </a:moveTo>
                  <a:cubicBezTo>
                    <a:pt x="8064" y="41449"/>
                    <a:pt x="0" y="32277"/>
                    <a:pt x="0" y="21417"/>
                  </a:cubicBezTo>
                  <a:cubicBezTo>
                    <a:pt x="0" y="10571"/>
                    <a:pt x="8041" y="1408"/>
                    <a:pt x="18794" y="-1"/>
                  </a:cubicBezTo>
                  <a:lnTo>
                    <a:pt x="21600" y="21417"/>
                  </a:lnTo>
                  <a:close/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 type="none" w="med" len="med"/>
              <a:tailEnd type="arrow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fr-CA" sz="1350">
                <a:solidFill>
                  <a:prstClr val="black"/>
                </a:solidFill>
                <a:effectLst/>
                <a:latin typeface="Calibri" panose="020F0502020204030204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0AE6449-D9A8-43B5-9609-63749F70B423}"/>
                </a:ext>
              </a:extLst>
            </p:cNvPr>
            <p:cNvGrpSpPr/>
            <p:nvPr/>
          </p:nvGrpSpPr>
          <p:grpSpPr>
            <a:xfrm>
              <a:off x="1887000" y="3970370"/>
              <a:ext cx="1025144" cy="663677"/>
              <a:chOff x="3222565" y="1544590"/>
              <a:chExt cx="902169" cy="884903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74DD3EBE-2ECC-4533-A523-B5A5359E7612}"/>
                  </a:ext>
                </a:extLst>
              </p:cNvPr>
              <p:cNvSpPr/>
              <p:nvPr/>
            </p:nvSpPr>
            <p:spPr>
              <a:xfrm>
                <a:off x="3222565" y="1544590"/>
                <a:ext cx="902169" cy="88490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tIns="144000"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fr-CA" sz="1350">
                  <a:solidFill>
                    <a:prstClr val="black"/>
                  </a:solidFill>
                  <a:effectLst/>
                  <a:latin typeface="Calibri" panose="020F0502020204030204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A66AD4D-5823-4494-A195-AE52017E2BC8}"/>
                  </a:ext>
                </a:extLst>
              </p:cNvPr>
              <p:cNvSpPr txBox="1"/>
              <p:nvPr/>
            </p:nvSpPr>
            <p:spPr>
              <a:xfrm>
                <a:off x="3278879" y="1600463"/>
                <a:ext cx="821726" cy="563207"/>
              </a:xfrm>
              <a:prstGeom prst="rect">
                <a:avLst/>
              </a:prstGeom>
              <a:noFill/>
            </p:spPr>
            <p:txBody>
              <a:bodyPr wrap="square" tIns="144000" rtlCol="0">
                <a:spAutoFit/>
              </a:bodyPr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500" b="1" dirty="0" smtClean="0">
                    <a:solidFill>
                      <a:prstClr val="black"/>
                    </a:solidFill>
                    <a:effectLst/>
                    <a:latin typeface="Calibri" panose="020F0502020204030204"/>
                  </a:rPr>
                  <a:t>2</a:t>
                </a:r>
                <a:r>
                  <a:rPr lang="en-CA" sz="1500" b="1" baseline="30000" dirty="0" smtClean="0">
                    <a:solidFill>
                      <a:prstClr val="black"/>
                    </a:solidFill>
                    <a:effectLst/>
                    <a:latin typeface="Calibri" panose="020F0502020204030204"/>
                  </a:rPr>
                  <a:t>e</a:t>
                </a:r>
                <a:r>
                  <a:rPr lang="en-CA" sz="1500" b="1" dirty="0">
                    <a:solidFill>
                      <a:prstClr val="black"/>
                    </a:solidFill>
                    <a:effectLst/>
                    <a:latin typeface="Calibri" panose="020F0502020204030204"/>
                  </a:rPr>
                  <a:t> </a:t>
                </a:r>
                <a:r>
                  <a:rPr lang="en-CA" sz="1500" b="1" dirty="0" smtClean="0">
                    <a:solidFill>
                      <a:prstClr val="black"/>
                    </a:solidFill>
                    <a:effectLst/>
                    <a:latin typeface="Calibri" panose="020F0502020204030204"/>
                  </a:rPr>
                  <a:t>Levier</a:t>
                </a:r>
                <a:endParaRPr lang="fr-CA" sz="1500" b="1" dirty="0">
                  <a:solidFill>
                    <a:prstClr val="black"/>
                  </a:solidFill>
                  <a:effectLst/>
                  <a:latin typeface="Calibri" panose="020F0502020204030204"/>
                </a:endParaRPr>
              </a:p>
            </p:txBody>
          </p:sp>
        </p:grpSp>
      </p:grp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2C842DF2-9F86-40CE-8EE3-8DFD29C36350}"/>
              </a:ext>
            </a:extLst>
          </p:cNvPr>
          <p:cNvGrpSpPr/>
          <p:nvPr/>
        </p:nvGrpSpPr>
        <p:grpSpPr>
          <a:xfrm>
            <a:off x="3790357" y="1320311"/>
            <a:ext cx="1715426" cy="644409"/>
            <a:chOff x="4586171" y="2103163"/>
            <a:chExt cx="773400" cy="495730"/>
          </a:xfrm>
        </p:grpSpPr>
        <p:sp>
          <p:nvSpPr>
            <p:cNvPr id="288" name="Cloud 287">
              <a:extLst>
                <a:ext uri="{FF2B5EF4-FFF2-40B4-BE49-F238E27FC236}">
                  <a16:creationId xmlns:a16="http://schemas.microsoft.com/office/drawing/2014/main" id="{4F05F9FE-6129-4364-BCFA-12C100318A6D}"/>
                </a:ext>
              </a:extLst>
            </p:cNvPr>
            <p:cNvSpPr/>
            <p:nvPr/>
          </p:nvSpPr>
          <p:spPr>
            <a:xfrm rot="338028">
              <a:off x="4610385" y="2103163"/>
              <a:ext cx="697930" cy="49573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fr-CA" sz="1350">
                <a:solidFill>
                  <a:prstClr val="black"/>
                </a:solidFill>
                <a:effectLst/>
                <a:latin typeface="Calibri" panose="020F0502020204030204"/>
              </a:endParaRPr>
            </a:p>
          </p:txBody>
        </p:sp>
        <p:sp>
          <p:nvSpPr>
            <p:cNvPr id="287" name="Text Box 22">
              <a:extLst>
                <a:ext uri="{FF2B5EF4-FFF2-40B4-BE49-F238E27FC236}">
                  <a16:creationId xmlns:a16="http://schemas.microsoft.com/office/drawing/2014/main" id="{FD246A7E-BAC4-425C-9742-ED5123963F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86171" y="2214288"/>
              <a:ext cx="773400" cy="2486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fr-FR" sz="15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</a:rPr>
                <a:t>CO</a:t>
              </a:r>
              <a:r>
                <a:rPr lang="en-US" altLang="fr-FR" sz="1500" b="1" baseline="-25000" dirty="0">
                  <a:solidFill>
                    <a:srgbClr val="000000"/>
                  </a:solidFill>
                  <a:effectLst/>
                  <a:latin typeface="Tahoma" panose="020B0604030504040204" pitchFamily="34" charset="0"/>
                </a:rPr>
                <a:t>2</a:t>
              </a:r>
              <a:endParaRPr lang="en-US" altLang="fr-FR" sz="1050" b="1" dirty="0">
                <a:solidFill>
                  <a:srgbClr val="000000"/>
                </a:solidFill>
                <a:effectLst/>
                <a:latin typeface="Tahoma" panose="020B0604030504040204" pitchFamily="34" charset="0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8247FC-5911-47E1-A6F5-04C487B4CDFC}"/>
              </a:ext>
            </a:extLst>
          </p:cNvPr>
          <p:cNvSpPr/>
          <p:nvPr/>
        </p:nvSpPr>
        <p:spPr>
          <a:xfrm>
            <a:off x="3662423" y="5391750"/>
            <a:ext cx="1640702" cy="64440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CA" sz="1500" b="1" dirty="0">
                <a:solidFill>
                  <a:prstClr val="black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Matière </a:t>
            </a:r>
            <a:r>
              <a:rPr lang="en-CA" sz="1500" b="1" dirty="0" err="1">
                <a:solidFill>
                  <a:prstClr val="black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organique</a:t>
            </a:r>
            <a:endParaRPr lang="fr-CA" sz="1500" b="1" dirty="0">
              <a:solidFill>
                <a:prstClr val="black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220660" y="1172800"/>
            <a:ext cx="28937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fr-CA" sz="24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sym typeface="Symbol" panose="05050102010706020507" pitchFamily="18" charset="2"/>
              </a:rPr>
              <a:t> </a:t>
            </a:r>
            <a:r>
              <a:rPr lang="fr-CA" sz="24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Photosynthèse</a:t>
            </a:r>
          </a:p>
          <a:p>
            <a:pPr marL="342900" indent="-342900">
              <a:buAutoNum type="arabicPeriod"/>
            </a:pPr>
            <a:r>
              <a:rPr lang="fr-CA" sz="24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sym typeface="Symbol" panose="05050102010706020507" pitchFamily="18" charset="2"/>
              </a:rPr>
              <a:t></a:t>
            </a:r>
            <a:r>
              <a:rPr lang="fr-CA" sz="24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Apports</a:t>
            </a:r>
          </a:p>
          <a:p>
            <a:pPr marL="342900" indent="-342900">
              <a:buAutoNum type="arabicPeriod"/>
            </a:pPr>
            <a:r>
              <a:rPr lang="fr-CA" sz="24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sym typeface="Symbol" panose="05050102010706020507" pitchFamily="18" charset="2"/>
              </a:rPr>
              <a:t> </a:t>
            </a:r>
            <a:r>
              <a:rPr lang="fr-CA" sz="24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Décomposition</a:t>
            </a:r>
            <a:endParaRPr lang="fr-CA" sz="24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811828" y="1373704"/>
            <a:ext cx="2113903" cy="4222855"/>
            <a:chOff x="811828" y="1373704"/>
            <a:chExt cx="2113903" cy="4222855"/>
          </a:xfrm>
        </p:grpSpPr>
        <p:sp>
          <p:nvSpPr>
            <p:cNvPr id="33" name="Arc 15">
              <a:extLst>
                <a:ext uri="{FF2B5EF4-FFF2-40B4-BE49-F238E27FC236}">
                  <a16:creationId xmlns:a16="http://schemas.microsoft.com/office/drawing/2014/main" id="{14947352-FFE1-4187-9F24-7C5C64DD099E}"/>
                </a:ext>
              </a:extLst>
            </p:cNvPr>
            <p:cNvSpPr>
              <a:spLocks/>
            </p:cNvSpPr>
            <p:nvPr/>
          </p:nvSpPr>
          <p:spPr bwMode="auto">
            <a:xfrm rot="10339170" flipH="1">
              <a:off x="1323370" y="1711229"/>
              <a:ext cx="1602361" cy="3885330"/>
            </a:xfrm>
            <a:custGeom>
              <a:avLst/>
              <a:gdLst>
                <a:gd name="G0" fmla="+- 21600 0 0"/>
                <a:gd name="G1" fmla="+- 21417 0 0"/>
                <a:gd name="G2" fmla="+- 21600 0 0"/>
                <a:gd name="T0" fmla="*/ 18836 w 21600"/>
                <a:gd name="T1" fmla="*/ 42839 h 42839"/>
                <a:gd name="T2" fmla="*/ 18795 w 21600"/>
                <a:gd name="T3" fmla="*/ 0 h 42839"/>
                <a:gd name="T4" fmla="*/ 21600 w 21600"/>
                <a:gd name="T5" fmla="*/ 21417 h 42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2839" fill="none" extrusionOk="0">
                  <a:moveTo>
                    <a:pt x="18835" y="42839"/>
                  </a:moveTo>
                  <a:cubicBezTo>
                    <a:pt x="8064" y="41449"/>
                    <a:pt x="0" y="32277"/>
                    <a:pt x="0" y="21417"/>
                  </a:cubicBezTo>
                  <a:cubicBezTo>
                    <a:pt x="0" y="10571"/>
                    <a:pt x="8041" y="1408"/>
                    <a:pt x="18794" y="-1"/>
                  </a:cubicBezTo>
                </a:path>
                <a:path w="21600" h="42839" stroke="0" extrusionOk="0">
                  <a:moveTo>
                    <a:pt x="18835" y="42839"/>
                  </a:moveTo>
                  <a:cubicBezTo>
                    <a:pt x="8064" y="41449"/>
                    <a:pt x="0" y="32277"/>
                    <a:pt x="0" y="21417"/>
                  </a:cubicBezTo>
                  <a:cubicBezTo>
                    <a:pt x="0" y="10571"/>
                    <a:pt x="8041" y="1408"/>
                    <a:pt x="18794" y="-1"/>
                  </a:cubicBezTo>
                  <a:lnTo>
                    <a:pt x="21600" y="21417"/>
                  </a:lnTo>
                  <a:close/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 type="none" w="med" len="med"/>
              <a:tailEnd type="arrow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fr-CA" sz="1350">
                <a:solidFill>
                  <a:prstClr val="black"/>
                </a:solidFill>
                <a:effectLst/>
                <a:latin typeface="Calibri" panose="020F0502020204030204"/>
              </a:endParaRPr>
            </a:p>
          </p:txBody>
        </p:sp>
        <p:sp>
          <p:nvSpPr>
            <p:cNvPr id="34" name="Rectangle: Rounded Corners 3">
              <a:extLst>
                <a:ext uri="{FF2B5EF4-FFF2-40B4-BE49-F238E27FC236}">
                  <a16:creationId xmlns:a16="http://schemas.microsoft.com/office/drawing/2014/main" id="{BF8247FC-5911-47E1-A6F5-04C487B4CDFC}"/>
                </a:ext>
              </a:extLst>
            </p:cNvPr>
            <p:cNvSpPr/>
            <p:nvPr/>
          </p:nvSpPr>
          <p:spPr>
            <a:xfrm>
              <a:off x="928968" y="1373704"/>
              <a:ext cx="1640702" cy="64440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CA" sz="1500" b="1" dirty="0" err="1" smtClean="0">
                  <a:solidFill>
                    <a:prstClr val="black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Apports</a:t>
              </a:r>
              <a:r>
                <a:rPr lang="en-CA" sz="1500" b="1" dirty="0" smtClean="0">
                  <a:solidFill>
                    <a:prstClr val="black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CA" sz="1500" b="1" dirty="0" err="1" smtClean="0">
                  <a:solidFill>
                    <a:prstClr val="black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exogènes</a:t>
              </a:r>
              <a:endParaRPr lang="fr-CA" sz="1500" b="1" dirty="0">
                <a:solidFill>
                  <a:prstClr val="black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35" name="Group 20">
              <a:extLst>
                <a:ext uri="{FF2B5EF4-FFF2-40B4-BE49-F238E27FC236}">
                  <a16:creationId xmlns:a16="http://schemas.microsoft.com/office/drawing/2014/main" id="{A0AE6449-D9A8-43B5-9609-63749F70B423}"/>
                </a:ext>
              </a:extLst>
            </p:cNvPr>
            <p:cNvGrpSpPr/>
            <p:nvPr/>
          </p:nvGrpSpPr>
          <p:grpSpPr>
            <a:xfrm>
              <a:off x="811828" y="2842917"/>
              <a:ext cx="1025144" cy="663677"/>
              <a:chOff x="3303035" y="1227598"/>
              <a:chExt cx="902169" cy="884903"/>
            </a:xfrm>
          </p:grpSpPr>
          <p:sp>
            <p:nvSpPr>
              <p:cNvPr id="36" name="Oval 21">
                <a:extLst>
                  <a:ext uri="{FF2B5EF4-FFF2-40B4-BE49-F238E27FC236}">
                    <a16:creationId xmlns:a16="http://schemas.microsoft.com/office/drawing/2014/main" id="{74DD3EBE-2ECC-4533-A523-B5A5359E7612}"/>
                  </a:ext>
                </a:extLst>
              </p:cNvPr>
              <p:cNvSpPr/>
              <p:nvPr/>
            </p:nvSpPr>
            <p:spPr>
              <a:xfrm>
                <a:off x="3303035" y="1227598"/>
                <a:ext cx="902169" cy="88490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tIns="144000"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fr-CA" sz="1350">
                  <a:solidFill>
                    <a:prstClr val="black"/>
                  </a:solidFill>
                  <a:effectLst/>
                  <a:latin typeface="Calibri" panose="020F0502020204030204"/>
                </a:endParaRPr>
              </a:p>
            </p:txBody>
          </p:sp>
          <p:sp>
            <p:nvSpPr>
              <p:cNvPr id="37" name="TextBox 22">
                <a:extLst>
                  <a:ext uri="{FF2B5EF4-FFF2-40B4-BE49-F238E27FC236}">
                    <a16:creationId xmlns:a16="http://schemas.microsoft.com/office/drawing/2014/main" id="{5A66AD4D-5823-4494-A195-AE52017E2BC8}"/>
                  </a:ext>
                </a:extLst>
              </p:cNvPr>
              <p:cNvSpPr txBox="1"/>
              <p:nvPr/>
            </p:nvSpPr>
            <p:spPr>
              <a:xfrm>
                <a:off x="3343255" y="1283471"/>
                <a:ext cx="821726" cy="563207"/>
              </a:xfrm>
              <a:prstGeom prst="rect">
                <a:avLst/>
              </a:prstGeom>
              <a:noFill/>
            </p:spPr>
            <p:txBody>
              <a:bodyPr wrap="square" tIns="144000" rtlCol="0">
                <a:spAutoFit/>
              </a:bodyPr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500" b="1" dirty="0" smtClean="0">
                    <a:solidFill>
                      <a:prstClr val="black"/>
                    </a:solidFill>
                    <a:effectLst/>
                    <a:latin typeface="Calibri" panose="020F0502020204030204"/>
                  </a:rPr>
                  <a:t>2</a:t>
                </a:r>
                <a:r>
                  <a:rPr lang="en-CA" sz="1500" b="1" baseline="30000" dirty="0" smtClean="0">
                    <a:solidFill>
                      <a:prstClr val="black"/>
                    </a:solidFill>
                    <a:effectLst/>
                    <a:latin typeface="Calibri" panose="020F0502020204030204"/>
                  </a:rPr>
                  <a:t>e</a:t>
                </a:r>
                <a:r>
                  <a:rPr lang="en-CA" sz="1500" b="1" dirty="0">
                    <a:solidFill>
                      <a:prstClr val="black"/>
                    </a:solidFill>
                    <a:effectLst/>
                    <a:latin typeface="Calibri" panose="020F0502020204030204"/>
                  </a:rPr>
                  <a:t> </a:t>
                </a:r>
                <a:r>
                  <a:rPr lang="en-CA" sz="1500" b="1" dirty="0" smtClean="0">
                    <a:solidFill>
                      <a:prstClr val="black"/>
                    </a:solidFill>
                    <a:effectLst/>
                    <a:latin typeface="Calibri" panose="020F0502020204030204"/>
                  </a:rPr>
                  <a:t>Levier</a:t>
                </a:r>
                <a:endParaRPr lang="fr-CA" sz="1500" b="1" dirty="0">
                  <a:solidFill>
                    <a:prstClr val="black"/>
                  </a:solidFill>
                  <a:effectLst/>
                  <a:latin typeface="Calibri" panose="020F050202020403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2610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8477250" cy="839787"/>
          </a:xfrm>
        </p:spPr>
        <p:txBody>
          <a:bodyPr/>
          <a:lstStyle/>
          <a:p>
            <a:pPr algn="l"/>
            <a:r>
              <a:rPr lang="fr-CA" sz="3200" dirty="0" smtClean="0">
                <a:latin typeface="Comic Sans MS" panose="030F0702030302020204" pitchFamily="66" charset="0"/>
              </a:rPr>
              <a:t>Pratiques bénéfiques : pas toutes égales</a:t>
            </a:r>
            <a:endParaRPr lang="fr-CA" sz="3200" dirty="0">
              <a:latin typeface="Comic Sans MS" panose="030F0702030302020204" pitchFamily="66" charset="0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1012007" y="1417638"/>
            <a:ext cx="7139035" cy="5364945"/>
            <a:chOff x="1012007" y="1417638"/>
            <a:chExt cx="7139035" cy="5364945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007" y="1417638"/>
              <a:ext cx="7139035" cy="5364945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6334125" y="4733925"/>
              <a:ext cx="174567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CA" dirty="0" smtClean="0">
                  <a:effectLst/>
                </a:rPr>
                <a:t>(Décomposition)</a:t>
              </a:r>
              <a:endParaRPr lang="fr-CA" dirty="0">
                <a:effectLst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5734050" y="4371975"/>
            <a:ext cx="528829" cy="714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Accolade fermante 6"/>
          <p:cNvSpPr/>
          <p:nvPr/>
        </p:nvSpPr>
        <p:spPr>
          <a:xfrm>
            <a:off x="5567362" y="3895725"/>
            <a:ext cx="333375" cy="1190625"/>
          </a:xfrm>
          <a:prstGeom prst="rightBrace">
            <a:avLst/>
          </a:prstGeom>
          <a:ln w="15875" cmpd="sng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63551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9" y="1228344"/>
            <a:ext cx="8524875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fr-CA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Cultures fourragères pérennes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CA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Légumineuses</a:t>
            </a:r>
          </a:p>
          <a:p>
            <a:pPr marL="1079500" lvl="4" indent="-254000">
              <a:lnSpc>
                <a:spcPct val="90000"/>
              </a:lnSpc>
              <a:buFont typeface="Comic Sans MS" panose="030F0702030302020204" pitchFamily="66" charset="0"/>
              <a:buChar char="-"/>
              <a:defRPr/>
            </a:pPr>
            <a:r>
              <a:rPr lang="fr-CA" altLang="en-US" dirty="0">
                <a:solidFill>
                  <a:srgbClr val="000099"/>
                </a:solidFill>
                <a:latin typeface="Comic Sans MS" pitchFamily="66" charset="0"/>
              </a:rPr>
              <a:t>fixent jusqu’à 300 kg N/ha/an (</a:t>
            </a:r>
            <a:r>
              <a:rPr lang="fr-CA" altLang="en-US" dirty="0" err="1">
                <a:solidFill>
                  <a:srgbClr val="000099"/>
                </a:solidFill>
                <a:latin typeface="Comic Sans MS" pitchFamily="66" charset="0"/>
              </a:rPr>
              <a:t>Lüscher</a:t>
            </a:r>
            <a:r>
              <a:rPr lang="fr-CA" altLang="en-US" dirty="0">
                <a:solidFill>
                  <a:srgbClr val="000099"/>
                </a:solidFill>
                <a:latin typeface="Comic Sans MS" pitchFamily="66" charset="0"/>
              </a:rPr>
              <a:t> et al. 2013)</a:t>
            </a:r>
          </a:p>
          <a:p>
            <a:pPr marL="1079500" lvl="4" indent="-254000">
              <a:lnSpc>
                <a:spcPct val="90000"/>
              </a:lnSpc>
              <a:buFont typeface="Comic Sans MS" panose="030F0702030302020204" pitchFamily="66" charset="0"/>
              <a:buChar char="-"/>
              <a:defRPr/>
            </a:pPr>
            <a:r>
              <a:rPr lang="fr-CA" altLang="en-US" dirty="0">
                <a:solidFill>
                  <a:srgbClr val="000099"/>
                </a:solidFill>
                <a:latin typeface="Comic Sans MS" pitchFamily="66" charset="0"/>
              </a:rPr>
              <a:t>réduit besoins en </a:t>
            </a:r>
            <a:r>
              <a:rPr lang="fr-CA" altLang="en-US" dirty="0" smtClean="0">
                <a:solidFill>
                  <a:srgbClr val="000099"/>
                </a:solidFill>
                <a:latin typeface="Comic Sans MS" pitchFamily="66" charset="0"/>
              </a:rPr>
              <a:t>fertilisants</a:t>
            </a:r>
          </a:p>
          <a:p>
            <a:pPr marL="1079500" lvl="4" indent="-254000">
              <a:lnSpc>
                <a:spcPct val="90000"/>
              </a:lnSpc>
              <a:buFont typeface="Comic Sans MS" panose="030F0702030302020204" pitchFamily="66" charset="0"/>
              <a:buChar char="-"/>
              <a:defRPr/>
            </a:pPr>
            <a:endParaRPr lang="fr-CA" sz="1000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fr-CA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Non-légumineuses </a:t>
            </a:r>
            <a:r>
              <a:rPr lang="fr-CA" sz="2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(graminées, crucifères…) </a:t>
            </a:r>
          </a:p>
          <a:p>
            <a:pPr lvl="2">
              <a:buFont typeface="Comic Sans MS" panose="030F0702030302020204" pitchFamily="66" charset="0"/>
              <a:buChar char="-"/>
            </a:pPr>
            <a:r>
              <a:rPr lang="fr-CA" sz="2000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utilisation efficace des éléments nutritifs </a:t>
            </a:r>
          </a:p>
          <a:p>
            <a:pPr lvl="2">
              <a:buFont typeface="Comic Sans MS" panose="030F0702030302020204" pitchFamily="66" charset="0"/>
              <a:buChar char="-"/>
            </a:pPr>
            <a:r>
              <a:rPr lang="fr-CA" sz="2000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récupération efficace des éléments des effluents</a:t>
            </a:r>
          </a:p>
          <a:p>
            <a:pPr lvl="2">
              <a:buFont typeface="Comic Sans MS" panose="030F0702030302020204" pitchFamily="66" charset="0"/>
              <a:buChar char="-"/>
            </a:pPr>
            <a:endParaRPr lang="fr-CA" sz="1000" dirty="0" smtClean="0">
              <a:solidFill>
                <a:srgbClr val="000099"/>
              </a:solidFill>
              <a:latin typeface="Comic Sans MS" panose="030F0702030302020204" pitchFamily="66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fr-CA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Mélanges </a:t>
            </a:r>
          </a:p>
          <a:p>
            <a:pPr lvl="2">
              <a:buFont typeface="Comic Sans MS" panose="030F0702030302020204" pitchFamily="66" charset="0"/>
              <a:buChar char="-"/>
            </a:pPr>
            <a:r>
              <a:rPr lang="fr-CA" sz="2000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plus productifs (</a:t>
            </a:r>
            <a:r>
              <a:rPr lang="fr-CA" sz="2000" dirty="0" err="1" smtClean="0">
                <a:solidFill>
                  <a:srgbClr val="000099"/>
                </a:solidFill>
                <a:latin typeface="Comic Sans MS" panose="030F0702030302020204" pitchFamily="66" charset="0"/>
              </a:rPr>
              <a:t>Lüscher</a:t>
            </a:r>
            <a:r>
              <a:rPr lang="fr-CA" sz="2000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 et al. 2013)</a:t>
            </a:r>
          </a:p>
          <a:p>
            <a:pPr lvl="1"/>
            <a:endParaRPr lang="fr-CA" sz="1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812"/>
          </a:xfrm>
        </p:spPr>
        <p:txBody>
          <a:bodyPr/>
          <a:lstStyle/>
          <a:p>
            <a:pPr algn="l"/>
            <a:r>
              <a:rPr lang="fr-CA" sz="3600" dirty="0" smtClean="0">
                <a:latin typeface="Comic Sans MS" panose="030F0702030302020204" pitchFamily="66" charset="0"/>
              </a:rPr>
              <a:t>1</a:t>
            </a:r>
            <a:r>
              <a:rPr lang="fr-CA" sz="3600" baseline="30000" dirty="0" smtClean="0">
                <a:latin typeface="Comic Sans MS" panose="030F0702030302020204" pitchFamily="66" charset="0"/>
              </a:rPr>
              <a:t>er</a:t>
            </a:r>
            <a:r>
              <a:rPr lang="fr-CA" sz="3600" dirty="0" smtClean="0">
                <a:latin typeface="Comic Sans MS" panose="030F0702030302020204" pitchFamily="66" charset="0"/>
              </a:rPr>
              <a:t> levier : </a:t>
            </a:r>
            <a:r>
              <a:rPr lang="fr-CA" sz="3600" dirty="0" smtClean="0">
                <a:latin typeface="Comic Sans MS" panose="030F0702030302020204" pitchFamily="66" charset="0"/>
                <a:sym typeface="Symbol" panose="05050102010706020507" pitchFamily="18" charset="2"/>
              </a:rPr>
              <a:t></a:t>
            </a:r>
            <a:r>
              <a:rPr lang="fr-CA" sz="3600" dirty="0" smtClean="0">
                <a:latin typeface="Comic Sans MS" panose="030F0702030302020204" pitchFamily="66" charset="0"/>
              </a:rPr>
              <a:t> la photosynthèse</a:t>
            </a:r>
            <a:endParaRPr lang="fr-CA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02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RA_PowerPoint_diapos_Winnipeg">
  <a:themeElements>
    <a:clrScheme name="FRA_PowerPoint_diapos_Winnipe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RA_PowerPoint_diapos_Winnipe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RA_PowerPoint_diapos_Winnipe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A_PowerPoint_diapos_Winnipe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A_PowerPoint_diapos_Winnipe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A_PowerPoint_diapos_Winnipe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A_PowerPoint_diapos_Winnipe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A_PowerPoint_diapos_Winnipe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A_PowerPoint_diapos_Winnipe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A_PowerPoint_diapos_Winnipe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A_PowerPoint_diapos_Winnipe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A_PowerPoint_diapos_Winnipe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A_PowerPoint_diapos_Winnipe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A_PowerPoint_diapos_Winnipe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FRA_PowerPoint_diapos_Winnipeg">
  <a:themeElements>
    <a:clrScheme name="FRA_PowerPoint_diapos_Winnipe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RA_PowerPoint_diapos_Winnipe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RA_PowerPoint_diapos_Winnipe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A_PowerPoint_diapos_Winnipe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A_PowerPoint_diapos_Winnipe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A_PowerPoint_diapos_Winnipe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A_PowerPoint_diapos_Winnipe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A_PowerPoint_diapos_Winnipe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A_PowerPoint_diapos_Winnipe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A_PowerPoint_diapos_Winnipe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A_PowerPoint_diapos_Winnipe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A_PowerPoint_diapos_Winnipe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A_PowerPoint_diapos_Winnipe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A_PowerPoint_diapos_Winnipe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FRA_PowerPoint_diapos_Winnipeg">
  <a:themeElements>
    <a:clrScheme name="FRA_PowerPoint_diapos_Winnipe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RA_PowerPoint_diapos_Winnipe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RA_PowerPoint_diapos_Winnipe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A_PowerPoint_diapos_Winnipe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A_PowerPoint_diapos_Winnipe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A_PowerPoint_diapos_Winnipe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A_PowerPoint_diapos_Winnipe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A_PowerPoint_diapos_Winnipe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A_PowerPoint_diapos_Winnipe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A_PowerPoint_diapos_Winnipe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A_PowerPoint_diapos_Winnipe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A_PowerPoint_diapos_Winnipe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A_PowerPoint_diapos_Winnipe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A_PowerPoint_diapos_Winnipe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16804</TotalTime>
  <Words>1784</Words>
  <Application>Microsoft Office PowerPoint</Application>
  <PresentationFormat>Affichage à l'écran (4:3)</PresentationFormat>
  <Paragraphs>421</Paragraphs>
  <Slides>39</Slides>
  <Notes>16</Notes>
  <HiddenSlides>0</HiddenSlides>
  <MMClips>0</MMClips>
  <ScaleCrop>false</ScaleCrop>
  <HeadingPairs>
    <vt:vector size="8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5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39</vt:i4>
      </vt:variant>
    </vt:vector>
  </HeadingPairs>
  <TitlesOfParts>
    <vt:vector size="56" baseType="lpstr">
      <vt:lpstr>ＭＳ Ｐゴシック</vt:lpstr>
      <vt:lpstr>Arial</vt:lpstr>
      <vt:lpstr>Calibri</vt:lpstr>
      <vt:lpstr>Calibri Light</vt:lpstr>
      <vt:lpstr>Comic Sans MS</vt:lpstr>
      <vt:lpstr>Courier New</vt:lpstr>
      <vt:lpstr>Symbol</vt:lpstr>
      <vt:lpstr>Tahoma</vt:lpstr>
      <vt:lpstr>Times New Roman</vt:lpstr>
      <vt:lpstr>Wingdings</vt:lpstr>
      <vt:lpstr>FRA_PowerPoint_diapos_Winnipeg</vt:lpstr>
      <vt:lpstr>Thème Office</vt:lpstr>
      <vt:lpstr>1_FRA_PowerPoint_diapos_Winnipeg</vt:lpstr>
      <vt:lpstr>1_Thème Office</vt:lpstr>
      <vt:lpstr>2_FRA_PowerPoint_diapos_Winnipeg</vt:lpstr>
      <vt:lpstr>Clip</vt:lpstr>
      <vt:lpstr>Photo House</vt:lpstr>
      <vt:lpstr>Présentation PowerPoint</vt:lpstr>
      <vt:lpstr>Augmenter la MO du sol</vt:lpstr>
      <vt:lpstr>Augmenter la MO du sol</vt:lpstr>
      <vt:lpstr>Augmenter la MO du sol : productivité</vt:lpstr>
      <vt:lpstr>Augmenter la MO du sol : productivité</vt:lpstr>
      <vt:lpstr>Présentation PowerPoint</vt:lpstr>
      <vt:lpstr>Présentation PowerPoint</vt:lpstr>
      <vt:lpstr>Pratiques bénéfiques : pas toutes égales</vt:lpstr>
      <vt:lpstr>1er levier :  la photosynthèse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1er levier :  la photosynthèse</vt:lpstr>
      <vt:lpstr>Présentation PowerPoint</vt:lpstr>
      <vt:lpstr>Présentation PowerPoint</vt:lpstr>
      <vt:lpstr>Présentation PowerPoint</vt:lpstr>
      <vt:lpstr>1er levier :  la photosynthèse</vt:lpstr>
      <vt:lpstr>2e levier: augmenter les apports</vt:lpstr>
      <vt:lpstr>2e levier: augmenter les apports</vt:lpstr>
      <vt:lpstr>2e levier: augmenter les apports</vt:lpstr>
      <vt:lpstr>2e levier: augmenter les apports</vt:lpstr>
      <vt:lpstr>2e levier: augmenter les apports</vt:lpstr>
      <vt:lpstr>2e levier: augmenter les apports</vt:lpstr>
      <vt:lpstr>2e levier: augmenter les apports</vt:lpstr>
      <vt:lpstr>MO et réarrangement des particules de sol</vt:lpstr>
      <vt:lpstr>MO et réarrangement des particules de sol</vt:lpstr>
      <vt:lpstr>Présentation PowerPoint</vt:lpstr>
      <vt:lpstr>Présentation PowerPoint</vt:lpstr>
      <vt:lpstr>Présentation PowerPoint</vt:lpstr>
      <vt:lpstr>Augmenter… jusqu’à quel point ?</vt:lpstr>
      <vt:lpstr>Présentation PowerPoint</vt:lpstr>
      <vt:lpstr>Présentation PowerPoint</vt:lpstr>
      <vt:lpstr>Présentation PowerPoint</vt:lpstr>
      <vt:lpstr>Présentation PowerPoint</vt:lpstr>
      <vt:lpstr>Conclusions</vt:lpstr>
      <vt:lpstr>Conclusions</vt:lpstr>
      <vt:lpstr>Présentation PowerPoint</vt:lpstr>
    </vt:vector>
  </TitlesOfParts>
  <Company>AAFC-AAC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mussetg</dc:creator>
  <cp:lastModifiedBy>Chantigny, Martin</cp:lastModifiedBy>
  <cp:revision>415</cp:revision>
  <cp:lastPrinted>2016-09-26T19:38:27Z</cp:lastPrinted>
  <dcterms:created xsi:type="dcterms:W3CDTF">2011-06-03T19:41:21Z</dcterms:created>
  <dcterms:modified xsi:type="dcterms:W3CDTF">2019-04-04T15:11:02Z</dcterms:modified>
</cp:coreProperties>
</file>