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9" r:id="rId2"/>
    <p:sldId id="330" r:id="rId3"/>
    <p:sldId id="331" r:id="rId4"/>
    <p:sldId id="337" r:id="rId5"/>
    <p:sldId id="333" r:id="rId6"/>
    <p:sldId id="332" r:id="rId7"/>
    <p:sldId id="285" r:id="rId8"/>
    <p:sldId id="265" r:id="rId9"/>
    <p:sldId id="338" r:id="rId10"/>
    <p:sldId id="335" r:id="rId11"/>
    <p:sldId id="336" r:id="rId12"/>
    <p:sldId id="277" r:id="rId13"/>
    <p:sldId id="273" r:id="rId14"/>
    <p:sldId id="267" r:id="rId15"/>
    <p:sldId id="260" r:id="rId16"/>
    <p:sldId id="318" r:id="rId17"/>
    <p:sldId id="356" r:id="rId18"/>
    <p:sldId id="339" r:id="rId19"/>
    <p:sldId id="358" r:id="rId20"/>
    <p:sldId id="357" r:id="rId21"/>
    <p:sldId id="359" r:id="rId22"/>
    <p:sldId id="340" r:id="rId23"/>
    <p:sldId id="284" r:id="rId24"/>
    <p:sldId id="288" r:id="rId25"/>
    <p:sldId id="301" r:id="rId26"/>
    <p:sldId id="306" r:id="rId27"/>
    <p:sldId id="341" r:id="rId28"/>
    <p:sldId id="343" r:id="rId29"/>
    <p:sldId id="346" r:id="rId30"/>
    <p:sldId id="345" r:id="rId31"/>
    <p:sldId id="348" r:id="rId32"/>
    <p:sldId id="322" r:id="rId33"/>
    <p:sldId id="319" r:id="rId34"/>
    <p:sldId id="269" r:id="rId35"/>
    <p:sldId id="307" r:id="rId36"/>
    <p:sldId id="317" r:id="rId37"/>
    <p:sldId id="323" r:id="rId38"/>
    <p:sldId id="266" r:id="rId39"/>
    <p:sldId id="321" r:id="rId40"/>
    <p:sldId id="310" r:id="rId41"/>
    <p:sldId id="325" r:id="rId42"/>
    <p:sldId id="270" r:id="rId43"/>
    <p:sldId id="329" r:id="rId44"/>
    <p:sldId id="263" r:id="rId45"/>
    <p:sldId id="316" r:id="rId46"/>
    <p:sldId id="320" r:id="rId47"/>
    <p:sldId id="349" r:id="rId48"/>
    <p:sldId id="354" r:id="rId49"/>
    <p:sldId id="352" r:id="rId50"/>
    <p:sldId id="350" r:id="rId51"/>
    <p:sldId id="353" r:id="rId52"/>
    <p:sldId id="351" r:id="rId53"/>
    <p:sldId id="355" r:id="rId54"/>
    <p:sldId id="312" r:id="rId55"/>
    <p:sldId id="279" r:id="rId56"/>
    <p:sldId id="314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00FF"/>
    <a:srgbClr val="DE0000"/>
    <a:srgbClr val="3615C8"/>
    <a:srgbClr val="00FF00"/>
    <a:srgbClr val="009900"/>
    <a:srgbClr val="008000"/>
    <a:srgbClr val="33CC33"/>
    <a:srgbClr val="000000"/>
    <a:srgbClr val="FFFFFF"/>
    <a:srgbClr val="EBD91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848" autoAdjust="0"/>
    <p:restoredTop sz="87742" autoAdjust="0"/>
  </p:normalViewPr>
  <p:slideViewPr>
    <p:cSldViewPr snapToGrid="0" snapToObjects="1">
      <p:cViewPr varScale="1">
        <p:scale>
          <a:sx n="64" d="100"/>
          <a:sy n="64" d="100"/>
        </p:scale>
        <p:origin x="-8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5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8ED913-D3FD-4796-9752-4E7F6C0E4B2A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fr-CA"/>
        </a:p>
      </dgm:t>
    </dgm:pt>
    <dgm:pt modelId="{DD6F1714-763F-4F07-89C8-D8E406C776E7}">
      <dgm:prSet phldrT="[Texte]"/>
      <dgm:spPr/>
      <dgm:t>
        <a:bodyPr/>
        <a:lstStyle/>
        <a:p>
          <a:r>
            <a:rPr lang="fr-CA" b="0" dirty="0" smtClean="0">
              <a:latin typeface="Arial" panose="020B0604020202020204" pitchFamily="34" charset="0"/>
              <a:cs typeface="Arial" panose="020B0604020202020204" pitchFamily="34" charset="0"/>
            </a:rPr>
            <a:t>Dossier</a:t>
          </a:r>
          <a:r>
            <a:rPr lang="fr-CA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CA" b="1" dirty="0" err="1" smtClean="0">
              <a:latin typeface="Arial" panose="020B0604020202020204" pitchFamily="34" charset="0"/>
              <a:cs typeface="Arial" panose="020B0604020202020204" pitchFamily="34" charset="0"/>
            </a:rPr>
            <a:t>AgPS</a:t>
          </a:r>
          <a:endParaRPr lang="fr-CA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E4FC14-82A9-4BE6-9236-FDDE247D94C6}" type="parTrans" cxnId="{74CE241A-6D1E-4D88-AEDE-857B27CBC1BC}">
      <dgm:prSet/>
      <dgm:spPr/>
      <dgm:t>
        <a:bodyPr/>
        <a:lstStyle/>
        <a:p>
          <a:endParaRPr lang="fr-CA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CC35C3-D958-47AE-B4E3-ED2AE5ADC996}" type="sibTrans" cxnId="{74CE241A-6D1E-4D88-AEDE-857B27CBC1BC}">
      <dgm:prSet/>
      <dgm:spPr/>
      <dgm:t>
        <a:bodyPr/>
        <a:lstStyle/>
        <a:p>
          <a:endParaRPr lang="fr-CA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234733-8613-4E0F-815D-B4716684A0A2}">
      <dgm:prSet phldrT="[Texte]"/>
      <dgm:spPr/>
      <dgm:t>
        <a:bodyPr/>
        <a:lstStyle/>
        <a:p>
          <a:r>
            <a:rPr lang="fr-CA" b="0" dirty="0" smtClean="0">
              <a:latin typeface="Arial" panose="020B0604020202020204" pitchFamily="34" charset="0"/>
              <a:cs typeface="Arial" panose="020B0604020202020204" pitchFamily="34" charset="0"/>
            </a:rPr>
            <a:t>Dossier</a:t>
          </a:r>
          <a:r>
            <a:rPr lang="fr-CA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CA" b="1" dirty="0" err="1" smtClean="0">
              <a:latin typeface="Arial" panose="020B0604020202020204" pitchFamily="34" charset="0"/>
              <a:cs typeface="Arial" panose="020B0604020202020204" pitchFamily="34" charset="0"/>
            </a:rPr>
            <a:t>MultiPlane</a:t>
          </a:r>
          <a:r>
            <a:rPr lang="fr-CA" b="1" dirty="0" smtClean="0">
              <a:latin typeface="Arial" panose="020B0604020202020204" pitchFamily="34" charset="0"/>
              <a:cs typeface="Arial" panose="020B0604020202020204" pitchFamily="34" charset="0"/>
            </a:rPr>
            <a:t> Designs</a:t>
          </a:r>
          <a:endParaRPr lang="fr-CA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932453-B672-4E83-B2D3-2AA2D3C49E33}" type="parTrans" cxnId="{EEF89969-8E9A-4169-B17F-0BE62CBBD03A}">
      <dgm:prSet/>
      <dgm:spPr/>
      <dgm:t>
        <a:bodyPr/>
        <a:lstStyle/>
        <a:p>
          <a:endParaRPr lang="fr-CA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CE0EF9-A09A-4D22-8F7C-5FCE895F7B03}" type="sibTrans" cxnId="{EEF89969-8E9A-4169-B17F-0BE62CBBD03A}">
      <dgm:prSet/>
      <dgm:spPr/>
      <dgm:t>
        <a:bodyPr/>
        <a:lstStyle/>
        <a:p>
          <a:endParaRPr lang="fr-CA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8C4E8B-C7C6-49EA-B96E-F748C2A535E4}">
      <dgm:prSet phldrT="[Texte]"/>
      <dgm:spPr/>
      <dgm:t>
        <a:bodyPr/>
        <a:lstStyle/>
        <a:p>
          <a:r>
            <a:rPr lang="fr-CA" b="0" dirty="0" smtClean="0">
              <a:latin typeface="Arial" panose="020B0604020202020204" pitchFamily="34" charset="0"/>
              <a:cs typeface="Arial" panose="020B0604020202020204" pitchFamily="34" charset="0"/>
            </a:rPr>
            <a:t>Fichier</a:t>
          </a:r>
          <a:r>
            <a:rPr lang="fr-CA" b="1" dirty="0" smtClean="0">
              <a:latin typeface="Arial" panose="020B0604020202020204" pitchFamily="34" charset="0"/>
              <a:cs typeface="Arial" panose="020B0604020202020204" pitchFamily="34" charset="0"/>
            </a:rPr>
            <a:t> .</a:t>
          </a:r>
          <a:r>
            <a:rPr lang="fr-CA" b="1" dirty="0" err="1" smtClean="0">
              <a:latin typeface="Arial" panose="020B0604020202020204" pitchFamily="34" charset="0"/>
              <a:cs typeface="Arial" panose="020B0604020202020204" pitchFamily="34" charset="0"/>
            </a:rPr>
            <a:t>gps</a:t>
          </a:r>
          <a:endParaRPr lang="fr-CA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BCDF8F-1534-425A-A442-F6CA2015D70C}" type="parTrans" cxnId="{F55D51A6-904E-420E-B5D5-C679EBF2DEB5}">
      <dgm:prSet/>
      <dgm:spPr/>
      <dgm:t>
        <a:bodyPr/>
        <a:lstStyle/>
        <a:p>
          <a:endParaRPr lang="fr-CA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CF58CB-185D-4A36-AFD0-77BDC58B5E8D}" type="sibTrans" cxnId="{F55D51A6-904E-420E-B5D5-C679EBF2DEB5}">
      <dgm:prSet/>
      <dgm:spPr/>
      <dgm:t>
        <a:bodyPr/>
        <a:lstStyle/>
        <a:p>
          <a:endParaRPr lang="fr-CA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F7A824-2FFF-4286-9288-FFEE079104D7}" type="pres">
      <dgm:prSet presAssocID="{3D8ED913-D3FD-4796-9752-4E7F6C0E4B2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fr-CA"/>
        </a:p>
      </dgm:t>
    </dgm:pt>
    <dgm:pt modelId="{87313711-0E5F-4639-BCA9-2ABF65FEA581}" type="pres">
      <dgm:prSet presAssocID="{DD6F1714-763F-4F07-89C8-D8E406C776E7}" presName="composite" presStyleCnt="0"/>
      <dgm:spPr/>
    </dgm:pt>
    <dgm:pt modelId="{A6B02366-0221-442D-B85B-A88C19408359}" type="pres">
      <dgm:prSet presAssocID="{DD6F1714-763F-4F07-89C8-D8E406C776E7}" presName="bentUpArrow1" presStyleLbl="alignImgPlace1" presStyleIdx="0" presStyleCnt="2"/>
      <dgm:spPr/>
    </dgm:pt>
    <dgm:pt modelId="{F094485A-8916-4E6A-8F9A-13D28257787A}" type="pres">
      <dgm:prSet presAssocID="{DD6F1714-763F-4F07-89C8-D8E406C776E7}" presName="ParentText" presStyleLbl="node1" presStyleIdx="0" presStyleCnt="3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CA"/>
        </a:p>
      </dgm:t>
    </dgm:pt>
    <dgm:pt modelId="{AF8A9014-357D-4059-BA33-1E24E0E94B72}" type="pres">
      <dgm:prSet presAssocID="{DD6F1714-763F-4F07-89C8-D8E406C776E7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93B60104-BDE1-4439-82DC-ECFE55BC5C21}" type="pres">
      <dgm:prSet presAssocID="{06CC35C3-D958-47AE-B4E3-ED2AE5ADC996}" presName="sibTrans" presStyleCnt="0"/>
      <dgm:spPr/>
    </dgm:pt>
    <dgm:pt modelId="{890C61E1-3B11-4BA1-8C9F-5BC0FA848955}" type="pres">
      <dgm:prSet presAssocID="{C8234733-8613-4E0F-815D-B4716684A0A2}" presName="composite" presStyleCnt="0"/>
      <dgm:spPr/>
    </dgm:pt>
    <dgm:pt modelId="{44BE5DDD-1B17-4281-A502-4C82060E68BA}" type="pres">
      <dgm:prSet presAssocID="{C8234733-8613-4E0F-815D-B4716684A0A2}" presName="bentUpArrow1" presStyleLbl="alignImgPlace1" presStyleIdx="1" presStyleCnt="2"/>
      <dgm:spPr/>
    </dgm:pt>
    <dgm:pt modelId="{F7706E07-AFCF-449D-A5F9-6F22D6DBAE07}" type="pres">
      <dgm:prSet presAssocID="{C8234733-8613-4E0F-815D-B4716684A0A2}" presName="ParentText" presStyleLbl="node1" presStyleIdx="1" presStyleCnt="3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CA"/>
        </a:p>
      </dgm:t>
    </dgm:pt>
    <dgm:pt modelId="{8D6B9050-036A-4976-BB11-52303F14DF02}" type="pres">
      <dgm:prSet presAssocID="{C8234733-8613-4E0F-815D-B4716684A0A2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9AD10C60-BD38-41FA-99B1-0DCA3E20DE90}" type="pres">
      <dgm:prSet presAssocID="{B7CE0EF9-A09A-4D22-8F7C-5FCE895F7B03}" presName="sibTrans" presStyleCnt="0"/>
      <dgm:spPr/>
    </dgm:pt>
    <dgm:pt modelId="{10E3D694-ACF8-4BCC-9251-DAC92AE25E26}" type="pres">
      <dgm:prSet presAssocID="{5A8C4E8B-C7C6-49EA-B96E-F748C2A535E4}" presName="composite" presStyleCnt="0"/>
      <dgm:spPr/>
    </dgm:pt>
    <dgm:pt modelId="{349D5ECD-3FC1-45E0-A4A5-D281641A9B32}" type="pres">
      <dgm:prSet presAssocID="{5A8C4E8B-C7C6-49EA-B96E-F748C2A535E4}" presName="ParentText" presStyleLbl="node1" presStyleIdx="2" presStyleCnt="3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fr-CA"/>
        </a:p>
      </dgm:t>
    </dgm:pt>
  </dgm:ptLst>
  <dgm:cxnLst>
    <dgm:cxn modelId="{A966F811-4FC6-47C5-AAC3-37216E2D0CB4}" type="presOf" srcId="{C8234733-8613-4E0F-815D-B4716684A0A2}" destId="{F7706E07-AFCF-449D-A5F9-6F22D6DBAE07}" srcOrd="0" destOrd="0" presId="urn:microsoft.com/office/officeart/2005/8/layout/StepDownProcess"/>
    <dgm:cxn modelId="{E0C4A507-B561-45BA-99E6-39B2E60C2164}" type="presOf" srcId="{DD6F1714-763F-4F07-89C8-D8E406C776E7}" destId="{F094485A-8916-4E6A-8F9A-13D28257787A}" srcOrd="0" destOrd="0" presId="urn:microsoft.com/office/officeart/2005/8/layout/StepDownProcess"/>
    <dgm:cxn modelId="{92536D38-EE73-4F80-B03E-B4297CEB9601}" type="presOf" srcId="{3D8ED913-D3FD-4796-9752-4E7F6C0E4B2A}" destId="{BFF7A824-2FFF-4286-9288-FFEE079104D7}" srcOrd="0" destOrd="0" presId="urn:microsoft.com/office/officeart/2005/8/layout/StepDownProcess"/>
    <dgm:cxn modelId="{74CE241A-6D1E-4D88-AEDE-857B27CBC1BC}" srcId="{3D8ED913-D3FD-4796-9752-4E7F6C0E4B2A}" destId="{DD6F1714-763F-4F07-89C8-D8E406C776E7}" srcOrd="0" destOrd="0" parTransId="{DCE4FC14-82A9-4BE6-9236-FDDE247D94C6}" sibTransId="{06CC35C3-D958-47AE-B4E3-ED2AE5ADC996}"/>
    <dgm:cxn modelId="{F55D51A6-904E-420E-B5D5-C679EBF2DEB5}" srcId="{3D8ED913-D3FD-4796-9752-4E7F6C0E4B2A}" destId="{5A8C4E8B-C7C6-49EA-B96E-F748C2A535E4}" srcOrd="2" destOrd="0" parTransId="{EDBCDF8F-1534-425A-A442-F6CA2015D70C}" sibTransId="{0BCF58CB-185D-4A36-AFD0-77BDC58B5E8D}"/>
    <dgm:cxn modelId="{047E2615-ED59-4002-9CC2-880728F83CA3}" type="presOf" srcId="{5A8C4E8B-C7C6-49EA-B96E-F748C2A535E4}" destId="{349D5ECD-3FC1-45E0-A4A5-D281641A9B32}" srcOrd="0" destOrd="0" presId="urn:microsoft.com/office/officeart/2005/8/layout/StepDownProcess"/>
    <dgm:cxn modelId="{EEF89969-8E9A-4169-B17F-0BE62CBBD03A}" srcId="{3D8ED913-D3FD-4796-9752-4E7F6C0E4B2A}" destId="{C8234733-8613-4E0F-815D-B4716684A0A2}" srcOrd="1" destOrd="0" parTransId="{EE932453-B672-4E83-B2D3-2AA2D3C49E33}" sibTransId="{B7CE0EF9-A09A-4D22-8F7C-5FCE895F7B03}"/>
    <dgm:cxn modelId="{880C8048-8016-4AC6-A864-688BD951B2B4}" type="presParOf" srcId="{BFF7A824-2FFF-4286-9288-FFEE079104D7}" destId="{87313711-0E5F-4639-BCA9-2ABF65FEA581}" srcOrd="0" destOrd="0" presId="urn:microsoft.com/office/officeart/2005/8/layout/StepDownProcess"/>
    <dgm:cxn modelId="{AC1E3D69-53DF-49D9-9E64-392DCEE2B38D}" type="presParOf" srcId="{87313711-0E5F-4639-BCA9-2ABF65FEA581}" destId="{A6B02366-0221-442D-B85B-A88C19408359}" srcOrd="0" destOrd="0" presId="urn:microsoft.com/office/officeart/2005/8/layout/StepDownProcess"/>
    <dgm:cxn modelId="{6F5A552A-E28D-4D6B-8D13-FC2740C6A4E6}" type="presParOf" srcId="{87313711-0E5F-4639-BCA9-2ABF65FEA581}" destId="{F094485A-8916-4E6A-8F9A-13D28257787A}" srcOrd="1" destOrd="0" presId="urn:microsoft.com/office/officeart/2005/8/layout/StepDownProcess"/>
    <dgm:cxn modelId="{54477F7D-A50C-4506-8191-4D84B8D050ED}" type="presParOf" srcId="{87313711-0E5F-4639-BCA9-2ABF65FEA581}" destId="{AF8A9014-357D-4059-BA33-1E24E0E94B72}" srcOrd="2" destOrd="0" presId="urn:microsoft.com/office/officeart/2005/8/layout/StepDownProcess"/>
    <dgm:cxn modelId="{7E9455DD-4F25-45D4-B38F-BAED0D27EC21}" type="presParOf" srcId="{BFF7A824-2FFF-4286-9288-FFEE079104D7}" destId="{93B60104-BDE1-4439-82DC-ECFE55BC5C21}" srcOrd="1" destOrd="0" presId="urn:microsoft.com/office/officeart/2005/8/layout/StepDownProcess"/>
    <dgm:cxn modelId="{20AC6531-FC16-45F4-8764-9DA0F87CC3B4}" type="presParOf" srcId="{BFF7A824-2FFF-4286-9288-FFEE079104D7}" destId="{890C61E1-3B11-4BA1-8C9F-5BC0FA848955}" srcOrd="2" destOrd="0" presId="urn:microsoft.com/office/officeart/2005/8/layout/StepDownProcess"/>
    <dgm:cxn modelId="{2C491F6C-A7CF-4552-9B70-9FC322AE79B1}" type="presParOf" srcId="{890C61E1-3B11-4BA1-8C9F-5BC0FA848955}" destId="{44BE5DDD-1B17-4281-A502-4C82060E68BA}" srcOrd="0" destOrd="0" presId="urn:microsoft.com/office/officeart/2005/8/layout/StepDownProcess"/>
    <dgm:cxn modelId="{C08F6EAA-7A0B-48F3-8A4A-039E9ED28F6B}" type="presParOf" srcId="{890C61E1-3B11-4BA1-8C9F-5BC0FA848955}" destId="{F7706E07-AFCF-449D-A5F9-6F22D6DBAE07}" srcOrd="1" destOrd="0" presId="urn:microsoft.com/office/officeart/2005/8/layout/StepDownProcess"/>
    <dgm:cxn modelId="{DC546AD7-4409-43BB-9721-E8D0263F1877}" type="presParOf" srcId="{890C61E1-3B11-4BA1-8C9F-5BC0FA848955}" destId="{8D6B9050-036A-4976-BB11-52303F14DF02}" srcOrd="2" destOrd="0" presId="urn:microsoft.com/office/officeart/2005/8/layout/StepDownProcess"/>
    <dgm:cxn modelId="{0B44461C-B072-461C-AF2D-3A8600E624AA}" type="presParOf" srcId="{BFF7A824-2FFF-4286-9288-FFEE079104D7}" destId="{9AD10C60-BD38-41FA-99B1-0DCA3E20DE90}" srcOrd="3" destOrd="0" presId="urn:microsoft.com/office/officeart/2005/8/layout/StepDownProcess"/>
    <dgm:cxn modelId="{F2B7BA7B-B9A3-4BD2-AE13-E7CC0C9BFA52}" type="presParOf" srcId="{BFF7A824-2FFF-4286-9288-FFEE079104D7}" destId="{10E3D694-ACF8-4BCC-9251-DAC92AE25E26}" srcOrd="4" destOrd="0" presId="urn:microsoft.com/office/officeart/2005/8/layout/StepDownProcess"/>
    <dgm:cxn modelId="{68989F79-7FFB-4534-AA76-9060F0489A06}" type="presParOf" srcId="{10E3D694-ACF8-4BCC-9251-DAC92AE25E26}" destId="{349D5ECD-3FC1-45E0-A4A5-D281641A9B32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1DA3BC-39DE-47E1-A7B2-14C48FB73103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</dgm:pt>
    <dgm:pt modelId="{EA1B742C-C36C-40E6-A9C0-D0E2746075F5}">
      <dgm:prSet phldrT="[Texte]"/>
      <dgm:spPr/>
      <dgm:t>
        <a:bodyPr/>
        <a:lstStyle/>
        <a:p>
          <a:r>
            <a:rPr lang="fr-CA" b="1" dirty="0" smtClean="0">
              <a:latin typeface="Arial" panose="020B0604020202020204" pitchFamily="34" charset="0"/>
              <a:cs typeface="Arial" panose="020B0604020202020204" pitchFamily="34" charset="0"/>
            </a:rPr>
            <a:t>Manufacturier d’équipements agricoles</a:t>
          </a:r>
          <a:endParaRPr lang="fr-CA" dirty="0"/>
        </a:p>
      </dgm:t>
    </dgm:pt>
    <dgm:pt modelId="{5BED9743-6B7F-43DE-821B-4537B9AFBAF0}" type="parTrans" cxnId="{6D742C9E-6451-4041-8059-B7538A50B632}">
      <dgm:prSet/>
      <dgm:spPr/>
      <dgm:t>
        <a:bodyPr/>
        <a:lstStyle/>
        <a:p>
          <a:endParaRPr lang="fr-CA"/>
        </a:p>
      </dgm:t>
    </dgm:pt>
    <dgm:pt modelId="{FF8C10A7-E7E1-49D6-8711-BBD878934868}" type="sibTrans" cxnId="{6D742C9E-6451-4041-8059-B7538A50B632}">
      <dgm:prSet/>
      <dgm:spPr/>
      <dgm:t>
        <a:bodyPr/>
        <a:lstStyle/>
        <a:p>
          <a:endParaRPr lang="fr-CA"/>
        </a:p>
      </dgm:t>
    </dgm:pt>
    <dgm:pt modelId="{A0CB73D8-8ABE-4073-BCFE-C72EFF02F756}">
      <dgm:prSet phldrT="[Texte]"/>
      <dgm:spPr/>
      <dgm:t>
        <a:bodyPr/>
        <a:lstStyle/>
        <a:p>
          <a:r>
            <a:rPr lang="fr-CA" b="1" dirty="0" smtClean="0">
              <a:latin typeface="Arial" panose="020B0604020202020204" pitchFamily="34" charset="0"/>
              <a:cs typeface="Arial" panose="020B0604020202020204" pitchFamily="34" charset="0"/>
            </a:rPr>
            <a:t>Manufacturier d’équipements d’agriculture de précision</a:t>
          </a:r>
          <a:endParaRPr lang="fr-CA" dirty="0"/>
        </a:p>
      </dgm:t>
    </dgm:pt>
    <dgm:pt modelId="{C373196B-9CC1-49D0-8E0E-F86515AA97E5}" type="parTrans" cxnId="{64A79D36-A8F5-4130-B6C2-C7B349A42093}">
      <dgm:prSet/>
      <dgm:spPr/>
      <dgm:t>
        <a:bodyPr/>
        <a:lstStyle/>
        <a:p>
          <a:endParaRPr lang="fr-CA"/>
        </a:p>
      </dgm:t>
    </dgm:pt>
    <dgm:pt modelId="{68AADF1D-AFBB-43C7-B9AE-4E558835E6B6}" type="sibTrans" cxnId="{64A79D36-A8F5-4130-B6C2-C7B349A42093}">
      <dgm:prSet/>
      <dgm:spPr/>
      <dgm:t>
        <a:bodyPr/>
        <a:lstStyle/>
        <a:p>
          <a:endParaRPr lang="fr-CA"/>
        </a:p>
      </dgm:t>
    </dgm:pt>
    <dgm:pt modelId="{6AD6498D-2143-4714-BD20-82C2F2F779A7}">
      <dgm:prSet phldrT="[Texte]"/>
      <dgm:spPr/>
      <dgm:t>
        <a:bodyPr/>
        <a:lstStyle/>
        <a:p>
          <a:r>
            <a:rPr lang="fr-CA" b="1" dirty="0" smtClean="0">
              <a:latin typeface="Arial" panose="020B0604020202020204" pitchFamily="34" charset="0"/>
              <a:cs typeface="Arial" panose="020B0604020202020204" pitchFamily="34" charset="0"/>
            </a:rPr>
            <a:t>Logiciel</a:t>
          </a:r>
          <a:endParaRPr lang="fr-CA" dirty="0"/>
        </a:p>
      </dgm:t>
    </dgm:pt>
    <dgm:pt modelId="{DAC77404-448E-449B-8471-094A6AB0DABD}" type="parTrans" cxnId="{64BDEF78-2B0D-437D-9C74-A56136312AD3}">
      <dgm:prSet/>
      <dgm:spPr/>
      <dgm:t>
        <a:bodyPr/>
        <a:lstStyle/>
        <a:p>
          <a:endParaRPr lang="fr-CA"/>
        </a:p>
      </dgm:t>
    </dgm:pt>
    <dgm:pt modelId="{4EA14B75-FF98-4650-A14F-62F297804A94}" type="sibTrans" cxnId="{64BDEF78-2B0D-437D-9C74-A56136312AD3}">
      <dgm:prSet/>
      <dgm:spPr/>
      <dgm:t>
        <a:bodyPr/>
        <a:lstStyle/>
        <a:p>
          <a:endParaRPr lang="fr-CA"/>
        </a:p>
      </dgm:t>
    </dgm:pt>
    <dgm:pt modelId="{F5E27E40-1EF2-4B22-A33A-A83CEED31E73}">
      <dgm:prSet/>
      <dgm:spPr/>
      <dgm:t>
        <a:bodyPr/>
        <a:lstStyle/>
        <a:p>
          <a:r>
            <a:rPr lang="fr-CA" b="1" dirty="0" smtClean="0">
              <a:latin typeface="Arial" panose="020B0604020202020204" pitchFamily="34" charset="0"/>
              <a:cs typeface="Arial" panose="020B0604020202020204" pitchFamily="34" charset="0"/>
            </a:rPr>
            <a:t>Importation des données de plusieurs manufacturiers</a:t>
          </a:r>
          <a:endParaRPr lang="fr-CA" dirty="0"/>
        </a:p>
      </dgm:t>
    </dgm:pt>
    <dgm:pt modelId="{B0A6BA60-2439-48AB-A657-6249C1E09DA7}" type="sibTrans" cxnId="{3BD58FEF-64C8-4FA1-86A7-E4CF7026CA05}">
      <dgm:prSet/>
      <dgm:spPr/>
      <dgm:t>
        <a:bodyPr/>
        <a:lstStyle/>
        <a:p>
          <a:endParaRPr lang="fr-CA"/>
        </a:p>
      </dgm:t>
    </dgm:pt>
    <dgm:pt modelId="{217FACA6-A6CB-4D3D-98BF-A7D004308211}" type="parTrans" cxnId="{3BD58FEF-64C8-4FA1-86A7-E4CF7026CA05}">
      <dgm:prSet/>
      <dgm:spPr/>
      <dgm:t>
        <a:bodyPr/>
        <a:lstStyle/>
        <a:p>
          <a:endParaRPr lang="fr-CA"/>
        </a:p>
      </dgm:t>
    </dgm:pt>
    <dgm:pt modelId="{D1A4A9C2-CE57-4610-8B80-B2630D42788A}" type="pres">
      <dgm:prSet presAssocID="{651DA3BC-39DE-47E1-A7B2-14C48FB73103}" presName="Name0" presStyleCnt="0">
        <dgm:presLayoutVars>
          <dgm:dir/>
          <dgm:resizeHandles val="exact"/>
        </dgm:presLayoutVars>
      </dgm:prSet>
      <dgm:spPr/>
    </dgm:pt>
    <dgm:pt modelId="{13E920E5-C0A2-467D-A062-CD9FBB0EDC06}" type="pres">
      <dgm:prSet presAssocID="{EA1B742C-C36C-40E6-A9C0-D0E2746075F5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1DD15338-A114-4231-AB9E-5758313ACE9E}" type="pres">
      <dgm:prSet presAssocID="{FF8C10A7-E7E1-49D6-8711-BBD878934868}" presName="parSpace" presStyleCnt="0"/>
      <dgm:spPr/>
    </dgm:pt>
    <dgm:pt modelId="{F08FEC90-1CE3-40C4-BC27-504D0EDC3FE2}" type="pres">
      <dgm:prSet presAssocID="{A0CB73D8-8ABE-4073-BCFE-C72EFF02F756}" presName="parTxOnly" presStyleLbl="node1" presStyleIdx="1" presStyleCnt="4" custScaleX="14204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A5A6F469-CE42-4805-B359-6DB36760C154}" type="pres">
      <dgm:prSet presAssocID="{68AADF1D-AFBB-43C7-B9AE-4E558835E6B6}" presName="parSpace" presStyleCnt="0"/>
      <dgm:spPr/>
    </dgm:pt>
    <dgm:pt modelId="{D8A9A55A-1AD3-4C0D-A7AC-1B2EFF7397E5}" type="pres">
      <dgm:prSet presAssocID="{6AD6498D-2143-4714-BD20-82C2F2F779A7}" presName="parTxOnly" presStyleLbl="node1" presStyleIdx="2" presStyleCnt="4" custScaleX="104189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D88C2891-7053-401E-9F69-9256CCBA4BCA}" type="pres">
      <dgm:prSet presAssocID="{4EA14B75-FF98-4650-A14F-62F297804A94}" presName="parSpace" presStyleCnt="0"/>
      <dgm:spPr/>
    </dgm:pt>
    <dgm:pt modelId="{3DD39716-1950-4032-8AEA-11CC2ED7859F}" type="pres">
      <dgm:prSet presAssocID="{F5E27E40-1EF2-4B22-A33A-A83CEED31E73}" presName="parTxOnly" presStyleLbl="node1" presStyleIdx="3" presStyleCnt="4" custScaleX="107611" custLinFactNeighborX="4136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6A650441-7B1B-4460-BB49-8B955B7753C7}" type="presOf" srcId="{F5E27E40-1EF2-4B22-A33A-A83CEED31E73}" destId="{3DD39716-1950-4032-8AEA-11CC2ED7859F}" srcOrd="0" destOrd="0" presId="urn:microsoft.com/office/officeart/2005/8/layout/hChevron3"/>
    <dgm:cxn modelId="{55412DD5-1F47-4FCA-945D-574C6EACFCD5}" type="presOf" srcId="{EA1B742C-C36C-40E6-A9C0-D0E2746075F5}" destId="{13E920E5-C0A2-467D-A062-CD9FBB0EDC06}" srcOrd="0" destOrd="0" presId="urn:microsoft.com/office/officeart/2005/8/layout/hChevron3"/>
    <dgm:cxn modelId="{BBC6C050-C491-4E88-8F8E-ECA4278F3602}" type="presOf" srcId="{6AD6498D-2143-4714-BD20-82C2F2F779A7}" destId="{D8A9A55A-1AD3-4C0D-A7AC-1B2EFF7397E5}" srcOrd="0" destOrd="0" presId="urn:microsoft.com/office/officeart/2005/8/layout/hChevron3"/>
    <dgm:cxn modelId="{64A79D36-A8F5-4130-B6C2-C7B349A42093}" srcId="{651DA3BC-39DE-47E1-A7B2-14C48FB73103}" destId="{A0CB73D8-8ABE-4073-BCFE-C72EFF02F756}" srcOrd="1" destOrd="0" parTransId="{C373196B-9CC1-49D0-8E0E-F86515AA97E5}" sibTransId="{68AADF1D-AFBB-43C7-B9AE-4E558835E6B6}"/>
    <dgm:cxn modelId="{3BD58FEF-64C8-4FA1-86A7-E4CF7026CA05}" srcId="{651DA3BC-39DE-47E1-A7B2-14C48FB73103}" destId="{F5E27E40-1EF2-4B22-A33A-A83CEED31E73}" srcOrd="3" destOrd="0" parTransId="{217FACA6-A6CB-4D3D-98BF-A7D004308211}" sibTransId="{B0A6BA60-2439-48AB-A657-6249C1E09DA7}"/>
    <dgm:cxn modelId="{425FD4D8-EBAE-4C36-8F42-662C137E2287}" type="presOf" srcId="{651DA3BC-39DE-47E1-A7B2-14C48FB73103}" destId="{D1A4A9C2-CE57-4610-8B80-B2630D42788A}" srcOrd="0" destOrd="0" presId="urn:microsoft.com/office/officeart/2005/8/layout/hChevron3"/>
    <dgm:cxn modelId="{A56EEB63-242E-4AE2-89CE-6533C1EED9D0}" type="presOf" srcId="{A0CB73D8-8ABE-4073-BCFE-C72EFF02F756}" destId="{F08FEC90-1CE3-40C4-BC27-504D0EDC3FE2}" srcOrd="0" destOrd="0" presId="urn:microsoft.com/office/officeart/2005/8/layout/hChevron3"/>
    <dgm:cxn modelId="{64BDEF78-2B0D-437D-9C74-A56136312AD3}" srcId="{651DA3BC-39DE-47E1-A7B2-14C48FB73103}" destId="{6AD6498D-2143-4714-BD20-82C2F2F779A7}" srcOrd="2" destOrd="0" parTransId="{DAC77404-448E-449B-8471-094A6AB0DABD}" sibTransId="{4EA14B75-FF98-4650-A14F-62F297804A94}"/>
    <dgm:cxn modelId="{6D742C9E-6451-4041-8059-B7538A50B632}" srcId="{651DA3BC-39DE-47E1-A7B2-14C48FB73103}" destId="{EA1B742C-C36C-40E6-A9C0-D0E2746075F5}" srcOrd="0" destOrd="0" parTransId="{5BED9743-6B7F-43DE-821B-4537B9AFBAF0}" sibTransId="{FF8C10A7-E7E1-49D6-8711-BBD878934868}"/>
    <dgm:cxn modelId="{A4219187-B19D-48B7-8339-19A167BA83AF}" type="presParOf" srcId="{D1A4A9C2-CE57-4610-8B80-B2630D42788A}" destId="{13E920E5-C0A2-467D-A062-CD9FBB0EDC06}" srcOrd="0" destOrd="0" presId="urn:microsoft.com/office/officeart/2005/8/layout/hChevron3"/>
    <dgm:cxn modelId="{2815183F-29F2-4D11-8534-9B61355AECA0}" type="presParOf" srcId="{D1A4A9C2-CE57-4610-8B80-B2630D42788A}" destId="{1DD15338-A114-4231-AB9E-5758313ACE9E}" srcOrd="1" destOrd="0" presId="urn:microsoft.com/office/officeart/2005/8/layout/hChevron3"/>
    <dgm:cxn modelId="{09A71458-FB43-479F-8A84-FEDAC315C637}" type="presParOf" srcId="{D1A4A9C2-CE57-4610-8B80-B2630D42788A}" destId="{F08FEC90-1CE3-40C4-BC27-504D0EDC3FE2}" srcOrd="2" destOrd="0" presId="urn:microsoft.com/office/officeart/2005/8/layout/hChevron3"/>
    <dgm:cxn modelId="{BEFE4717-F23E-44FB-A9E8-368D99BE97CB}" type="presParOf" srcId="{D1A4A9C2-CE57-4610-8B80-B2630D42788A}" destId="{A5A6F469-CE42-4805-B359-6DB36760C154}" srcOrd="3" destOrd="0" presId="urn:microsoft.com/office/officeart/2005/8/layout/hChevron3"/>
    <dgm:cxn modelId="{C7497ACD-F5DF-4482-BC27-642E5B1BD65C}" type="presParOf" srcId="{D1A4A9C2-CE57-4610-8B80-B2630D42788A}" destId="{D8A9A55A-1AD3-4C0D-A7AC-1B2EFF7397E5}" srcOrd="4" destOrd="0" presId="urn:microsoft.com/office/officeart/2005/8/layout/hChevron3"/>
    <dgm:cxn modelId="{CF4D429C-6C5B-4797-8B3B-AF518FF878F5}" type="presParOf" srcId="{D1A4A9C2-CE57-4610-8B80-B2630D42788A}" destId="{D88C2891-7053-401E-9F69-9256CCBA4BCA}" srcOrd="5" destOrd="0" presId="urn:microsoft.com/office/officeart/2005/8/layout/hChevron3"/>
    <dgm:cxn modelId="{413F915F-6CED-4B19-B1C7-D2F0757D5A98}" type="presParOf" srcId="{D1A4A9C2-CE57-4610-8B80-B2630D42788A}" destId="{3DD39716-1950-4032-8AEA-11CC2ED7859F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B02366-0221-442D-B85B-A88C19408359}">
      <dsp:nvSpPr>
        <dsp:cNvPr id="0" name=""/>
        <dsp:cNvSpPr/>
      </dsp:nvSpPr>
      <dsp:spPr>
        <a:xfrm rot="5400000">
          <a:off x="241025" y="1537872"/>
          <a:ext cx="901536" cy="10263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4485A-8916-4E6A-8F9A-13D28257787A}">
      <dsp:nvSpPr>
        <dsp:cNvPr id="0" name=""/>
        <dsp:cNvSpPr/>
      </dsp:nvSpPr>
      <dsp:spPr>
        <a:xfrm>
          <a:off x="2172" y="538500"/>
          <a:ext cx="1517656" cy="10623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Dossier</a:t>
          </a:r>
          <a:r>
            <a:rPr lang="fr-CA" sz="2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CA" sz="21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AgPS</a:t>
          </a:r>
          <a:endParaRPr lang="fr-CA" sz="2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72" y="538500"/>
        <a:ext cx="1517656" cy="1062310"/>
      </dsp:txXfrm>
    </dsp:sp>
    <dsp:sp modelId="{AF8A9014-357D-4059-BA33-1E24E0E94B72}">
      <dsp:nvSpPr>
        <dsp:cNvPr id="0" name=""/>
        <dsp:cNvSpPr/>
      </dsp:nvSpPr>
      <dsp:spPr>
        <a:xfrm>
          <a:off x="1519829" y="639816"/>
          <a:ext cx="1103799" cy="858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BE5DDD-1B17-4281-A502-4C82060E68BA}">
      <dsp:nvSpPr>
        <dsp:cNvPr id="0" name=""/>
        <dsp:cNvSpPr/>
      </dsp:nvSpPr>
      <dsp:spPr>
        <a:xfrm rot="5400000">
          <a:off x="1499323" y="2731197"/>
          <a:ext cx="901536" cy="10263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06E07-AFCF-449D-A5F9-6F22D6DBAE07}">
      <dsp:nvSpPr>
        <dsp:cNvPr id="0" name=""/>
        <dsp:cNvSpPr/>
      </dsp:nvSpPr>
      <dsp:spPr>
        <a:xfrm>
          <a:off x="1260471" y="1731826"/>
          <a:ext cx="1517656" cy="10623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Dossier</a:t>
          </a:r>
          <a:r>
            <a:rPr lang="fr-CA" sz="2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CA" sz="21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MultiPlane</a:t>
          </a:r>
          <a:r>
            <a:rPr lang="fr-CA" sz="2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Designs</a:t>
          </a:r>
          <a:endParaRPr lang="fr-CA" sz="2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60471" y="1731826"/>
        <a:ext cx="1517656" cy="1062310"/>
      </dsp:txXfrm>
    </dsp:sp>
    <dsp:sp modelId="{8D6B9050-036A-4976-BB11-52303F14DF02}">
      <dsp:nvSpPr>
        <dsp:cNvPr id="0" name=""/>
        <dsp:cNvSpPr/>
      </dsp:nvSpPr>
      <dsp:spPr>
        <a:xfrm>
          <a:off x="2778128" y="1833141"/>
          <a:ext cx="1103799" cy="858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9D5ECD-3FC1-45E0-A4A5-D281641A9B32}">
      <dsp:nvSpPr>
        <dsp:cNvPr id="0" name=""/>
        <dsp:cNvSpPr/>
      </dsp:nvSpPr>
      <dsp:spPr>
        <a:xfrm>
          <a:off x="2518770" y="2925151"/>
          <a:ext cx="1517656" cy="10623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Fichier</a:t>
          </a:r>
          <a:r>
            <a:rPr lang="fr-CA" sz="2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.</a:t>
          </a:r>
          <a:r>
            <a:rPr lang="fr-CA" sz="21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gps</a:t>
          </a:r>
          <a:endParaRPr lang="fr-CA" sz="2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18770" y="2925151"/>
        <a:ext cx="1517656" cy="106231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E920E5-C0A2-467D-A062-CD9FBB0EDC06}">
      <dsp:nvSpPr>
        <dsp:cNvPr id="0" name=""/>
        <dsp:cNvSpPr/>
      </dsp:nvSpPr>
      <dsp:spPr>
        <a:xfrm>
          <a:off x="36" y="280999"/>
          <a:ext cx="2285410" cy="91416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Manufacturier d’équipements agricoles</a:t>
          </a:r>
          <a:endParaRPr lang="fr-CA" sz="1500" kern="1200" dirty="0"/>
        </a:p>
      </dsp:txBody>
      <dsp:txXfrm>
        <a:off x="36" y="280999"/>
        <a:ext cx="2285410" cy="914164"/>
      </dsp:txXfrm>
    </dsp:sp>
    <dsp:sp modelId="{F08FEC90-1CE3-40C4-BC27-504D0EDC3FE2}">
      <dsp:nvSpPr>
        <dsp:cNvPr id="0" name=""/>
        <dsp:cNvSpPr/>
      </dsp:nvSpPr>
      <dsp:spPr>
        <a:xfrm>
          <a:off x="1828364" y="280999"/>
          <a:ext cx="3246265" cy="91416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Manufacturier d’équipements d’agriculture de précision</a:t>
          </a:r>
          <a:endParaRPr lang="fr-CA" sz="1500" kern="1200" dirty="0"/>
        </a:p>
      </dsp:txBody>
      <dsp:txXfrm>
        <a:off x="1828364" y="280999"/>
        <a:ext cx="3246265" cy="914164"/>
      </dsp:txXfrm>
    </dsp:sp>
    <dsp:sp modelId="{D8A9A55A-1AD3-4C0D-A7AC-1B2EFF7397E5}">
      <dsp:nvSpPr>
        <dsp:cNvPr id="0" name=""/>
        <dsp:cNvSpPr/>
      </dsp:nvSpPr>
      <dsp:spPr>
        <a:xfrm>
          <a:off x="4617547" y="280999"/>
          <a:ext cx="2381145" cy="91416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Logiciel</a:t>
          </a:r>
          <a:endParaRPr lang="fr-CA" sz="1500" kern="1200" dirty="0"/>
        </a:p>
      </dsp:txBody>
      <dsp:txXfrm>
        <a:off x="4617547" y="280999"/>
        <a:ext cx="2381145" cy="914164"/>
      </dsp:txXfrm>
    </dsp:sp>
    <dsp:sp modelId="{3DD39716-1950-4032-8AEA-11CC2ED7859F}">
      <dsp:nvSpPr>
        <dsp:cNvPr id="0" name=""/>
        <dsp:cNvSpPr/>
      </dsp:nvSpPr>
      <dsp:spPr>
        <a:xfrm>
          <a:off x="6541647" y="280999"/>
          <a:ext cx="2459352" cy="91416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Importation des données de plusieurs manufacturiers</a:t>
          </a:r>
          <a:endParaRPr lang="fr-CA" sz="1500" kern="1200" dirty="0"/>
        </a:p>
      </dsp:txBody>
      <dsp:txXfrm>
        <a:off x="6541647" y="280999"/>
        <a:ext cx="2459352" cy="914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D236D-CF3C-4C85-8DC7-3ED9C04657CE}" type="datetimeFigureOut">
              <a:rPr lang="fr-CA" smtClean="0"/>
              <a:pPr/>
              <a:t>2015-12-17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BF099-18DF-41F3-8D93-292F0EB6DDCE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431696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fr.wikipedia.org/wiki/Requ%C3%AAte" TargetMode="External"/><Relationship Id="rId3" Type="http://schemas.openxmlformats.org/officeDocument/2006/relationships/hyperlink" Target="http://fr.wikipedia.org/wiki/Syst%C3%A8me_d'information" TargetMode="External"/><Relationship Id="rId7" Type="http://schemas.openxmlformats.org/officeDocument/2006/relationships/hyperlink" Target="http://fr.wikipedia.org/wiki/Information_g%C3%A9ographique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fr.wikipedia.org/wiki/Infrastructure" TargetMode="External"/><Relationship Id="rId5" Type="http://schemas.openxmlformats.org/officeDocument/2006/relationships/hyperlink" Target="http://fr.wikipedia.org/wiki/G%C3%A9ographique" TargetMode="External"/><Relationship Id="rId4" Type="http://schemas.openxmlformats.org/officeDocument/2006/relationships/hyperlink" Target="http://fr.wikipedia.org/wiki/Donn%C3%A9e" TargetMode="External"/><Relationship Id="rId9" Type="http://schemas.openxmlformats.org/officeDocument/2006/relationships/hyperlink" Target="http://fr.wikipedia.org/wiki/Science" TargetMode="Externa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732012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2</a:t>
            </a:r>
            <a:r>
              <a:rPr lang="fr-CA" baseline="0" dirty="0" smtClean="0"/>
              <a:t> cm max de gap entre les sections, sinon ça s’opère mal au champ… </a:t>
            </a:r>
            <a:r>
              <a:rPr lang="fr-CA" dirty="0" err="1" smtClean="0"/>
              <a:t>Trimble</a:t>
            </a:r>
            <a:r>
              <a:rPr lang="fr-CA" dirty="0" smtClean="0"/>
              <a:t>:</a:t>
            </a:r>
            <a:r>
              <a:rPr lang="fr-CA" baseline="0" dirty="0" smtClean="0"/>
              <a:t> pas plus de 2 cm entre les sections sinon lors de l’exécution le producteur ne peut pas passer d’un section à l’autre sans que la gratte fasse des </a:t>
            </a:r>
            <a:r>
              <a:rPr lang="fr-CA" baseline="0" dirty="0" err="1" smtClean="0"/>
              <a:t>freegames</a:t>
            </a:r>
            <a:r>
              <a:rPr lang="fr-CA" baseline="0" dirty="0" smtClean="0"/>
              <a:t>. 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853264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2</a:t>
            </a:r>
            <a:r>
              <a:rPr lang="fr-CA" baseline="0" dirty="0" smtClean="0"/>
              <a:t> cm max de gap </a:t>
            </a:r>
            <a:r>
              <a:rPr lang="fr-CA" baseline="0" dirty="0" err="1" smtClean="0"/>
              <a:t>etnre</a:t>
            </a:r>
            <a:r>
              <a:rPr lang="fr-CA" baseline="0" dirty="0" smtClean="0"/>
              <a:t> les sections, sinon ça s’opère mal au champ…</a:t>
            </a:r>
          </a:p>
          <a:p>
            <a:endParaRPr lang="fr-CA" baseline="0" dirty="0" smtClean="0"/>
          </a:p>
          <a:p>
            <a:r>
              <a:rPr lang="fr-CA" baseline="0" dirty="0" smtClean="0"/>
              <a:t>Hauteur relative et benchmark </a:t>
            </a:r>
            <a:r>
              <a:rPr lang="fr-CA" baseline="0" dirty="0" err="1" smtClean="0"/>
              <a:t>attachment</a:t>
            </a:r>
            <a:r>
              <a:rPr lang="fr-CA" baseline="0" dirty="0" smtClean="0"/>
              <a:t> à activer ou désactiver… essais et erreurs. </a:t>
            </a:r>
          </a:p>
          <a:p>
            <a:endParaRPr lang="fr-CA" baseline="0" dirty="0" smtClean="0"/>
          </a:p>
          <a:p>
            <a:r>
              <a:rPr lang="fr-CA" baseline="0" dirty="0" smtClean="0"/>
              <a:t>Voir tutorial OSD pour les détails de comment faire. 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853264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Cas typique:</a:t>
            </a:r>
            <a:r>
              <a:rPr lang="fr-CA" baseline="0" dirty="0" smtClean="0"/>
              <a:t> le producteur fait un relevé avec son système GPS </a:t>
            </a:r>
            <a:r>
              <a:rPr lang="fr-CA" baseline="0" dirty="0" err="1" smtClean="0"/>
              <a:t>Trimble</a:t>
            </a:r>
            <a:r>
              <a:rPr lang="fr-CA" baseline="0" dirty="0" smtClean="0"/>
              <a:t>, mais il </a:t>
            </a:r>
            <a:r>
              <a:rPr lang="fr-CA" baseline="0" dirty="0" err="1" smtClean="0"/>
              <a:t>nivele</a:t>
            </a:r>
            <a:r>
              <a:rPr lang="fr-CA" baseline="0" dirty="0" smtClean="0"/>
              <a:t> encore au laser… Alors le best est d’utiliser AGForm-3D pour garder la </a:t>
            </a:r>
            <a:r>
              <a:rPr lang="fr-CA" baseline="0" dirty="0" err="1" smtClean="0"/>
              <a:t>géoréférence</a:t>
            </a:r>
            <a:r>
              <a:rPr lang="fr-CA" baseline="0" dirty="0" smtClean="0"/>
              <a:t> des points de section et des points 0 et ainsi pouvoir aller facilement planter nos drapeaux au champ. Pour importer la topo dans AGForm-3D et sans qu’il y ait le problème de décalage en angle, il faut convertir les coordonnées du fichier MultiPlane.txt 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555853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Résumé des forces et faiblesses des logiciels (1 slide par logiciels avec </a:t>
            </a:r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screenshot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Interopérabilité entre les différents logiciels de planification</a:t>
            </a:r>
          </a:p>
          <a:p>
            <a:pPr lvl="1"/>
            <a:r>
              <a:rPr lang="fr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AG3 PWCS vers AGPS Shape…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Interconnectivité avec SIG et nivellement au champ…</a:t>
            </a:r>
          </a:p>
          <a:p>
            <a:pPr lvl="1"/>
            <a:endParaRPr lang="fr-C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PARLER</a:t>
            </a:r>
            <a:r>
              <a:rPr lang="fr-CA" sz="20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DE L’INTEROPÉRABILITÉ DES LOGICIELS DE NIV (AG3 VERS AGPS DIRT PRO, ETC.)</a:t>
            </a:r>
          </a:p>
          <a:p>
            <a:pPr lvl="1"/>
            <a:endParaRPr lang="fr-CA" sz="20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CA" sz="20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Dire Que </a:t>
            </a:r>
            <a:r>
              <a:rPr lang="fr-CA" sz="20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laguë</a:t>
            </a:r>
            <a:r>
              <a:rPr lang="fr-CA" sz="20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est le dealer officiel au QC pour OSD</a:t>
            </a:r>
            <a:endParaRPr lang="fr-C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839987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Stratégie d’échantillonnage à</a:t>
            </a:r>
            <a:r>
              <a:rPr lang="fr-CA" baseline="0" dirty="0" smtClean="0"/>
              <a:t> </a:t>
            </a:r>
            <a:r>
              <a:rPr lang="fr-CA" dirty="0" smtClean="0"/>
              <a:t>1 échantillon/ha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523761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523761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523761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Lien avec les 4B du début… Analyser, comprendre,</a:t>
            </a:r>
            <a:r>
              <a:rPr lang="fr-CA" baseline="0" dirty="0" smtClean="0"/>
              <a:t> corriger (Réf. : </a:t>
            </a:r>
            <a:r>
              <a:rPr lang="fr-CA" baseline="0" dirty="0" err="1" smtClean="0"/>
              <a:t>Athyna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Cambouris</a:t>
            </a:r>
            <a:r>
              <a:rPr lang="fr-CA" baseline="0" dirty="0" smtClean="0"/>
              <a:t>)</a:t>
            </a:r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523761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523761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Lien avec les 4B du début… Analyser, comprendre,</a:t>
            </a:r>
            <a:r>
              <a:rPr lang="fr-CA" baseline="0" dirty="0" smtClean="0"/>
              <a:t> corriger (Réf. </a:t>
            </a:r>
            <a:r>
              <a:rPr lang="fr-CA" baseline="0" smtClean="0"/>
              <a:t>: Athyna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Cambouris</a:t>
            </a:r>
            <a:r>
              <a:rPr lang="fr-CA" baseline="0" dirty="0" smtClean="0"/>
              <a:t>)</a:t>
            </a:r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523761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Grandir</a:t>
            </a:r>
            <a:r>
              <a:rPr lang="fr-CA" baseline="0" dirty="0" smtClean="0"/>
              <a:t> de l’intérieur…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608597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Rentabilité… du cas par</a:t>
            </a:r>
            <a:r>
              <a:rPr lang="fr-CA" baseline="0" dirty="0" smtClean="0"/>
              <a:t> cas… : Il faut PRÉALABLEMENT avoir corrigé tous les problèmes d’ordre physique (compaction/structure) et avoir effectué les travaux de drainage et nivellement nécessaires avant de se lancer dans la correction chimique des propriétés des sols. </a:t>
            </a:r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5237616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Ce n’est pas nouveau!</a:t>
            </a:r>
            <a:r>
              <a:rPr lang="fr-CA" baseline="0" dirty="0" smtClean="0"/>
              <a:t> Premier système dans les années 1990?? À valider… Aujourd’hui, c’est généralement beaucoup plus simple qu’avant (logiciel, écran plus user </a:t>
            </a:r>
            <a:r>
              <a:rPr lang="fr-CA" baseline="0" dirty="0" err="1" smtClean="0"/>
              <a:t>friendly</a:t>
            </a:r>
            <a:r>
              <a:rPr lang="fr-CA" baseline="0" dirty="0" smtClean="0"/>
              <a:t>). Même le transfert de données est maintenant simplifié.</a:t>
            </a:r>
          </a:p>
          <a:p>
            <a:endParaRPr lang="fr-CA" baseline="0" dirty="0" smtClean="0"/>
          </a:p>
          <a:p>
            <a:r>
              <a:rPr lang="fr-CA" baseline="0" dirty="0" err="1" smtClean="0"/>
              <a:t>Plugger</a:t>
            </a:r>
            <a:r>
              <a:rPr lang="fr-CA" baseline="0" dirty="0" smtClean="0"/>
              <a:t> le fait que le capteur de rendement de Ag Leader produit des cartes en temps réel, un peu comme sur la photo. </a:t>
            </a:r>
          </a:p>
          <a:p>
            <a:endParaRPr lang="fr-CA" baseline="0" dirty="0" smtClean="0"/>
          </a:p>
          <a:p>
            <a:r>
              <a:rPr lang="fr-CA" baseline="0" dirty="0" smtClean="0"/>
              <a:t>Il y a des efforts des compagnies et de consultants afin de rendre l’AP plus simple pour tout le monde!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67135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JD.. APEX. Simple. Conçu</a:t>
            </a:r>
            <a:r>
              <a:rPr lang="fr-CA" baseline="0" dirty="0" smtClean="0"/>
              <a:t> juste pour eux.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53696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Interopérabilité élevée de SMS et </a:t>
            </a:r>
            <a:r>
              <a:rPr lang="fr-CA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FarmWorks</a:t>
            </a:r>
            <a:r>
              <a:rPr lang="fr-CA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(résumé en tableau)</a:t>
            </a:r>
          </a:p>
          <a:p>
            <a:r>
              <a:rPr lang="fr-CA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Tableau pour :</a:t>
            </a:r>
          </a:p>
          <a:p>
            <a:r>
              <a:rPr lang="fr-CA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FarmWorks</a:t>
            </a:r>
            <a:r>
              <a:rPr lang="fr-CA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fr-CA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permet de visualiser les points seulement, et pas possible d’exporter en </a:t>
            </a:r>
            <a:r>
              <a:rPr lang="fr-CA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shapefile</a:t>
            </a:r>
            <a:endParaRPr lang="fr-CA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FarmWorks</a:t>
            </a:r>
            <a:r>
              <a:rPr lang="fr-CA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Office permet de générer les cartes de contour et d’exporter en SHP . Possible aussi de faire du profit/</a:t>
            </a:r>
            <a:r>
              <a:rPr lang="fr-CA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fr-CA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lang="fr-CA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Il</a:t>
            </a:r>
            <a:r>
              <a:rPr lang="fr-CA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a une démo pour ceux qui veulent l’essayer… avant de l’acheter</a:t>
            </a:r>
            <a:endParaRPr lang="fr-CA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SMS démo</a:t>
            </a:r>
          </a:p>
          <a:p>
            <a:r>
              <a:rPr lang="fr-CA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SMS (démo expirée) permet d’importer et d’exporter les points en SHP et Google </a:t>
            </a:r>
            <a:r>
              <a:rPr lang="fr-CA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r>
              <a:rPr lang="fr-CA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mais ne permet pas de générer de carte</a:t>
            </a:r>
          </a:p>
          <a:p>
            <a:endParaRPr lang="fr-CA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retrouve sensiblement la même chose pour</a:t>
            </a:r>
            <a:r>
              <a:rPr lang="fr-CA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JD avec le logiciel </a:t>
            </a:r>
            <a:r>
              <a:rPr lang="fr-CA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Apex</a:t>
            </a:r>
            <a:endParaRPr lang="fr-CA" dirty="0" smtClean="0"/>
          </a:p>
          <a:p>
            <a:endParaRPr lang="fr-CA" dirty="0" smtClean="0"/>
          </a:p>
          <a:p>
            <a:r>
              <a:rPr lang="fr-CA" dirty="0" smtClean="0"/>
              <a:t>Un</a:t>
            </a:r>
            <a:r>
              <a:rPr lang="fr-CA" baseline="0" dirty="0" smtClean="0"/>
              <a:t> conseiller qui commence et qui a plusieurs systèmes, pas acheter Apex à mon sens parce que </a:t>
            </a:r>
            <a:r>
              <a:rPr lang="fr-CA" baseline="0" dirty="0" err="1" smtClean="0"/>
              <a:t>FarmWorks</a:t>
            </a:r>
            <a:r>
              <a:rPr lang="fr-CA" baseline="0" dirty="0" smtClean="0"/>
              <a:t> ou SMS lisent les fichiers JD et ceux de d’autres marques…</a:t>
            </a:r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338407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Même</a:t>
            </a:r>
            <a:r>
              <a:rPr lang="fr-CA" baseline="0" dirty="0" smtClean="0"/>
              <a:t> donnée, plusieurs représentations possibles!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387270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Même</a:t>
            </a:r>
            <a:r>
              <a:rPr lang="fr-CA" baseline="0" dirty="0" smtClean="0"/>
              <a:t> donnée, plusieurs représentations possibles!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387270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Même</a:t>
            </a:r>
            <a:r>
              <a:rPr lang="fr-CA" baseline="0" dirty="0" smtClean="0"/>
              <a:t> donnée, plusieurs représentations possibles!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387270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Même</a:t>
            </a:r>
            <a:r>
              <a:rPr lang="fr-CA" baseline="0" dirty="0" smtClean="0"/>
              <a:t> donnée, plusieurs représentations possibles!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3872709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Même</a:t>
            </a:r>
            <a:r>
              <a:rPr lang="fr-CA" baseline="0" dirty="0" smtClean="0"/>
              <a:t> donnée, plusieurs représentations possibles!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3872709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Multiplateforme: incluant même une console GPS…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427831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Pas changé</a:t>
            </a:r>
            <a:r>
              <a:rPr lang="fr-CA" baseline="0" dirty="0" smtClean="0"/>
              <a:t> depuis 25 ans…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6085974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 </a:t>
            </a:r>
            <a:r>
              <a:rPr lang="fr-F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système d'information géographique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fr-F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est un 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ystème d'information"/>
              </a:rPr>
              <a:t>système d'information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conçu pour recueillir, stocker, traiter, analyser, gérer et présenter tous les types de 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Donnée"/>
              </a:rPr>
              <a:t>données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spatiales et géographiques. L’acronyme SIG est parfois utilisé pour définir les « sciences de l’information 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Géographique"/>
              </a:rPr>
              <a:t>géographiques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» ou « études sur l’information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géospatiales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». Cela se réfère aux carrières ou aux métiers qui travaillent avec des systèmes d’information géographiques et dans une plus large mesure avec les disciplines de la géo-informatique. Ce que l’on peut observer au-delà du simple concept de SIG a trait aux données de l’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Infrastructure"/>
              </a:rPr>
              <a:t>infrastructure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spatiale.</a:t>
            </a:r>
          </a:p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 un sens plus général, le terme de SIG décrit un système d’information qui intègre, stocke, analyse, et affiche l’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Information géographique"/>
              </a:rPr>
              <a:t>information géographique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Les applications liées aux SIG sont des outils qui permettent aux utilisateurs de créer des 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Requête"/>
              </a:rPr>
              <a:t>requêtes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interactives, d’analyser l’information spatiale, de modifier et des d’éditer des données au travers de cartes et d’y répondre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cartographiquement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La science de l’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Information géographique"/>
              </a:rPr>
              <a:t>information géographique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est la </a:t>
            </a:r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Science"/>
              </a:rPr>
              <a:t>science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qui sous tend les applications, les concepts et les systèmes géographiques.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38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41337457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40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5237616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Tous une version</a:t>
            </a:r>
            <a:r>
              <a:rPr lang="fr-CA" baseline="0" dirty="0" smtClean="0"/>
              <a:t> « desktop »</a:t>
            </a:r>
            <a:endParaRPr lang="fr-CA" dirty="0" smtClean="0"/>
          </a:p>
          <a:p>
            <a:endParaRPr lang="fr-CA" dirty="0" smtClean="0"/>
          </a:p>
          <a:p>
            <a:r>
              <a:rPr lang="fr-CA" dirty="0" err="1" smtClean="0"/>
              <a:t>AgPAD</a:t>
            </a:r>
            <a:r>
              <a:rPr lang="fr-CA" dirty="0" smtClean="0"/>
              <a:t> et </a:t>
            </a:r>
            <a:r>
              <a:rPr lang="fr-CA" dirty="0" err="1" smtClean="0"/>
              <a:t>FarmPAD</a:t>
            </a:r>
            <a:r>
              <a:rPr lang="fr-CA" dirty="0" smtClean="0"/>
              <a:t> ont une version web de bureau</a:t>
            </a:r>
            <a:r>
              <a:rPr lang="fr-CA" baseline="0" dirty="0" smtClean="0"/>
              <a:t>.</a:t>
            </a:r>
          </a:p>
          <a:p>
            <a:endParaRPr lang="fr-CA" baseline="0" dirty="0" smtClean="0"/>
          </a:p>
          <a:p>
            <a:r>
              <a:rPr lang="fr-CA" baseline="0" dirty="0" err="1" smtClean="0"/>
              <a:t>AgPAD</a:t>
            </a:r>
            <a:r>
              <a:rPr lang="fr-CA" baseline="0" dirty="0" smtClean="0"/>
              <a:t>: 100 $/an ou 200 $/an</a:t>
            </a:r>
          </a:p>
          <a:p>
            <a:endParaRPr lang="fr-CA" baseline="0" dirty="0" smtClean="0"/>
          </a:p>
          <a:p>
            <a:r>
              <a:rPr lang="fr-CA" baseline="0" dirty="0" smtClean="0"/>
              <a:t>Faire un Tableau résumé avec crochet et x pour os…</a:t>
            </a:r>
          </a:p>
          <a:p>
            <a:endParaRPr lang="fr-CA" baseline="0" dirty="0" smtClean="0"/>
          </a:p>
          <a:p>
            <a:r>
              <a:rPr lang="fr-CA" baseline="0" dirty="0" err="1" smtClean="0"/>
              <a:t>AgCommand</a:t>
            </a:r>
            <a:r>
              <a:rPr lang="fr-CA" baseline="0" dirty="0" smtClean="0"/>
              <a:t> de AGCO… </a:t>
            </a:r>
            <a:r>
              <a:rPr lang="fr-CA" baseline="0" dirty="0" err="1" smtClean="0"/>
              <a:t>Télémetrie</a:t>
            </a:r>
            <a:endParaRPr lang="fr-CA" baseline="0" dirty="0" smtClean="0"/>
          </a:p>
          <a:p>
            <a:r>
              <a:rPr lang="fr-CA" baseline="0" dirty="0" smtClean="0"/>
              <a:t>JD Link</a:t>
            </a:r>
          </a:p>
          <a:p>
            <a:r>
              <a:rPr lang="fr-CA" baseline="0" dirty="0" err="1" smtClean="0"/>
              <a:t>Trimble</a:t>
            </a:r>
            <a:r>
              <a:rPr lang="fr-CA" baseline="0" dirty="0" smtClean="0"/>
              <a:t>… etc.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42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0702064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Faire le lien avec le fait que c’est bien beau tout ça, tout ce qui est possible de faire… mais ça prend des données pour générer toutes ces cartes…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Où trouver de la donnée???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Info-Sols.ca… même permet pas d’extraire les données pour les importer dans vos logiciels… il y a des licences à respecter… Ça reste une bonne manière de visualiser…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Sinon les clubs ont accès à des atlas au format TNT…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44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5974700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Faire le lien avec le fait que c’est bien beau tout ça, tout ce qui est possible de faire… mais ça prend des données pour générer toutes ces cartes…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Où trouver de la donnée???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Info-Sols.ca… même permet pas d’extraire les données pour les importer dans vos logiciels… il y a des licences à respecter… Ça reste une bonne manière de visualiser…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Sinon les clubs ont accès à des atlas au format TNT…</a:t>
            </a:r>
          </a:p>
          <a:p>
            <a:endParaRPr lang="fr-C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Une vraie mine d’or d’informations : l’information disponible varie d’une région à l’autre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45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5974700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Faire le lien avec le fait que c’est bien beau tout ça, tout ce qui est possible de faire… mais ça prend des données pour générer toutes ces cartes…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Où trouver de la donnée???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Info-Sols.ca… même permet pas d’extraire les données pour les importer dans vos logiciels… il y a des licences à respecter… Ça reste une bonne manière de visualiser…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Sinon les clubs ont accès à des atlas au format TNT…</a:t>
            </a:r>
          </a:p>
          <a:p>
            <a:endParaRPr lang="fr-C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Une vraie mine d’or d’informations : l’information disponible varie d’une région à l’autre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46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5974700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Faire le lien avec le fait que c’est bien beau tout ça, tout ce qui est possible de faire… mais ça prend des données pour générer toutes ces cartes…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Où trouver de la donnée???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Info-Sols.ca… même permet pas d’extraire les données pour les importer dans vos logiciels… il y a des licences à respecter… Ça reste une bonne manière de visualiser…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Sinon les clubs ont accès à des atlas au format TNT…</a:t>
            </a:r>
          </a:p>
          <a:p>
            <a:endParaRPr lang="fr-C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Une vraie mine d’or d’informations : l’information disponible varie d’une région à l’autre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47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5974700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Faire le lien avec le fait que c’est bien beau tout ça, tout ce qui est possible de faire… mais ça prend des données pour générer toutes ces cartes…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Où trouver de la donnée???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Info-Sols.ca… même permet pas d’extraire les données pour les importer dans vos logiciels… il y a des licences à respecter… Ça reste une bonne manière de visualiser…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Sinon les clubs ont accès à des atlas au format TNT…</a:t>
            </a:r>
          </a:p>
          <a:p>
            <a:endParaRPr lang="fr-C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Une vraie mine d’or d’informations : l’information disponible varie d’une région à l’autre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48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597470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Faire le lien avec le fait que c’est bien beau tout ça, tout ce qui est possible de faire… mais ça prend des données pour générer toutes ces cartes…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Où trouver de la donnée???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Info-Sols.ca… même permet pas d’extraire les données pour les importer dans vos logiciels… il y a des licences à respecter… Ça reste une bonne manière de visualiser…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Sinon les clubs ont accès à des atlas au format TNT…</a:t>
            </a:r>
          </a:p>
          <a:p>
            <a:endParaRPr lang="fr-C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Une vraie mine d’or d’informations : l’information disponible varie d’une région à l’autre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49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5974700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Faire le lien avec le fait que c’est bien beau tout ça, tout ce qui est possible de faire… mais ça prend des données pour générer toutes ces cartes…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Où trouver de la donnée???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Info-Sols.ca… même permet pas d’extraire les données pour les importer dans vos logiciels… il y a des licences à respecter… Ça reste une bonne manière de visualiser…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Sinon les clubs ont accès à des atlas au format TNT…</a:t>
            </a:r>
          </a:p>
          <a:p>
            <a:endParaRPr lang="fr-C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Une vraie mine d’or d’informations : l’information disponible varie d’une région à l’autre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50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597470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Identifier,</a:t>
            </a:r>
            <a:r>
              <a:rPr lang="fr-CA" baseline="0" dirty="0" smtClean="0"/>
              <a:t> analyser, comprendre, gérer. </a:t>
            </a:r>
          </a:p>
          <a:p>
            <a:r>
              <a:rPr lang="fr-CA" baseline="0" dirty="0" smtClean="0"/>
              <a:t>Variabilité temporelle ----- Lien avec drones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6085974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Faire le lien avec le fait que c’est bien beau tout ça, tout ce qui est possible de faire… mais ça prend des données pour générer toutes ces cartes…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Où trouver de la donnée???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Info-Sols.ca… même permet pas d’extraire les données pour les importer dans vos logiciels… il y a des licences à respecter… Ça reste une bonne manière de visualiser…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Sinon les clubs ont accès à des atlas au format TNT…</a:t>
            </a:r>
          </a:p>
          <a:p>
            <a:endParaRPr lang="fr-C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Une vraie mine d’or d’informations : l’information disponible varie d’une région à l’autre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51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5974700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Faire le lien avec le fait que c’est bien beau tout ça, tout ce qui est possible de faire… mais ça prend des données pour générer toutes ces cartes…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Où trouver de la donnée???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Info-Sols.ca… même permet pas d’extraire les données pour les importer dans vos logiciels… il y a des licences à respecter… Ça reste une bonne manière de visualiser…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Sinon les clubs ont accès à des atlas au format TNT…</a:t>
            </a:r>
          </a:p>
          <a:p>
            <a:endParaRPr lang="fr-C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Une vraie mine d’or d’informations : l’information disponible varie d’une région à l’autre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52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5974700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Faire le lien avec le fait que c’est bien beau tout ça, tout ce qui est possible de faire… mais ça prend des données pour générer toutes ces cartes…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Où trouver de la donnée???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Info-Sols.ca… même permet pas d’extraire les données pour les importer dans vos logiciels… il y a des licences à respecter… Ça reste une bonne manière de visualiser…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Sinon les clubs ont accès à des atlas au format TNT…</a:t>
            </a:r>
          </a:p>
          <a:p>
            <a:endParaRPr lang="fr-C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Une vraie mine d’or d’informations : l’information disponible varie d’une région à l’autre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53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5974700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Faire le lien avec le fait que c’est bien beau tout ça, tout ce qui est possible de faire… mais ça prend des données pour générer toutes ces cartes…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Où trouver de la donnée???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Info-Sols.ca… même permet pas d’extraire les données pour les importer dans vos logiciels… il y a des licences à respecter… Ça reste une bonne manière de visualiser…</a:t>
            </a:r>
          </a:p>
          <a:p>
            <a:r>
              <a:rPr lang="fr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Sinon les clubs ont accès à des atlas au format TNT…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54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5974700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Web, Mobile</a:t>
            </a:r>
            <a:r>
              <a:rPr lang="fr-CA" baseline="0" dirty="0" smtClean="0"/>
              <a:t> comme étant « la solution »… autre slide!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55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180980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i="0" u="none" dirty="0" smtClean="0"/>
              <a:t>Il</a:t>
            </a:r>
            <a:r>
              <a:rPr lang="fr-CA" i="0" u="none" baseline="0" dirty="0" smtClean="0"/>
              <a:t> y a plusieurs niveaux… Les plus avancés devront avoir corrigés tous les problèmes majeurs et miser sur le fine </a:t>
            </a:r>
            <a:r>
              <a:rPr lang="fr-CA" i="0" u="none" baseline="0" dirty="0" err="1" smtClean="0"/>
              <a:t>tuning</a:t>
            </a:r>
            <a:r>
              <a:rPr lang="fr-CA" i="0" u="none" baseline="0" dirty="0" smtClean="0"/>
              <a:t> (ensemble de petit détails qui vont faire la différence, synergie, interaction positive). </a:t>
            </a:r>
            <a:endParaRPr lang="fr-CA" i="0" u="non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60859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453802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Lequel le meilleur??? AUCUN DES DEUX. Ça dépend de vos</a:t>
            </a:r>
            <a:r>
              <a:rPr lang="fr-CA" baseline="0" dirty="0" smtClean="0"/>
              <a:t> besoins… Laser: good pour niveler à plusieurs en réduisant les coûts d’achat d’écran et tout.. Il fau par contre un mat (hydraulique moins cher) et un </a:t>
            </a:r>
            <a:r>
              <a:rPr lang="fr-CA" baseline="0" dirty="0" err="1" smtClean="0"/>
              <a:t>récepter</a:t>
            </a:r>
            <a:r>
              <a:rPr lang="fr-CA" baseline="0" dirty="0" smtClean="0"/>
              <a:t> et une boîte de contrôle… juste pas 1 deuxième </a:t>
            </a:r>
            <a:r>
              <a:rPr lang="fr-CA" baseline="0" dirty="0" err="1" smtClean="0"/>
              <a:t>émetteu</a:t>
            </a:r>
            <a:r>
              <a:rPr lang="fr-CA" baseline="0" dirty="0" smtClean="0"/>
              <a:t> à acheter…</a:t>
            </a:r>
          </a:p>
          <a:p>
            <a:r>
              <a:rPr lang="fr-CA" baseline="0" dirty="0" smtClean="0"/>
              <a:t>Au </a:t>
            </a:r>
            <a:r>
              <a:rPr lang="fr-CA" baseline="0" dirty="0" err="1" smtClean="0"/>
              <a:t>gPS</a:t>
            </a:r>
            <a:r>
              <a:rPr lang="fr-CA" baseline="0" dirty="0" smtClean="0"/>
              <a:t>: La base doit être près du champ (3 km – 5 km max…) dépend de s’il y a des obstacles comme du bois. </a:t>
            </a:r>
          </a:p>
          <a:p>
            <a:endParaRPr lang="fr-CA" baseline="0" dirty="0" smtClean="0"/>
          </a:p>
          <a:p>
            <a:r>
              <a:rPr lang="fr-CA" baseline="0" dirty="0" smtClean="0"/>
              <a:t>Coût système GPS: environ 35000 je dirais</a:t>
            </a:r>
          </a:p>
          <a:p>
            <a:r>
              <a:rPr lang="fr-CA" baseline="0" dirty="0" smtClean="0"/>
              <a:t>Précision comparable des systèmes.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926415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853264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PWCS sections…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BF099-18DF-41F3-8D93-292F0EB6DDCE}" type="slidenum">
              <a:rPr lang="fr-CA" smtClean="0"/>
              <a:pPr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853264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06A8B-5F77-43FF-9DF9-DF45956CD7D1}" type="datetime1">
              <a:rPr lang="fr-CA" smtClean="0"/>
              <a:pPr/>
              <a:t>2015-12-17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Colloque Fertilisation, agriculture de précision et agrométéorologie 25 novembre 2014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40436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56EA-1291-40E3-8ACF-966AFDC08513}" type="datetime1">
              <a:rPr lang="fr-CA" smtClean="0"/>
              <a:pPr/>
              <a:t>2015-12-17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Colloque Fertilisation, agriculture de précision et agrométéorologie 25 novembre 2014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425858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22B4-4448-47C7-867E-B02058A29E5B}" type="datetime1">
              <a:rPr lang="fr-CA" smtClean="0"/>
              <a:pPr/>
              <a:t>2015-12-17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Colloque Fertilisation, agriculture de précision et agrométéorologie 25 novembre 2014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393876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3F14-4100-431D-8028-159CEE3940B1}" type="datetime1">
              <a:rPr lang="fr-CA" smtClean="0"/>
              <a:pPr/>
              <a:t>2015-12-17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Colloque Fertilisation, agriculture de précision et agrométéorologie 25 novembre 2014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11168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6EB24-460B-4B5D-9BC6-0BEBA0A1E022}" type="datetime1">
              <a:rPr lang="fr-CA" smtClean="0"/>
              <a:pPr/>
              <a:t>2015-12-17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Colloque Fertilisation, agriculture de précision et agrométéorologie 25 novembre 2014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241261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1A0AC-B48D-4615-8530-3ECBBEF7ABED}" type="datetime1">
              <a:rPr lang="fr-CA" smtClean="0"/>
              <a:pPr/>
              <a:t>2015-12-17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Colloque Fertilisation, agriculture de précision et agrométéorologie 25 novembre 2014</a:t>
            </a:r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69176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6A864-D835-4783-AC53-C9D87FD7476B}" type="datetime1">
              <a:rPr lang="fr-CA" smtClean="0"/>
              <a:pPr/>
              <a:t>2015-12-17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Colloque Fertilisation, agriculture de précision et agrométéorologie 25 novembre 2014</a:t>
            </a:r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20620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A9EB-D226-4D06-BFE2-789E16CFDBF6}" type="datetime1">
              <a:rPr lang="fr-CA" smtClean="0"/>
              <a:pPr/>
              <a:t>2015-12-17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Colloque Fertilisation, agriculture de précision et agrométéorologie 25 novembre 2014</a:t>
            </a:r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622871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B0BA3-A901-4F71-8972-D0133EB45C44}" type="datetime1">
              <a:rPr lang="fr-CA" smtClean="0"/>
              <a:pPr/>
              <a:t>2015-12-17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Colloque Fertilisation, agriculture de précision et agrométéorologie 25 novembre 2014</a:t>
            </a:r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3038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2F2EE-8DA1-4F1B-A221-9ABC739F17A1}" type="datetime1">
              <a:rPr lang="fr-CA" smtClean="0"/>
              <a:pPr/>
              <a:t>2015-12-17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Colloque Fertilisation, agriculture de précision et agrométéorologie 25 novembre 2014</a:t>
            </a:r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67113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D2C0-F7FD-49EC-A388-98384567D3E9}" type="datetime1">
              <a:rPr lang="fr-CA" smtClean="0"/>
              <a:pPr/>
              <a:t>2015-12-17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Colloque Fertilisation, agriculture de précision et agrométéorologie 25 novembre 2014</a:t>
            </a:r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71355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B2613-C4AE-4BB8-96DA-3AB55B841692}" type="datetime1">
              <a:rPr lang="fr-CA" smtClean="0"/>
              <a:pPr/>
              <a:t>2015-12-17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Colloque Fertilisation, agriculture de précision et agrométéorologie 25 novembre 2014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97DE3-1C41-4481-89E1-B1CC1B00DD9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02341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0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1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11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2.wav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audio13.wav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5.wav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3.wav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18" Type="http://schemas.openxmlformats.org/officeDocument/2006/relationships/diagramLayout" Target="../diagrams/layout2.xml"/><Relationship Id="rId3" Type="http://schemas.openxmlformats.org/officeDocument/2006/relationships/notesSlide" Target="../notesSlides/notesSlide22.xml"/><Relationship Id="rId21" Type="http://schemas.microsoft.com/office/2007/relationships/diagramDrawing" Target="../diagrams/drawing2.xml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17" Type="http://schemas.openxmlformats.org/officeDocument/2006/relationships/diagramData" Target="../diagrams/data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png"/><Relationship Id="rId20" Type="http://schemas.openxmlformats.org/officeDocument/2006/relationships/diagramColors" Target="../diagrams/colors2.xml"/><Relationship Id="rId1" Type="http://schemas.openxmlformats.org/officeDocument/2006/relationships/audio" Target="../media/audio25.wav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diagramQuickStyle" Target="../diagrams/quickStyle2.xml"/><Relationship Id="rId4" Type="http://schemas.openxmlformats.org/officeDocument/2006/relationships/image" Target="../media/image5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27.wav"/><Relationship Id="rId6" Type="http://schemas.openxmlformats.org/officeDocument/2006/relationships/image" Target="../media/image5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28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29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30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31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2.wav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7.wav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38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40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1.wav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2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3.wav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.wav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5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46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7.wav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8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9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50.wav"/><Relationship Id="rId6" Type="http://schemas.openxmlformats.org/officeDocument/2006/relationships/image" Target="../media/image5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1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2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3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4.wav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5.jpeg"/><Relationship Id="rId9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5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56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7.wa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8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9.wav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945624"/>
            <a:ext cx="6400800" cy="504056"/>
          </a:xfrm>
        </p:spPr>
        <p:txBody>
          <a:bodyPr>
            <a:normAutofit/>
          </a:bodyPr>
          <a:lstStyle/>
          <a:p>
            <a:r>
              <a:rPr lang="fr-CA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 Morier, </a:t>
            </a:r>
            <a:r>
              <a:rPr lang="fr-CA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</a:t>
            </a:r>
            <a:r>
              <a:rPr lang="fr-CA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fr-CA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M.Sc</a:t>
            </a:r>
            <a:r>
              <a:rPr lang="fr-CA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CA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03156"/>
            <a:ext cx="9144000" cy="2086725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3600" b="1" cap="all" spc="200" dirty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Agriculture de Précision </a:t>
            </a:r>
            <a:r>
              <a:rPr lang="fr-FR" sz="3400" b="1" cap="all" spc="-10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20000"/>
              </a:lnSpc>
            </a:pPr>
            <a:r>
              <a:rPr lang="fr-FR" sz="3600" b="1" cap="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Gestion</a:t>
            </a:r>
            <a:r>
              <a:rPr lang="fr-FR" sz="2800" b="1" cap="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fr-FR" sz="3600" b="1" cap="all" dirty="0" smtClean="0">
                <a:ln w="317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données </a:t>
            </a:r>
            <a:r>
              <a:rPr lang="fr-FR" sz="2800" b="1" cap="all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3600" b="1" cap="all" dirty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pratiques </a:t>
            </a:r>
            <a:r>
              <a:rPr lang="fr-FR" sz="2800" b="1" cap="all" dirty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à la </a:t>
            </a:r>
            <a:r>
              <a:rPr lang="fr-FR" sz="3600" b="1" cap="all" spc="20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ferme</a:t>
            </a:r>
            <a:endParaRPr lang="fr-FR" sz="3600" b="1" cap="all" spc="20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4024"/>
          <a:stretch/>
        </p:blipFill>
        <p:spPr>
          <a:xfrm>
            <a:off x="2667238" y="4078113"/>
            <a:ext cx="3809524" cy="91694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411760" y="4852111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spc="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Géo</a:t>
            </a:r>
            <a:r>
              <a:rPr lang="fr-CA" sz="2400" b="1" spc="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CA" sz="2400" b="1" spc="2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</a:t>
            </a:r>
            <a:endParaRPr lang="fr-CA" sz="1600" b="1" spc="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8103" y="5296529"/>
            <a:ext cx="883729" cy="902140"/>
          </a:xfrm>
          <a:prstGeom prst="rect">
            <a:avLst/>
          </a:prstGeom>
        </p:spPr>
      </p:pic>
      <p:sp>
        <p:nvSpPr>
          <p:cNvPr id="8" name="ZoneTexte 15"/>
          <p:cNvSpPr txBox="1"/>
          <p:nvPr/>
        </p:nvSpPr>
        <p:spPr>
          <a:xfrm>
            <a:off x="2014632" y="5516766"/>
            <a:ext cx="5407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 T. &amp; G. </a:t>
            </a:r>
            <a:r>
              <a:rPr lang="fr-CA" sz="24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Morier</a:t>
            </a:r>
            <a:r>
              <a:rPr lang="fr-CA" sz="24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S.E.N.C.</a:t>
            </a:r>
            <a:endParaRPr lang="fr-CA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~PP3552.WAV">
            <a:hlinkClick r:id="" action="ppaction://media"/>
          </p:cNvPr>
          <p:cNvPicPr>
            <a:picLocks noRot="1" noChangeAspect="1"/>
          </p:cNvPicPr>
          <p:nvPr>
            <a:wavAudioFile r:embed="rId1" name="~PP3552.WAV"/>
          </p:nvPr>
        </p:nvPicPr>
        <p:blipFill>
          <a:blip r:embed="rId7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3531158"/>
      </p:ext>
    </p:extLst>
  </p:cSld>
  <p:clrMapOvr>
    <a:masterClrMapping/>
  </p:clrMapOvr>
  <p:transition spd="slow" advTm="509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fr-CA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Approche laser et GPS</a:t>
            </a:r>
          </a:p>
          <a:p>
            <a:r>
              <a:rPr lang="fr-CA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Plan en approche GPS</a:t>
            </a:r>
          </a:p>
          <a:p>
            <a:pPr lvl="1"/>
            <a:r>
              <a:rPr lang="fr-C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Il faut changer de fichier dans l’écran pour chaque section du champs à niveler</a:t>
            </a:r>
          </a:p>
          <a:p>
            <a:pPr lvl="2"/>
            <a:r>
              <a:rPr lang="fr-C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Plus nécessaire avec la nouvelle version d’AGForm-3D prévu pour 2016</a:t>
            </a:r>
          </a:p>
          <a:p>
            <a:pPr lvl="1"/>
            <a:r>
              <a:rPr lang="fr-C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Le planificateur doit valider que les joints entre les sections GPS sont acceptables</a:t>
            </a:r>
          </a:p>
          <a:p>
            <a:r>
              <a:rPr lang="fr-CA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Plan en approche laser</a:t>
            </a:r>
          </a:p>
          <a:p>
            <a:pPr lvl="1"/>
            <a:r>
              <a:rPr lang="fr-C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Tout le champ peut s’ouvrir en même temps</a:t>
            </a:r>
          </a:p>
          <a:p>
            <a:endParaRPr lang="fr-C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3826" y="2429213"/>
            <a:ext cx="3687347" cy="2867936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10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923330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Nivellement GPS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Système </a:t>
            </a:r>
            <a:r>
              <a:rPr lang="fr-CA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Topcon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2491.WAV">
            <a:hlinkClick r:id="" action="ppaction://media"/>
          </p:cNvPr>
          <p:cNvPicPr>
            <a:picLocks noRot="1" noChangeAspect="1"/>
          </p:cNvPicPr>
          <p:nvPr>
            <a:wavAudioFile r:embed="rId1" name="~PP2491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174480"/>
      </p:ext>
    </p:extLst>
  </p:cSld>
  <p:clrMapOvr>
    <a:masterClrMapping/>
  </p:clrMapOvr>
  <p:transition spd="slow" advTm="1089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Autofit/>
          </a:bodyPr>
          <a:lstStyle/>
          <a:p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Possibilité de niveler sans planification et avec planification</a:t>
            </a:r>
          </a:p>
          <a:p>
            <a:pPr lvl="1"/>
            <a:r>
              <a:rPr lang="fr-C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MAIS attention au « best fit »</a:t>
            </a:r>
          </a:p>
          <a:p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Simple à utiliser pour la prise des 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elevés GPS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Planification </a:t>
            </a:r>
            <a:r>
              <a:rPr lang="fr-C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Multiplane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ou </a:t>
            </a:r>
            <a:r>
              <a:rPr lang="fr-C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Optisurface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fr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Système complet d’agriculture de précision avec le moniteur </a:t>
            </a:r>
            <a:r>
              <a:rPr lang="fr-C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FmX</a:t>
            </a:r>
            <a:endParaRPr lang="fr-C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Base RTK souhaitable vs VRS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3826" y="2299746"/>
            <a:ext cx="3687347" cy="312687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11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923330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Nivellement GPS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Système </a:t>
            </a:r>
            <a:r>
              <a:rPr lang="fr-CA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Trimble</a:t>
            </a:r>
            <a:endParaRPr lang="fr-CA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3607.WAV">
            <a:hlinkClick r:id="" action="ppaction://media"/>
          </p:cNvPr>
          <p:cNvPicPr>
            <a:picLocks noRot="1" noChangeAspect="1"/>
          </p:cNvPicPr>
          <p:nvPr>
            <a:wavAudioFile r:embed="rId1" name="~PP3607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174480"/>
      </p:ext>
    </p:extLst>
  </p:cSld>
  <p:clrMapOvr>
    <a:masterClrMapping/>
  </p:clrMapOvr>
  <p:transition spd="slow" advTm="1320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70000" lnSpcReduction="20000"/>
          </a:bodyPr>
          <a:lstStyle/>
          <a:p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Format de fichier pour nivellement</a:t>
            </a:r>
          </a:p>
          <a:p>
            <a:pPr lvl="1"/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CA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 (non ASCII)</a:t>
            </a:r>
          </a:p>
          <a:p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Dans l’écran </a:t>
            </a:r>
            <a:r>
              <a:rPr lang="fr-CA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Trimble</a:t>
            </a: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FmX</a:t>
            </a: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lvl="1"/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Activer « </a:t>
            </a:r>
            <a:r>
              <a:rPr lang="fr-CA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MultiPlane</a:t>
            </a: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 Design » dans les paramètres de </a:t>
            </a:r>
            <a:r>
              <a:rPr lang="fr-CA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FieldLevel</a:t>
            </a: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</a:p>
          <a:p>
            <a:pPr lvl="1"/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Copier 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le fichier .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dans le dossier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MultiPlane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(ou Designs</a:t>
            </a: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Créer un nouveau champ, par exemple Ch1_NIV (le nom doit différé de celui utilisé lors de la microtopographie)</a:t>
            </a:r>
          </a:p>
          <a:p>
            <a:pPr lvl="1"/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Charger le plan via le fichier .</a:t>
            </a:r>
            <a:r>
              <a:rPr lang="fr-CA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  <a:endParaRPr lang="fr-C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Prêt à niveler!</a:t>
            </a:r>
          </a:p>
          <a:p>
            <a:pPr lvl="1"/>
            <a:endParaRPr lang="fr-CA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12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Nivellement GPS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AgGPS</a:t>
            </a:r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FieldLevel</a:t>
            </a:r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II de </a:t>
            </a:r>
            <a:r>
              <a:rPr lang="fr-CA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Trimble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862767563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3314.WAV">
            <a:hlinkClick r:id="" action="ppaction://media"/>
          </p:cNvPr>
          <p:cNvPicPr>
            <a:picLocks noRot="1" noChangeAspect="1"/>
          </p:cNvPicPr>
          <p:nvPr>
            <a:wavAudioFile r:embed="rId1" name="~PP3314.WAV"/>
          </p:nvPr>
        </p:nvPicPr>
        <p:blipFill>
          <a:blip r:embed="rId10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7879213"/>
      </p:ext>
    </p:extLst>
  </p:cSld>
  <p:clrMapOvr>
    <a:masterClrMapping/>
  </p:clrMapOvr>
  <p:transition spd="slow" advTm="487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Attention lors de la conversion du fichier MultiPlane.txt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Décalage en angle par rapport au </a:t>
            </a:r>
            <a:r>
              <a:rPr lang="fr-CA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Master Benchmark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Correction de l’angle dans un tableur nécessaire avant l’importation dans un logiciel autre que </a:t>
            </a:r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MultiPlane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ou </a:t>
            </a:r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OptiSurface</a:t>
            </a:r>
            <a:endParaRPr lang="fr-C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6"/>
          <a:stretch/>
        </p:blipFill>
        <p:spPr>
          <a:xfrm>
            <a:off x="4906051" y="1600200"/>
            <a:ext cx="3536850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13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Nivellement GPS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AgGPS</a:t>
            </a:r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FieldLevel</a:t>
            </a:r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II de </a:t>
            </a:r>
            <a:r>
              <a:rPr lang="fr-CA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Trimble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900170" y="1588661"/>
            <a:ext cx="2248775" cy="73866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sz="1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Légende </a:t>
            </a:r>
          </a:p>
          <a:p>
            <a:r>
              <a:rPr lang="fr-CA" sz="1400" b="1" dirty="0" smtClean="0">
                <a:solidFill>
                  <a:srgbClr val="3615C8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</a:t>
            </a:r>
            <a:r>
              <a:rPr lang="fr-CA" sz="1400" b="1" dirty="0" smtClean="0">
                <a:solidFill>
                  <a:srgbClr val="3615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400" b="1" dirty="0" err="1" smtClean="0">
                <a:solidFill>
                  <a:srgbClr val="3615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MultiPlane</a:t>
            </a:r>
            <a:r>
              <a:rPr lang="fr-CA" sz="1400" b="1" dirty="0" smtClean="0">
                <a:solidFill>
                  <a:srgbClr val="3615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corrigé</a:t>
            </a:r>
          </a:p>
          <a:p>
            <a:r>
              <a:rPr lang="fr-CA" sz="1400" b="1" dirty="0">
                <a:solidFill>
                  <a:srgbClr val="DE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</a:t>
            </a:r>
            <a:r>
              <a:rPr lang="fr-CA" sz="1400" b="1" dirty="0" smtClean="0">
                <a:solidFill>
                  <a:srgbClr val="D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400" b="1" dirty="0" err="1" smtClean="0">
                <a:solidFill>
                  <a:srgbClr val="D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MutiPlane</a:t>
            </a:r>
            <a:r>
              <a:rPr lang="fr-CA" sz="1400" b="1" dirty="0" smtClean="0">
                <a:solidFill>
                  <a:srgbClr val="D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corrigé</a:t>
            </a:r>
            <a:endParaRPr lang="fr-CA" sz="1400" b="1" dirty="0">
              <a:solidFill>
                <a:srgbClr val="DE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7651176" y="1833197"/>
            <a:ext cx="615369" cy="651385"/>
          </a:xfrm>
          <a:prstGeom prst="straightConnector1">
            <a:avLst/>
          </a:prstGeom>
          <a:ln w="571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/>
          <p:cNvSpPr/>
          <p:nvPr/>
        </p:nvSpPr>
        <p:spPr>
          <a:xfrm>
            <a:off x="5218386" y="4477407"/>
            <a:ext cx="1334814" cy="17928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4" name="~PP1577.WAV">
            <a:hlinkClick r:id="" action="ppaction://media"/>
          </p:cNvPr>
          <p:cNvPicPr>
            <a:picLocks noRot="1" noChangeAspect="1"/>
          </p:cNvPicPr>
          <p:nvPr>
            <a:wavAudioFile r:embed="rId2" name="~PP1577.WAV"/>
          </p:nvPr>
        </p:nvPicPr>
        <p:blipFill>
          <a:blip r:embed="rId7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119607035"/>
      </p:ext>
    </p:extLst>
  </p:cSld>
  <p:clrMapOvr>
    <a:masterClrMapping/>
  </p:clrMapOvr>
  <p:transition spd="slow" advTm="595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graphicFrame>
        <p:nvGraphicFramePr>
          <p:cNvPr id="11" name="Espace réservé du contenu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02102772"/>
              </p:ext>
            </p:extLst>
          </p:nvPr>
        </p:nvGraphicFramePr>
        <p:xfrm>
          <a:off x="143508" y="1908121"/>
          <a:ext cx="8820980" cy="379703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684987"/>
                <a:gridCol w="1519369"/>
                <a:gridCol w="1584176"/>
                <a:gridCol w="1728192"/>
                <a:gridCol w="2304256"/>
              </a:tblGrid>
              <a:tr h="1110639"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Système de nivellement GPS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 de fichier pour</a:t>
                      </a: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exécution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Logiciel de planification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Approche</a:t>
                      </a: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nivellement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 de fichier pour planification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AGPS</a:t>
                      </a:r>
                    </a:p>
                    <a:p>
                      <a:pPr algn="just"/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(John </a:t>
                      </a:r>
                      <a:r>
                        <a:rPr lang="fr-CA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Deere</a:t>
                      </a:r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fr-CA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agd</a:t>
                      </a: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</a:t>
                      </a:r>
                      <a:endParaRPr lang="fr-CA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fr-CA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ctl</a:t>
                      </a:r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.</a:t>
                      </a:r>
                      <a:r>
                        <a:rPr lang="fr-CA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gpe</a:t>
                      </a: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.</a:t>
                      </a:r>
                      <a:r>
                        <a:rPr lang="fr-CA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fbg</a:t>
                      </a:r>
                      <a:endParaRPr lang="fr-CA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fr-CA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AGPS</a:t>
                      </a: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GPS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fr-CA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ags</a:t>
                      </a: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fr-CA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fr-CA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svy</a:t>
                      </a:r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.</a:t>
                      </a:r>
                      <a:r>
                        <a:rPr lang="fr-CA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pln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CA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80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OptiSurface</a:t>
                      </a:r>
                      <a:endParaRPr lang="fr-CA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GPS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fr-CA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osd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00">
                        <a:alpha val="20000"/>
                      </a:srgbClr>
                    </a:solidFill>
                  </a:tcPr>
                </a:tc>
              </a:tr>
              <a:tr h="756000">
                <a:tc>
                  <a:txBody>
                    <a:bodyPr/>
                    <a:lstStyle/>
                    <a:p>
                      <a:r>
                        <a:rPr lang="fr-CA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Topcon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.ag3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AGForm-3D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Laser &amp; GPS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.ag3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fr-CA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Trimble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fr-CA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gps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MultiPlane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Laser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.mp1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00">
                        <a:alpha val="20000"/>
                      </a:srgb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OptiSurface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GPS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fr-CA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osd</a:t>
                      </a:r>
                      <a:endParaRPr lang="fr-CA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00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14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Nivellement GPS</a:t>
            </a:r>
            <a:endParaRPr lang="fr-FR" sz="44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Comparaison de la planification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1023.WAV">
            <a:hlinkClick r:id="" action="ppaction://media"/>
          </p:cNvPr>
          <p:cNvPicPr>
            <a:picLocks noRot="1" noChangeAspect="1"/>
          </p:cNvPicPr>
          <p:nvPr>
            <a:wavAudioFile r:embed="rId1" name="~PP1023.WAV"/>
          </p:nvPr>
        </p:nvPicPr>
        <p:blipFill>
          <a:blip r:embed="rId5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3697608"/>
      </p:ext>
    </p:extLst>
  </p:cSld>
  <p:clrMapOvr>
    <a:masterClrMapping/>
  </p:clrMapOvr>
  <p:transition spd="slow" advTm="402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005065"/>
            <a:ext cx="7772400" cy="720080"/>
          </a:xfrm>
        </p:spPr>
        <p:txBody>
          <a:bodyPr>
            <a:normAutofit/>
          </a:bodyPr>
          <a:lstStyle/>
          <a:p>
            <a:r>
              <a:rPr lang="fr-FR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Pratiques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55576" y="4683348"/>
            <a:ext cx="7772400" cy="545852"/>
          </a:xfrm>
        </p:spPr>
        <p:txBody>
          <a:bodyPr>
            <a:noAutofit/>
          </a:bodyPr>
          <a:lstStyle/>
          <a:p>
            <a:r>
              <a:rPr lang="fr-CA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Analyses de sols </a:t>
            </a:r>
            <a:r>
              <a:rPr lang="fr-CA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géoréférencées</a:t>
            </a:r>
            <a:endParaRPr lang="fr-CA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15</a:t>
            </a:fld>
            <a:endParaRPr lang="fr-CA"/>
          </a:p>
        </p:txBody>
      </p:sp>
      <p:pic>
        <p:nvPicPr>
          <p:cNvPr id="5" name="~PP3820.WAV">
            <a:hlinkClick r:id="" action="ppaction://media"/>
          </p:cNvPr>
          <p:cNvPicPr>
            <a:picLocks noRot="1" noChangeAspect="1"/>
          </p:cNvPicPr>
          <p:nvPr>
            <a:wavAudioFile r:embed="rId1" name="~PP3820.WAV"/>
          </p:nvPr>
        </p:nvPicPr>
        <p:blipFill>
          <a:blip r:embed="rId4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7184602"/>
      </p:ext>
    </p:extLst>
  </p:cSld>
  <p:clrMapOvr>
    <a:masterClrMapping/>
  </p:clrMapOvr>
  <p:transition spd="slow" advTm="26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15" name="Espace réservé du contenu 1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0902" y="975638"/>
            <a:ext cx="7338770" cy="5191144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16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cap="small" spc="-15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Échantillonnage GPS des sols</a:t>
            </a:r>
            <a:endParaRPr lang="fr-FR" sz="4000" b="1" cap="small" spc="-15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1" name="~PP3233.WAV">
            <a:hlinkClick r:id="" action="ppaction://media"/>
          </p:cNvPr>
          <p:cNvPicPr>
            <a:picLocks noRot="1" noChangeAspect="1"/>
          </p:cNvPicPr>
          <p:nvPr>
            <a:wavAudioFile r:embed="rId1" name="~PP3233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0488799"/>
      </p:ext>
    </p:extLst>
  </p:cSld>
  <p:clrMapOvr>
    <a:masterClrMapping/>
  </p:clrMapOvr>
  <p:transition spd="slow" advTm="156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17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cap="small" spc="-15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Échantillonnage GPS des sols</a:t>
            </a:r>
            <a:endParaRPr lang="fr-FR" sz="4000" b="1" cap="small" spc="-15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888" y="1600200"/>
            <a:ext cx="6400223" cy="4525962"/>
          </a:xfrm>
        </p:spPr>
      </p:pic>
      <p:sp>
        <p:nvSpPr>
          <p:cNvPr id="13" name="ZoneTexte 12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Propriété : Ca</a:t>
            </a:r>
          </a:p>
        </p:txBody>
      </p:sp>
      <p:pic>
        <p:nvPicPr>
          <p:cNvPr id="12" name="~PP729.WAV">
            <a:hlinkClick r:id="" action="ppaction://media"/>
          </p:cNvPr>
          <p:cNvPicPr>
            <a:picLocks noRot="1" noChangeAspect="1"/>
          </p:cNvPicPr>
          <p:nvPr>
            <a:wavAudioFile r:embed="rId1" name="~PP729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3294150"/>
      </p:ext>
    </p:extLst>
  </p:cSld>
  <p:clrMapOvr>
    <a:masterClrMapping/>
  </p:clrMapOvr>
  <p:transition spd="slow" advTm="55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18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cap="small" spc="-15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Échantillonnage GPS des sols</a:t>
            </a:r>
            <a:endParaRPr lang="fr-FR" sz="4000" b="1" cap="small" spc="-15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888" y="1600200"/>
            <a:ext cx="6400223" cy="4525963"/>
          </a:xfrm>
        </p:spPr>
      </p:pic>
      <p:sp>
        <p:nvSpPr>
          <p:cNvPr id="13" name="ZoneTexte 12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Propriété : pH tampon</a:t>
            </a:r>
          </a:p>
        </p:txBody>
      </p:sp>
      <p:pic>
        <p:nvPicPr>
          <p:cNvPr id="12" name="~PP2101.WAV">
            <a:hlinkClick r:id="" action="ppaction://media"/>
          </p:cNvPr>
          <p:cNvPicPr>
            <a:picLocks noRot="1" noChangeAspect="1"/>
          </p:cNvPicPr>
          <p:nvPr>
            <a:wavAudioFile r:embed="rId1" name="~PP2101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743946"/>
      </p:ext>
    </p:extLst>
  </p:cSld>
  <p:clrMapOvr>
    <a:masterClrMapping/>
  </p:clrMapOvr>
  <p:transition spd="slow" advTm="53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19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cap="small" spc="-15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Échantillonnage GPS des sols</a:t>
            </a:r>
            <a:endParaRPr lang="fr-FR" sz="4000" b="1" cap="small" spc="-15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889" y="1600200"/>
            <a:ext cx="6400221" cy="4525962"/>
          </a:xfrm>
        </p:spPr>
      </p:pic>
      <p:sp>
        <p:nvSpPr>
          <p:cNvPr id="13" name="ZoneTexte 12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Prescription de correction : chaux</a:t>
            </a:r>
          </a:p>
        </p:txBody>
      </p:sp>
      <p:pic>
        <p:nvPicPr>
          <p:cNvPr id="12" name="~PP4019.WAV">
            <a:hlinkClick r:id="" action="ppaction://media"/>
          </p:cNvPr>
          <p:cNvPicPr>
            <a:picLocks noRot="1" noChangeAspect="1"/>
          </p:cNvPicPr>
          <p:nvPr>
            <a:wavAudioFile r:embed="rId1" name="~PP4019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8453583"/>
      </p:ext>
    </p:extLst>
  </p:cSld>
  <p:clrMapOvr>
    <a:masterClrMapping/>
  </p:clrMapOvr>
  <p:transition spd="slow" advTm="99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Mise en contexte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2</a:t>
            </a:fld>
            <a:endParaRPr lang="fr-CA"/>
          </a:p>
        </p:txBody>
      </p:sp>
      <p:sp>
        <p:nvSpPr>
          <p:cNvPr id="13" name="Sous-titr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C’est une 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nécessité autant d’un 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point de vue économique 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qu’environnemental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Augmentation marquée du prix des terres agricoles</a:t>
            </a:r>
            <a:endParaRPr lang="fr-C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Marge net de production plus serrée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Marché mondialisé (concurrence féroce et volatilité des prix)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Événements climatiques extrêmes plus fréquents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Démocratisation des technologies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Approches possibles :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Productions à valeur ajoutée</a:t>
            </a:r>
          </a:p>
          <a:p>
            <a:pPr marL="457200" lvl="1" indent="0">
              <a:buNone/>
            </a:pP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ET/OU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Augmentation de l’efficacité</a:t>
            </a:r>
            <a:endParaRPr lang="fr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Via les technologies d’AGRICULTURE DE PRÉCISION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Pourquoi augmenter l’efficacité?</a:t>
            </a: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1" name="~PP80.WAV">
            <a:hlinkClick r:id="" action="ppaction://media"/>
          </p:cNvPr>
          <p:cNvPicPr>
            <a:picLocks noRot="1" noChangeAspect="1"/>
          </p:cNvPicPr>
          <p:nvPr>
            <a:wavAudioFile r:embed="rId1" name="~PP80.WAV"/>
          </p:nvPr>
        </p:nvPicPr>
        <p:blipFill>
          <a:blip r:embed="rId5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5895337"/>
      </p:ext>
    </p:extLst>
  </p:cSld>
  <p:clrMapOvr>
    <a:masterClrMapping/>
  </p:clrMapOvr>
  <p:transition spd="slow" advTm="865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20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cap="small" spc="-15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Échantillonnage GPS des sols</a:t>
            </a:r>
            <a:endParaRPr lang="fr-FR" sz="4000" b="1" cap="small" spc="-15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888" y="1600200"/>
            <a:ext cx="6400223" cy="4525962"/>
          </a:xfrm>
        </p:spPr>
      </p:pic>
      <p:sp>
        <p:nvSpPr>
          <p:cNvPr id="13" name="ZoneTexte 12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Propriété : ratio K/Mg</a:t>
            </a:r>
          </a:p>
        </p:txBody>
      </p:sp>
      <p:pic>
        <p:nvPicPr>
          <p:cNvPr id="12" name="~PP2811.WAV">
            <a:hlinkClick r:id="" action="ppaction://media"/>
          </p:cNvPr>
          <p:cNvPicPr>
            <a:picLocks noRot="1" noChangeAspect="1"/>
          </p:cNvPicPr>
          <p:nvPr>
            <a:wavAudioFile r:embed="rId1" name="~PP2811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5864031"/>
      </p:ext>
    </p:extLst>
  </p:cSld>
  <p:clrMapOvr>
    <a:masterClrMapping/>
  </p:clrMapOvr>
  <p:transition spd="slow" advTm="67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21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cap="small" spc="-15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Échantillonnage GPS des sols</a:t>
            </a:r>
            <a:endParaRPr lang="fr-FR" sz="4000" b="1" cap="small" spc="-15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889" y="1600200"/>
            <a:ext cx="6400221" cy="4525961"/>
          </a:xfrm>
        </p:spPr>
      </p:pic>
      <p:sp>
        <p:nvSpPr>
          <p:cNvPr id="13" name="ZoneTexte 12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Prescription de correction : potassium</a:t>
            </a:r>
          </a:p>
        </p:txBody>
      </p:sp>
      <p:pic>
        <p:nvPicPr>
          <p:cNvPr id="12" name="~PP2510.WAV">
            <a:hlinkClick r:id="" action="ppaction://media"/>
          </p:cNvPr>
          <p:cNvPicPr>
            <a:picLocks noRot="1" noChangeAspect="1"/>
          </p:cNvPicPr>
          <p:nvPr>
            <a:wavAudioFile r:embed="rId1" name="~PP2510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5952140"/>
      </p:ext>
    </p:extLst>
  </p:cSld>
  <p:clrMapOvr>
    <a:masterClrMapping/>
  </p:clrMapOvr>
  <p:transition spd="slow" advTm="77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22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cap="small" spc="-15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Échantillonnage GPS des sols</a:t>
            </a:r>
            <a:endParaRPr lang="fr-FR" sz="4000" b="1" cap="small" spc="-15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CA" dirty="0" smtClean="0">
                <a:latin typeface="Arial" pitchFamily="34" charset="0"/>
                <a:cs typeface="Arial" pitchFamily="34" charset="0"/>
              </a:rPr>
              <a:t>Tendances au Québec</a:t>
            </a:r>
          </a:p>
          <a:p>
            <a:pPr lvl="1"/>
            <a:r>
              <a:rPr lang="fr-CA" dirty="0" smtClean="0">
                <a:latin typeface="Arial" pitchFamily="34" charset="0"/>
                <a:cs typeface="Arial" pitchFamily="34" charset="0"/>
              </a:rPr>
              <a:t>Chaulage à taux variable</a:t>
            </a:r>
          </a:p>
          <a:p>
            <a:pPr lvl="1"/>
            <a:r>
              <a:rPr lang="fr-CA" dirty="0" smtClean="0">
                <a:latin typeface="Arial" pitchFamily="34" charset="0"/>
                <a:cs typeface="Arial" pitchFamily="34" charset="0"/>
              </a:rPr>
              <a:t>Potassium à taux variable</a:t>
            </a:r>
          </a:p>
          <a:p>
            <a:pPr lvl="1"/>
            <a:r>
              <a:rPr lang="fr-CA" dirty="0" smtClean="0">
                <a:latin typeface="Arial" pitchFamily="34" charset="0"/>
                <a:cs typeface="Arial" pitchFamily="34" charset="0"/>
              </a:rPr>
              <a:t>N à taux variable</a:t>
            </a:r>
          </a:p>
          <a:p>
            <a:pPr lvl="2"/>
            <a:r>
              <a:rPr lang="fr-CA" dirty="0" smtClean="0">
                <a:latin typeface="Arial" pitchFamily="34" charset="0"/>
                <a:cs typeface="Arial" pitchFamily="34" charset="0"/>
              </a:rPr>
              <a:t>Plus difficile de prédire les besoins en N tôt en saison</a:t>
            </a:r>
          </a:p>
          <a:p>
            <a:pPr lvl="2"/>
            <a:r>
              <a:rPr lang="fr-CA" dirty="0" smtClean="0">
                <a:latin typeface="Arial" pitchFamily="34" charset="0"/>
                <a:cs typeface="Arial" pitchFamily="34" charset="0"/>
              </a:rPr>
              <a:t>Dépend grandement des conditions météorologiques</a:t>
            </a:r>
          </a:p>
          <a:p>
            <a:pPr lvl="2"/>
            <a:r>
              <a:rPr lang="fr-CA" dirty="0" smtClean="0">
                <a:latin typeface="Arial" pitchFamily="34" charset="0"/>
                <a:cs typeface="Arial" pitchFamily="34" charset="0"/>
              </a:rPr>
              <a:t>Nécessité de croiser des données (rendement, photos, etc.)</a:t>
            </a:r>
          </a:p>
          <a:p>
            <a:pPr lvl="1"/>
            <a:r>
              <a:rPr lang="fr-CA" dirty="0" smtClean="0">
                <a:latin typeface="Arial" pitchFamily="34" charset="0"/>
                <a:cs typeface="Arial" pitchFamily="34" charset="0"/>
              </a:rPr>
              <a:t>Semis à taux variable</a:t>
            </a:r>
          </a:p>
          <a:p>
            <a:r>
              <a:rPr lang="fr-CA" dirty="0" smtClean="0">
                <a:latin typeface="Arial" pitchFamily="34" charset="0"/>
                <a:cs typeface="Arial" pitchFamily="34" charset="0"/>
              </a:rPr>
              <a:t>Coût de l’échantillonnage</a:t>
            </a:r>
          </a:p>
          <a:p>
            <a:pPr lvl="1"/>
            <a:r>
              <a:rPr lang="fr-CA" dirty="0" smtClean="0">
                <a:latin typeface="Arial" pitchFamily="34" charset="0"/>
                <a:cs typeface="Arial" pitchFamily="34" charset="0"/>
              </a:rPr>
              <a:t>Grille de 1 point/ha: Environ 40 $/ha</a:t>
            </a:r>
          </a:p>
          <a:p>
            <a:pPr lvl="1"/>
            <a:r>
              <a:rPr lang="fr-CA" dirty="0" err="1" smtClean="0">
                <a:latin typeface="Arial" pitchFamily="34" charset="0"/>
                <a:cs typeface="Arial" pitchFamily="34" charset="0"/>
              </a:rPr>
              <a:t>Véris</a:t>
            </a:r>
            <a:r>
              <a:rPr lang="fr-CA" dirty="0" smtClean="0">
                <a:latin typeface="Arial" pitchFamily="34" charset="0"/>
                <a:cs typeface="Arial" pitchFamily="34" charset="0"/>
              </a:rPr>
              <a:t>: environ 70 $/ha</a:t>
            </a:r>
          </a:p>
          <a:p>
            <a:r>
              <a:rPr lang="fr-CA" dirty="0" smtClean="0">
                <a:latin typeface="Arial" pitchFamily="34" charset="0"/>
                <a:cs typeface="Arial" pitchFamily="34" charset="0"/>
              </a:rPr>
              <a:t>Rentabilité : du cas par cas!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3913.WAV">
            <a:hlinkClick r:id="" action="ppaction://media"/>
          </p:cNvPr>
          <p:cNvPicPr>
            <a:picLocks noRot="1" noChangeAspect="1"/>
          </p:cNvPicPr>
          <p:nvPr>
            <a:wavAudioFile r:embed="rId1" name="~PP3913.WAV"/>
          </p:nvPr>
        </p:nvPicPr>
        <p:blipFill>
          <a:blip r:embed="rId5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6491208"/>
      </p:ext>
    </p:extLst>
  </p:cSld>
  <p:clrMapOvr>
    <a:masterClrMapping/>
  </p:clrMapOvr>
  <p:transition spd="slow" advTm="1200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005065"/>
            <a:ext cx="7772400" cy="720080"/>
          </a:xfrm>
        </p:spPr>
        <p:txBody>
          <a:bodyPr>
            <a:normAutofit/>
          </a:bodyPr>
          <a:lstStyle/>
          <a:p>
            <a:r>
              <a:rPr lang="fr-FR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Pratiques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55576" y="4683348"/>
            <a:ext cx="7772400" cy="545852"/>
          </a:xfrm>
        </p:spPr>
        <p:txBody>
          <a:bodyPr>
            <a:noAutofit/>
          </a:bodyPr>
          <a:lstStyle/>
          <a:p>
            <a:r>
              <a:rPr lang="fr-CA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Cartographie des rendements</a:t>
            </a:r>
            <a:endParaRPr lang="fr-CA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23</a:t>
            </a:fld>
            <a:endParaRPr lang="fr-CA"/>
          </a:p>
        </p:txBody>
      </p:sp>
      <p:pic>
        <p:nvPicPr>
          <p:cNvPr id="5" name="~PP2380.WAV">
            <a:hlinkClick r:id="" action="ppaction://media"/>
          </p:cNvPr>
          <p:cNvPicPr>
            <a:picLocks noRot="1" noChangeAspect="1"/>
          </p:cNvPicPr>
          <p:nvPr>
            <a:wavAudioFile r:embed="rId1" name="~PP2380.WAV"/>
          </p:nvPr>
        </p:nvPicPr>
        <p:blipFill>
          <a:blip r:embed="rId4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9206863"/>
      </p:ext>
    </p:extLst>
  </p:cSld>
  <p:clrMapOvr>
    <a:masterClrMapping/>
  </p:clrMapOvr>
  <p:transition spd="slow" advTm="24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Cartographie des rendements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24</a:t>
            </a:fld>
            <a:endParaRPr lang="fr-CA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2183" y="1703412"/>
            <a:ext cx="6459634" cy="4317876"/>
          </a:xfrm>
          <a:prstGeom prst="roundRect">
            <a:avLst>
              <a:gd name="adj" fmla="val 0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4" name="ZoneTexte 13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Une approche simplifiée et accessible!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1543.WAV">
            <a:hlinkClick r:id="" action="ppaction://media"/>
          </p:cNvPr>
          <p:cNvPicPr>
            <a:picLocks noRot="1" noChangeAspect="1"/>
          </p:cNvPicPr>
          <p:nvPr>
            <a:wavAudioFile r:embed="rId1" name="~PP1543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2160415"/>
      </p:ext>
    </p:extLst>
  </p:cSld>
  <p:clrMapOvr>
    <a:masterClrMapping/>
  </p:clrMapOvr>
  <p:transition spd="slow" advTm="153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Cartographie des rendements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25</a:t>
            </a:fld>
            <a:endParaRPr lang="fr-CA"/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Lien entre les équipements et logiciels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184" y="2421166"/>
            <a:ext cx="1042869" cy="111584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4180" y="2768557"/>
            <a:ext cx="2160240" cy="421064"/>
          </a:xfrm>
          <a:prstGeom prst="rect">
            <a:avLst/>
          </a:prstGeom>
        </p:spPr>
      </p:pic>
      <p:grpSp>
        <p:nvGrpSpPr>
          <p:cNvPr id="21" name="Groupe 20"/>
          <p:cNvGrpSpPr/>
          <p:nvPr/>
        </p:nvGrpSpPr>
        <p:grpSpPr>
          <a:xfrm>
            <a:off x="4680012" y="2420059"/>
            <a:ext cx="2213992" cy="972937"/>
            <a:chOff x="4680012" y="2420059"/>
            <a:chExt cx="2213992" cy="972937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80012" y="2420059"/>
              <a:ext cx="2213992" cy="720909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25144" y="2831493"/>
              <a:ext cx="2123728" cy="561503"/>
            </a:xfrm>
            <a:prstGeom prst="rect">
              <a:avLst/>
            </a:prstGeom>
          </p:spPr>
        </p:pic>
      </p:grp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194"/>
          <a:stretch/>
        </p:blipFill>
        <p:spPr>
          <a:xfrm>
            <a:off x="7760910" y="3825044"/>
            <a:ext cx="864096" cy="764019"/>
          </a:xfrm>
          <a:prstGeom prst="rect">
            <a:avLst/>
          </a:prstGeom>
        </p:spPr>
      </p:pic>
      <p:grpSp>
        <p:nvGrpSpPr>
          <p:cNvPr id="25" name="Groupe 24"/>
          <p:cNvGrpSpPr/>
          <p:nvPr/>
        </p:nvGrpSpPr>
        <p:grpSpPr>
          <a:xfrm>
            <a:off x="2267744" y="4997958"/>
            <a:ext cx="4317039" cy="915318"/>
            <a:chOff x="2267744" y="4997958"/>
            <a:chExt cx="4317039" cy="915318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632" t="23508" r="5706" b="25630"/>
            <a:stretch/>
          </p:blipFill>
          <p:spPr>
            <a:xfrm>
              <a:off x="4989234" y="4997958"/>
              <a:ext cx="1595549" cy="915318"/>
            </a:xfrm>
            <a:prstGeom prst="rect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2942" b="33529"/>
            <a:stretch/>
          </p:blipFill>
          <p:spPr>
            <a:xfrm>
              <a:off x="2267744" y="5144414"/>
              <a:ext cx="2293112" cy="768862"/>
            </a:xfrm>
            <a:prstGeom prst="rect">
              <a:avLst/>
            </a:prstGeom>
          </p:spPr>
        </p:pic>
      </p:grpSp>
      <p:pic>
        <p:nvPicPr>
          <p:cNvPr id="42" name="Imag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2348880"/>
            <a:ext cx="909126" cy="1148916"/>
          </a:xfrm>
          <a:prstGeom prst="rect">
            <a:avLst/>
          </a:prstGeom>
        </p:spPr>
      </p:pic>
      <p:grpSp>
        <p:nvGrpSpPr>
          <p:cNvPr id="24" name="Groupe 23"/>
          <p:cNvGrpSpPr/>
          <p:nvPr/>
        </p:nvGrpSpPr>
        <p:grpSpPr>
          <a:xfrm>
            <a:off x="269522" y="3933056"/>
            <a:ext cx="6281546" cy="1054504"/>
            <a:chOff x="269522" y="3933056"/>
            <a:chExt cx="6281546" cy="1054504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52182" y="4041068"/>
              <a:ext cx="2124236" cy="587627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22948" y="3933056"/>
              <a:ext cx="1528120" cy="958350"/>
            </a:xfrm>
            <a:prstGeom prst="rect">
              <a:avLst/>
            </a:prstGeom>
          </p:spPr>
        </p:pic>
        <p:grpSp>
          <p:nvGrpSpPr>
            <p:cNvPr id="23" name="Groupe 22"/>
            <p:cNvGrpSpPr/>
            <p:nvPr/>
          </p:nvGrpSpPr>
          <p:grpSpPr>
            <a:xfrm>
              <a:off x="269522" y="3979448"/>
              <a:ext cx="1728192" cy="1008112"/>
              <a:chOff x="269522" y="3979448"/>
              <a:chExt cx="1728192" cy="1008112"/>
            </a:xfrm>
          </p:grpSpPr>
          <p:pic>
            <p:nvPicPr>
              <p:cNvPr id="18" name="Image 17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59532" y="4497305"/>
                <a:ext cx="1548172" cy="490255"/>
              </a:xfrm>
              <a:prstGeom prst="rect">
                <a:avLst/>
              </a:prstGeom>
            </p:spPr>
          </p:pic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69522" y="3979448"/>
                <a:ext cx="1728192" cy="495415"/>
              </a:xfrm>
              <a:prstGeom prst="rect">
                <a:avLst/>
              </a:prstGeom>
            </p:spPr>
          </p:pic>
        </p:grpSp>
      </p:grpSp>
      <p:cxnSp>
        <p:nvCxnSpPr>
          <p:cNvPr id="77" name="Connecteur droit avec flèche 76"/>
          <p:cNvCxnSpPr/>
          <p:nvPr/>
        </p:nvCxnSpPr>
        <p:spPr>
          <a:xfrm>
            <a:off x="6790649" y="4334881"/>
            <a:ext cx="749832" cy="0"/>
          </a:xfrm>
          <a:prstGeom prst="straightConnector1">
            <a:avLst/>
          </a:prstGeom>
          <a:ln w="104775">
            <a:solidFill>
              <a:srgbClr val="54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/>
          <p:nvPr/>
        </p:nvCxnSpPr>
        <p:spPr>
          <a:xfrm>
            <a:off x="6790649" y="2979089"/>
            <a:ext cx="749832" cy="0"/>
          </a:xfrm>
          <a:prstGeom prst="straightConnector1">
            <a:avLst/>
          </a:prstGeom>
          <a:ln w="104775">
            <a:solidFill>
              <a:srgbClr val="EBD91D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8" name="Diagramme 87"/>
          <p:cNvGraphicFramePr/>
          <p:nvPr>
            <p:extLst>
              <p:ext uri="{D42A27DB-BD31-4B8C-83A1-F6EECF244321}">
                <p14:modId xmlns:p14="http://schemas.microsoft.com/office/powerpoint/2010/main" xmlns="" val="1902455309"/>
              </p:ext>
            </p:extLst>
          </p:nvPr>
        </p:nvGraphicFramePr>
        <p:xfrm>
          <a:off x="71500" y="1196752"/>
          <a:ext cx="9001000" cy="1476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36" name="Imag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194"/>
          <a:stretch/>
        </p:blipFill>
        <p:spPr>
          <a:xfrm>
            <a:off x="7760910" y="5073607"/>
            <a:ext cx="864096" cy="764019"/>
          </a:xfrm>
          <a:prstGeom prst="rect">
            <a:avLst/>
          </a:prstGeom>
        </p:spPr>
      </p:pic>
      <p:cxnSp>
        <p:nvCxnSpPr>
          <p:cNvPr id="37" name="Connecteur droit avec flèche 76"/>
          <p:cNvCxnSpPr/>
          <p:nvPr/>
        </p:nvCxnSpPr>
        <p:spPr>
          <a:xfrm>
            <a:off x="6790649" y="5498990"/>
            <a:ext cx="749832" cy="0"/>
          </a:xfrm>
          <a:prstGeom prst="straightConnector1">
            <a:avLst/>
          </a:prstGeom>
          <a:ln w="104775">
            <a:solidFill>
              <a:srgbClr val="54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31" name="~PP4006.WAV">
            <a:hlinkClick r:id="" action="ppaction://media"/>
          </p:cNvPr>
          <p:cNvPicPr>
            <a:picLocks noRot="1" noChangeAspect="1"/>
          </p:cNvPicPr>
          <p:nvPr>
            <a:wavAudioFile r:embed="rId1" name="~PP4006.WAV"/>
          </p:nvPr>
        </p:nvPicPr>
        <p:blipFill>
          <a:blip r:embed="rId22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7132964"/>
      </p:ext>
    </p:extLst>
  </p:cSld>
  <p:clrMapOvr>
    <a:masterClrMapping/>
  </p:clrMapOvr>
  <p:transition spd="slow" advTm="965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Cartographie des rendements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26</a:t>
            </a:fld>
            <a:endParaRPr lang="fr-CA"/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FarmWorks</a:t>
            </a:r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vs SMS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Espace réservé du contenu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01403514"/>
              </p:ext>
            </p:extLst>
          </p:nvPr>
        </p:nvGraphicFramePr>
        <p:xfrm>
          <a:off x="457200" y="1445960"/>
          <a:ext cx="8128912" cy="4820528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450504"/>
                <a:gridCol w="1800200"/>
                <a:gridCol w="4878208"/>
              </a:tblGrid>
              <a:tr h="792088"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Logiciel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Niveau de la licence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Caractéristiques principales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fr-CA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FarmWorks</a:t>
                      </a:r>
                      <a:endParaRPr lang="fr-CA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CA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View</a:t>
                      </a:r>
                      <a:endParaRPr lang="fr-CA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Gratuit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Importation des tâches</a:t>
                      </a: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seulement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Cartographie de points seulement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80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Mapping</a:t>
                      </a:r>
                      <a:endParaRPr lang="fr-CA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Importation</a:t>
                      </a: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exportation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Cartographie de points, grille et contour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Analyse pluriannuelle des rendements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Formules mathématiques pour les applications à taux variables</a:t>
                      </a:r>
                    </a:p>
                  </a:txBody>
                  <a:tcPr anchor="ctr">
                    <a:solidFill>
                      <a:srgbClr val="000000">
                        <a:alpha val="20000"/>
                      </a:srgbClr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SMS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Démo</a:t>
                      </a: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expirée)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Importation</a:t>
                      </a: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exportation</a:t>
                      </a:r>
                    </a:p>
                  </a:txBody>
                  <a:tcPr anchor="ctr"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Basic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Importation</a:t>
                      </a: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exportation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Cartographie de points, grille et contour</a:t>
                      </a:r>
                    </a:p>
                  </a:txBody>
                  <a:tcPr anchor="ctr"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Analyse pluriannuelle des rendements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Analyse de corrélations</a:t>
                      </a:r>
                      <a:endParaRPr lang="fr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1551.WAV">
            <a:hlinkClick r:id="" action="ppaction://media"/>
          </p:cNvPr>
          <p:cNvPicPr>
            <a:picLocks noRot="1" noChangeAspect="1"/>
          </p:cNvPicPr>
          <p:nvPr>
            <a:wavAudioFile r:embed="rId1" name="~PP1551.WAV"/>
          </p:nvPr>
        </p:nvPicPr>
        <p:blipFill>
          <a:blip r:embed="rId5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9550395"/>
      </p:ext>
    </p:extLst>
  </p:cSld>
  <p:clrMapOvr>
    <a:masterClrMapping/>
  </p:clrMapOvr>
  <p:transition spd="slow" advTm="8755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Espace réservé du contenu 18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26"/>
          <a:stretch/>
        </p:blipFill>
        <p:spPr>
          <a:xfrm>
            <a:off x="584933" y="2124364"/>
            <a:ext cx="3591023" cy="3937145"/>
          </a:xfrm>
        </p:spPr>
      </p:pic>
      <p:sp>
        <p:nvSpPr>
          <p:cNvPr id="16" name="Espace réservé du texte 1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Contours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Espace réservé du contenu 19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375"/>
          <a:stretch/>
        </p:blipFill>
        <p:spPr>
          <a:xfrm>
            <a:off x="4968044" y="2124364"/>
            <a:ext cx="3126137" cy="4001799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27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Cartographie des rendements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Carte annuelle de rendement (</a:t>
            </a:r>
            <a:r>
              <a:rPr lang="fr-CA" sz="3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FarmWorks</a:t>
            </a:r>
            <a:r>
              <a:rPr lang="fr-CA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CA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3" name="~PP3263.WAV">
            <a:hlinkClick r:id="" action="ppaction://media"/>
          </p:cNvPr>
          <p:cNvPicPr>
            <a:picLocks noRot="1" noChangeAspect="1"/>
          </p:cNvPicPr>
          <p:nvPr>
            <a:wavAudioFile r:embed="rId1" name="~PP3263.WAV"/>
          </p:nvPr>
        </p:nvPicPr>
        <p:blipFill>
          <a:blip r:embed="rId7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3246146"/>
      </p:ext>
    </p:extLst>
  </p:cSld>
  <p:clrMapOvr>
    <a:masterClrMapping/>
  </p:clrMapOvr>
  <p:transition spd="slow" advTm="138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19" name="Espace réservé du contenu 1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889" y="1493495"/>
            <a:ext cx="8604222" cy="4862855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28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Cartographie des rendements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Carte pluriannuelle – Année 1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3" name="~PP959.WAV">
            <a:hlinkClick r:id="" action="ppaction://media"/>
          </p:cNvPr>
          <p:cNvPicPr>
            <a:picLocks noRot="1" noChangeAspect="1"/>
          </p:cNvPicPr>
          <p:nvPr>
            <a:wavAudioFile r:embed="rId1" name="~PP959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251698"/>
      </p:ext>
    </p:extLst>
  </p:cSld>
  <p:clrMapOvr>
    <a:masterClrMapping/>
  </p:clrMapOvr>
  <p:transition spd="slow" advTm="98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19" name="Espace réservé du contenu 1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889" y="1522985"/>
            <a:ext cx="8604222" cy="484045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29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Cartographie des rendements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Carte pluriannuelle – Année 2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3" name="~PP3662.WAV">
            <a:hlinkClick r:id="" action="ppaction://media"/>
          </p:cNvPr>
          <p:cNvPicPr>
            <a:picLocks noRot="1" noChangeAspect="1"/>
          </p:cNvPicPr>
          <p:nvPr>
            <a:wavAudioFile r:embed="rId1" name="~PP3662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2569639"/>
      </p:ext>
    </p:extLst>
  </p:cSld>
  <p:clrMapOvr>
    <a:masterClrMapping/>
  </p:clrMapOvr>
  <p:transition spd="slow" advTm="25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Mise en contexte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3</a:t>
            </a:fld>
            <a:endParaRPr lang="fr-CA"/>
          </a:p>
        </p:txBody>
      </p:sp>
      <p:sp>
        <p:nvSpPr>
          <p:cNvPr id="13" name="Sous-titr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CA" i="1" dirty="0" smtClean="0">
                <a:latin typeface="Arial" panose="020B0604020202020204" pitchFamily="34" charset="0"/>
                <a:cs typeface="Arial" panose="020B0604020202020204" pitchFamily="34" charset="0"/>
              </a:rPr>
              <a:t>Site-</a:t>
            </a:r>
            <a:r>
              <a:rPr lang="fr-CA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fr-CA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farming</a:t>
            </a: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Les « </a:t>
            </a:r>
            <a:r>
              <a:rPr lang="fr-CA" i="1" dirty="0" smtClean="0">
                <a:latin typeface="Arial" panose="020B0604020202020204" pitchFamily="34" charset="0"/>
                <a:cs typeface="Arial" panose="020B0604020202020204" pitchFamily="34" charset="0"/>
              </a:rPr>
              <a:t>4 R</a:t>
            </a:r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 » ou les 4 B :</a:t>
            </a:r>
          </a:p>
          <a:p>
            <a:pPr lvl="1"/>
            <a:r>
              <a:rPr lang="fr-C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Bon produit</a:t>
            </a:r>
          </a:p>
          <a:p>
            <a:pPr lvl="1"/>
            <a:r>
              <a:rPr lang="fr-C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Bon moment</a:t>
            </a:r>
          </a:p>
          <a:p>
            <a:pPr lvl="1"/>
            <a:r>
              <a:rPr lang="fr-C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Bon placement</a:t>
            </a:r>
          </a:p>
          <a:p>
            <a:pPr lvl="1"/>
            <a:r>
              <a:rPr lang="fr-C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Bonne dose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L’agriculture de précision</a:t>
            </a: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1" name="~PP2399.WAV">
            <a:hlinkClick r:id="" action="ppaction://media"/>
          </p:cNvPr>
          <p:cNvPicPr>
            <a:picLocks noRot="1" noChangeAspect="1"/>
          </p:cNvPicPr>
          <p:nvPr>
            <a:wavAudioFile r:embed="rId2" name="~PP2399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838701002"/>
      </p:ext>
    </p:extLst>
  </p:cSld>
  <p:clrMapOvr>
    <a:masterClrMapping/>
  </p:clrMapOvr>
  <p:transition spd="slow" advTm="472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19" name="Espace réservé du contenu 1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889" y="1494898"/>
            <a:ext cx="8604222" cy="4860048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30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Cartographie des rendements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Carte pluriannuelle – Année 3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3" name="~PP1551.WAV">
            <a:hlinkClick r:id="" action="ppaction://media"/>
          </p:cNvPr>
          <p:cNvPicPr>
            <a:picLocks noRot="1" noChangeAspect="1"/>
          </p:cNvPicPr>
          <p:nvPr>
            <a:wavAudioFile r:embed="rId1" name="~PP1551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2569639"/>
      </p:ext>
    </p:extLst>
  </p:cSld>
  <p:clrMapOvr>
    <a:masterClrMapping/>
  </p:clrMapOvr>
  <p:transition spd="slow" advTm="18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19" name="Espace réservé du contenu 1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5447" y="1475207"/>
            <a:ext cx="6293106" cy="4862855"/>
          </a:xfrm>
          <a:ln>
            <a:solidFill>
              <a:schemeClr val="tx1"/>
            </a:solidFill>
          </a:ln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31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Cartographie des rendements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Carte pluriannuelle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89777" y="2121408"/>
            <a:ext cx="908304" cy="256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3" name="~PP3869.WAV">
            <a:hlinkClick r:id="" action="ppaction://media"/>
          </p:cNvPr>
          <p:cNvPicPr>
            <a:picLocks noRot="1" noChangeAspect="1"/>
          </p:cNvPicPr>
          <p:nvPr>
            <a:wavAudioFile r:embed="rId1" name="~PP3869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9097783"/>
      </p:ext>
    </p:extLst>
  </p:cSld>
  <p:clrMapOvr>
    <a:masterClrMapping/>
  </p:clrMapOvr>
  <p:transition spd="slow" advTm="436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005065"/>
            <a:ext cx="7772400" cy="720080"/>
          </a:xfrm>
        </p:spPr>
        <p:txBody>
          <a:bodyPr>
            <a:noAutofit/>
          </a:bodyPr>
          <a:lstStyle/>
          <a:p>
            <a:r>
              <a:rPr lang="fr-FR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Autres logiciels de gestion de champs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32</a:t>
            </a:fld>
            <a:endParaRPr lang="fr-CA"/>
          </a:p>
        </p:txBody>
      </p:sp>
      <p:pic>
        <p:nvPicPr>
          <p:cNvPr id="5" name="~PP1742.WAV">
            <a:hlinkClick r:id="" action="ppaction://media"/>
          </p:cNvPr>
          <p:cNvPicPr>
            <a:picLocks noRot="1" noChangeAspect="1"/>
          </p:cNvPicPr>
          <p:nvPr>
            <a:wavAudioFile r:embed="rId1" name="~PP1742.WAV"/>
          </p:nvPr>
        </p:nvPicPr>
        <p:blipFill>
          <a:blip r:embed="rId4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904924"/>
      </p:ext>
    </p:extLst>
  </p:cSld>
  <p:clrMapOvr>
    <a:masterClrMapping/>
  </p:clrMapOvr>
  <p:transition spd="slow" advTm="18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Toutes les fonctionnalités de Gestionnaire de champ PRO en plus d’un module géomatique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Imagerie satellitaire récente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Importation de diverses données </a:t>
            </a:r>
          </a:p>
          <a:p>
            <a:pPr lvl="1"/>
            <a:r>
              <a:rPr lang="fr-C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Shapefile</a:t>
            </a:r>
            <a:endParaRPr lang="fr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C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GreenStar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1800, 2600 et 2630 (John </a:t>
            </a:r>
            <a:r>
              <a:rPr lang="fr-C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Deere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GPX (</a:t>
            </a:r>
            <a:r>
              <a:rPr lang="fr-C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waypoints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 GPS </a:t>
            </a:r>
            <a:r>
              <a:rPr lang="fr-C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Garmin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Répertoire des revenus et des dépenses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Version mobile développée par </a:t>
            </a:r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Logiag</a:t>
            </a:r>
            <a:endParaRPr lang="fr-C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76944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Logiciels de gestion de champs</a:t>
            </a:r>
            <a:endParaRPr lang="fr-FR" sz="44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33</a:t>
            </a:fld>
            <a:endParaRPr lang="fr-CA"/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Gestionnaire de champs Pro 360 de FAC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1215.WAV">
            <a:hlinkClick r:id="" action="ppaction://media"/>
          </p:cNvPr>
          <p:cNvPicPr>
            <a:picLocks noRot="1" noChangeAspect="1"/>
          </p:cNvPicPr>
          <p:nvPr>
            <a:wavAudioFile r:embed="rId1" name="~PP1215.WAV"/>
          </p:nvPr>
        </p:nvPicPr>
        <p:blipFill>
          <a:blip r:embed="rId4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9621165"/>
      </p:ext>
    </p:extLst>
  </p:cSld>
  <p:clrMapOvr>
    <a:masterClrMapping/>
  </p:clrMapOvr>
  <p:transition spd="slow" advTm="484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</a:p>
          <a:p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Intégration du PAEF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Importation et exportation de diverses données géomatiques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 simple et rapide de cartes thématiques et de rapports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Divers outils disponibles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Préparation d’échantillonnage de sols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Fusion et division de champs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Interface GPS pour l’échantillonnage aux champs</a:t>
            </a:r>
          </a:p>
          <a:p>
            <a:endParaRPr lang="fr-C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76944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Logiciels de gestion de champs</a:t>
            </a:r>
            <a:endParaRPr lang="fr-FR" sz="44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34</a:t>
            </a:fld>
            <a:endParaRPr lang="fr-CA"/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latin typeface="Arial" panose="020B0604020202020204" pitchFamily="34" charset="0"/>
                <a:cs typeface="Arial" panose="020B0604020202020204" pitchFamily="34" charset="0"/>
              </a:rPr>
              <a:t>Registre+ de </a:t>
            </a:r>
            <a:r>
              <a:rPr lang="fr-CA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Logiag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1925.WAV">
            <a:hlinkClick r:id="" action="ppaction://media"/>
          </p:cNvPr>
          <p:cNvPicPr>
            <a:picLocks noRot="1" noChangeAspect="1"/>
          </p:cNvPicPr>
          <p:nvPr>
            <a:wavAudioFile r:embed="rId1" name="~PP1925.WAV"/>
          </p:nvPr>
        </p:nvPicPr>
        <p:blipFill>
          <a:blip r:embed="rId4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8467545"/>
      </p:ext>
    </p:extLst>
  </p:cSld>
  <p:clrMapOvr>
    <a:masterClrMapping/>
  </p:clrMapOvr>
  <p:transition spd="slow" advTm="169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Intégration du PAEF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Affichage des données</a:t>
            </a:r>
          </a:p>
          <a:p>
            <a:pPr lvl="1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atricielles (.</a:t>
            </a:r>
            <a:r>
              <a:rPr lang="fr-C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bmp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r>
              <a:rPr lang="fr-C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ecw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Vectorielles (.</a:t>
            </a:r>
            <a:r>
              <a:rPr lang="fr-C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shp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Importation et édition de </a:t>
            </a:r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shapefiles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Impression de plans de ferme à l’échelle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Impression de plusieurs rapports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Taux d’application (en lien avec le PAEF)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Analyses de sol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Exportation du plan à valeur ajoutée (PVA) au format .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géoréférencé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Impression grand format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76944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Logiciels de gestion de champs</a:t>
            </a:r>
            <a:endParaRPr lang="fr-FR" sz="44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35</a:t>
            </a:fld>
            <a:endParaRPr lang="fr-CA"/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SigaChamp</a:t>
            </a:r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(avec le module géomatique)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2148.WAV">
            <a:hlinkClick r:id="" action="ppaction://media"/>
          </p:cNvPr>
          <p:cNvPicPr>
            <a:picLocks noRot="1" noChangeAspect="1"/>
          </p:cNvPicPr>
          <p:nvPr>
            <a:wavAudioFile r:embed="rId1" name="~PP2148.WAV"/>
          </p:nvPr>
        </p:nvPicPr>
        <p:blipFill>
          <a:blip r:embed="rId4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3273634"/>
      </p:ext>
    </p:extLst>
  </p:cSld>
  <p:clrMapOvr>
    <a:masterClrMapping/>
  </p:clrMapOvr>
  <p:transition spd="slow" advTm="205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Remplacement graduel de </a:t>
            </a:r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SigaChamp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par le logiciel </a:t>
            </a:r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Geofolia</a:t>
            </a:r>
            <a:endParaRPr lang="fr-C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Imagerie </a:t>
            </a:r>
            <a:r>
              <a:rPr lang="fr-CA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Bing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Importation directe de cartes de rendement et autres données de champs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Multiplateforme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Partie réglementaire (PAEF) continuera de s’effectuer dans </a:t>
            </a:r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SigaChamp</a:t>
            </a:r>
            <a:endParaRPr lang="fr-C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76944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Logiciels de gestion de champs</a:t>
            </a:r>
            <a:endParaRPr lang="fr-FR" sz="44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36</a:t>
            </a:fld>
            <a:endParaRPr lang="fr-CA"/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Geofolia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3800.WAV">
            <a:hlinkClick r:id="" action="ppaction://media"/>
          </p:cNvPr>
          <p:cNvPicPr>
            <a:picLocks noRot="1" noChangeAspect="1"/>
          </p:cNvPicPr>
          <p:nvPr>
            <a:wavAudioFile r:embed="rId1" name="~PP3800.WAV"/>
          </p:nvPr>
        </p:nvPicPr>
        <p:blipFill>
          <a:blip r:embed="rId5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1158881"/>
      </p:ext>
    </p:extLst>
  </p:cSld>
  <p:clrMapOvr>
    <a:masterClrMapping/>
  </p:clrMapOvr>
  <p:transition spd="slow" advTm="383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005065"/>
            <a:ext cx="7772400" cy="720080"/>
          </a:xfrm>
        </p:spPr>
        <p:txBody>
          <a:bodyPr>
            <a:noAutofit/>
          </a:bodyPr>
          <a:lstStyle/>
          <a:p>
            <a:r>
              <a:rPr lang="fr-FR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Systèmes d’information géographique (</a:t>
            </a:r>
            <a:r>
              <a:rPr lang="fr-FR" dirty="0" err="1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Sig</a:t>
            </a:r>
            <a:r>
              <a:rPr lang="fr-FR" dirty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37</a:t>
            </a:fld>
            <a:endParaRPr lang="fr-CA"/>
          </a:p>
        </p:txBody>
      </p:sp>
      <p:pic>
        <p:nvPicPr>
          <p:cNvPr id="5" name="~PP3855.WAV">
            <a:hlinkClick r:id="" action="ppaction://media"/>
          </p:cNvPr>
          <p:cNvPicPr>
            <a:picLocks noRot="1" noChangeAspect="1"/>
          </p:cNvPicPr>
          <p:nvPr>
            <a:wavAudioFile r:embed="rId1" name="~PP3855.WAV"/>
          </p:nvPr>
        </p:nvPicPr>
        <p:blipFill>
          <a:blip r:embed="rId4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7884072"/>
      </p:ext>
    </p:extLst>
  </p:cSld>
  <p:clrMapOvr>
    <a:masterClrMapping/>
  </p:clrMapOvr>
  <p:transition spd="slow" advTm="121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Principaux SIG retrouvés en agriculture</a:t>
            </a:r>
          </a:p>
          <a:p>
            <a:pPr lvl="1"/>
            <a:r>
              <a:rPr lang="fr-CA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ArcGIS</a:t>
            </a:r>
            <a:endParaRPr lang="fr-C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CA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TNTmips</a:t>
            </a:r>
            <a:endParaRPr lang="fr-C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QGIS</a:t>
            </a:r>
          </a:p>
          <a:p>
            <a:pPr lvl="1"/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GRASS GIS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7430" y="1985818"/>
            <a:ext cx="4529370" cy="3370997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38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cap="small" spc="-15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Systèmes d’information géographique</a:t>
            </a: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3505.WAV">
            <a:hlinkClick r:id="" action="ppaction://media"/>
          </p:cNvPr>
          <p:cNvPicPr>
            <a:picLocks noRot="1" noChangeAspect="1"/>
          </p:cNvPicPr>
          <p:nvPr>
            <a:wavAudioFile r:embed="rId1" name="~PP3505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2639713"/>
      </p:ext>
    </p:extLst>
  </p:cSld>
  <p:clrMapOvr>
    <a:masterClrMapping/>
  </p:clrMapOvr>
  <p:transition spd="slow" advTm="404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39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cap="small" spc="-15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Systèmes d’information géographique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9164" y="986096"/>
            <a:ext cx="6825672" cy="5247235"/>
          </a:xfrm>
        </p:spPr>
      </p:pic>
      <p:sp>
        <p:nvSpPr>
          <p:cNvPr id="11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739.WAV">
            <a:hlinkClick r:id="" action="ppaction://media"/>
          </p:cNvPr>
          <p:cNvPicPr>
            <a:picLocks noRot="1" noChangeAspect="1"/>
          </p:cNvPicPr>
          <p:nvPr>
            <a:wavAudioFile r:embed="rId1" name="~PP739.WAV"/>
          </p:nvPr>
        </p:nvPicPr>
        <p:blipFill>
          <a:blip r:embed="rId5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759984"/>
      </p:ext>
    </p:extLst>
  </p:cSld>
  <p:clrMapOvr>
    <a:masterClrMapping/>
  </p:clrMapOvr>
  <p:transition spd="slow" advTm="544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Mise en contexte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4</a:t>
            </a:fld>
            <a:endParaRPr lang="fr-CA"/>
          </a:p>
        </p:txBody>
      </p:sp>
      <p:sp>
        <p:nvSpPr>
          <p:cNvPr id="13" name="Sous-titr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Pour une meilleure gestion de la variabilité </a:t>
            </a:r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intraparcellaire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Sols</a:t>
            </a:r>
          </a:p>
          <a:p>
            <a:pPr lvl="2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Texture (séries de sol) et structure</a:t>
            </a:r>
          </a:p>
          <a:p>
            <a:pPr lvl="2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Fertilité</a:t>
            </a:r>
          </a:p>
          <a:p>
            <a:pPr lvl="2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</a:p>
          <a:p>
            <a:pPr lvl="2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Nitrates résiduels</a:t>
            </a:r>
          </a:p>
          <a:p>
            <a:pPr lvl="2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</a:p>
          <a:p>
            <a:pPr lvl="1"/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</a:p>
          <a:p>
            <a:pPr lvl="2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Statut azoté (N à taux variable)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Variabilité spatiale vs temporelle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L’agriculture de précision</a:t>
            </a: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1" name="~PP649.WAV">
            <a:hlinkClick r:id="" action="ppaction://media"/>
          </p:cNvPr>
          <p:cNvPicPr>
            <a:picLocks noRot="1" noChangeAspect="1"/>
          </p:cNvPicPr>
          <p:nvPr>
            <a:wavAudioFile r:embed="rId1" name="~PP649.WAV"/>
          </p:nvPr>
        </p:nvPicPr>
        <p:blipFill>
          <a:blip r:embed="rId5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3125741"/>
      </p:ext>
    </p:extLst>
  </p:cSld>
  <p:clrMapOvr>
    <a:masterClrMapping/>
  </p:clrMapOvr>
  <p:transition spd="slow" advTm="5539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AGForm-3D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Importation de la microtopographie GPS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Planification en approche laser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Système d’information géographique (SIG) sur un portable </a:t>
            </a:r>
            <a:r>
              <a:rPr lang="fr-CA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Toughbook</a:t>
            </a:r>
            <a:endParaRPr lang="fr-CA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Grille de </a:t>
            </a:r>
            <a:r>
              <a:rPr lang="fr-CA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Cut &amp; </a:t>
            </a:r>
            <a:r>
              <a:rPr lang="fr-CA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Limites des sections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 Points 0 »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Positionnement en temps réel (précision d’un récepteur WAAS branché en USB)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Plusieurs autres applications possibles!</a:t>
            </a:r>
            <a:endParaRPr lang="fr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Espace réservé du contenu 13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81"/>
          <a:stretch/>
        </p:blipFill>
        <p:spPr>
          <a:xfrm>
            <a:off x="4986321" y="1808820"/>
            <a:ext cx="3394472" cy="39339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40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70788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cap="small" spc="-150" dirty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Systèmes d’information géographique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57200" y="908720"/>
            <a:ext cx="814724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Nivellement laser assisté d’un récepteur GPS</a:t>
            </a:r>
            <a:endParaRPr lang="fr-CA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1" name="~PP3906.WAV">
            <a:hlinkClick r:id="" action="ppaction://media"/>
          </p:cNvPr>
          <p:cNvPicPr>
            <a:picLocks noRot="1" noChangeAspect="1"/>
          </p:cNvPicPr>
          <p:nvPr>
            <a:wavAudioFile r:embed="rId1" name="~PP3906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2838113"/>
      </p:ext>
    </p:extLst>
  </p:cSld>
  <p:clrMapOvr>
    <a:masterClrMapping/>
  </p:clrMapOvr>
  <p:transition spd="slow" advTm="685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005065"/>
            <a:ext cx="7772400" cy="720080"/>
          </a:xfrm>
        </p:spPr>
        <p:txBody>
          <a:bodyPr>
            <a:noAutofit/>
          </a:bodyPr>
          <a:lstStyle/>
          <a:p>
            <a:r>
              <a:rPr lang="fr-FR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mobiles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41</a:t>
            </a:fld>
            <a:endParaRPr lang="fr-CA"/>
          </a:p>
        </p:txBody>
      </p:sp>
      <p:pic>
        <p:nvPicPr>
          <p:cNvPr id="5" name="~PP1114.WAV">
            <a:hlinkClick r:id="" action="ppaction://media"/>
          </p:cNvPr>
          <p:cNvPicPr>
            <a:picLocks noRot="1" noChangeAspect="1"/>
          </p:cNvPicPr>
          <p:nvPr>
            <a:wavAudioFile r:embed="rId1" name="~PP1114.WAV"/>
          </p:nvPr>
        </p:nvPicPr>
        <p:blipFill>
          <a:blip r:embed="rId4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9625161"/>
      </p:ext>
    </p:extLst>
  </p:cSld>
  <p:clrMapOvr>
    <a:masterClrMapping/>
  </p:clrMapOvr>
  <p:transition spd="slow" advTm="175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Champs 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mobile de FAC/</a:t>
            </a:r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Logiag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(iOS et Android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Geofolia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 SIGA/ISAGRI</a:t>
            </a:r>
          </a:p>
          <a:p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FarmWorks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mobile de </a:t>
            </a:r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Trimble</a:t>
            </a:r>
            <a:endParaRPr lang="fr-C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SMS mobile d’</a:t>
            </a:r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AgLeader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fr-C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(Android &amp; iOS)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KMLZ to </a:t>
            </a:r>
            <a:r>
              <a:rPr lang="fr-C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(Android)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KMZ Loader (iOS)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fr-C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(via </a:t>
            </a:r>
            <a:r>
              <a:rPr lang="fr-CA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fr-CA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Places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Wolf-GIS (Android &amp; iOS)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AgPad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d’AGTIA (Android &amp; iOS)</a:t>
            </a:r>
          </a:p>
          <a:p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FarmPAD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FarmLogic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(Android &amp; iOS)</a:t>
            </a:r>
          </a:p>
          <a:p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Evernote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(Android &amp; iOS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-15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mobiles</a:t>
            </a:r>
            <a:endParaRPr lang="fr-FR" sz="4800" b="1" cap="small" spc="-15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42</a:t>
            </a:fld>
            <a:endParaRPr lang="fr-CA"/>
          </a:p>
        </p:txBody>
      </p:sp>
      <p:sp>
        <p:nvSpPr>
          <p:cNvPr id="11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3847.WAV">
            <a:hlinkClick r:id="" action="ppaction://media"/>
          </p:cNvPr>
          <p:cNvPicPr>
            <a:picLocks noRot="1" noChangeAspect="1"/>
          </p:cNvPicPr>
          <p:nvPr>
            <a:wavAudioFile r:embed="rId1" name="~PP3847.WAV"/>
          </p:nvPr>
        </p:nvPicPr>
        <p:blipFill>
          <a:blip r:embed="rId5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4553559"/>
      </p:ext>
    </p:extLst>
  </p:cSld>
  <p:clrMapOvr>
    <a:masterClrMapping/>
  </p:clrMapOvr>
  <p:transition spd="slow" advTm="1172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005065"/>
            <a:ext cx="7772400" cy="720080"/>
          </a:xfrm>
        </p:spPr>
        <p:txBody>
          <a:bodyPr>
            <a:noAutofit/>
          </a:bodyPr>
          <a:lstStyle/>
          <a:p>
            <a:r>
              <a:rPr lang="fr-FR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WEB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43</a:t>
            </a:fld>
            <a:endParaRPr lang="fr-CA"/>
          </a:p>
        </p:txBody>
      </p:sp>
      <p:pic>
        <p:nvPicPr>
          <p:cNvPr id="5" name="~PP2267.WAV">
            <a:hlinkClick r:id="" action="ppaction://media"/>
          </p:cNvPr>
          <p:cNvPicPr>
            <a:picLocks noRot="1" noChangeAspect="1"/>
          </p:cNvPicPr>
          <p:nvPr>
            <a:wavAudioFile r:embed="rId1" name="~PP2267.WAV"/>
          </p:nvPr>
        </p:nvPicPr>
        <p:blipFill>
          <a:blip r:embed="rId4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9221065"/>
      </p:ext>
    </p:extLst>
  </p:cSld>
  <p:clrMapOvr>
    <a:masterClrMapping/>
  </p:clrMapOvr>
  <p:transition spd="slow" advTm="24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Web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290" y="1124744"/>
            <a:ext cx="7925420" cy="5145732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44</a:t>
            </a:fld>
            <a:endParaRPr lang="fr-CA"/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3" name="~PP1778.WAV">
            <a:hlinkClick r:id="" action="ppaction://media"/>
          </p:cNvPr>
          <p:cNvPicPr>
            <a:picLocks noRot="1" noChangeAspect="1"/>
          </p:cNvPicPr>
          <p:nvPr>
            <a:wavAudioFile r:embed="rId1" name="~PP1778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0073274"/>
      </p:ext>
    </p:extLst>
  </p:cSld>
  <p:clrMapOvr>
    <a:masterClrMapping/>
  </p:clrMapOvr>
  <p:transition spd="slow" advTm="362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Web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45</a:t>
            </a:fld>
            <a:endParaRPr lang="fr-CA"/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 projet interrégional du MAPAQ et réalisé par </a:t>
            </a:r>
            <a:r>
              <a:rPr lang="fr-C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GéoMont</a:t>
            </a:r>
            <a:endParaRPr lang="fr-C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Une vraie mine d’or d’informations!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Relevés d’élévation et données dérivées</a:t>
            </a:r>
          </a:p>
          <a:p>
            <a:pPr lvl="2"/>
            <a:r>
              <a:rPr lang="fr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Tracé d’écoulement</a:t>
            </a:r>
          </a:p>
          <a:p>
            <a:pPr lvl="2"/>
            <a:r>
              <a:rPr lang="fr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Cuvettes</a:t>
            </a:r>
          </a:p>
          <a:p>
            <a:pPr lvl="2"/>
            <a:r>
              <a:rPr lang="fr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Courbes de niveaux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Cadastre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Pédologie et limites des études pédologiques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Plans de drainage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Carte index des cours d’eau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Historique des cultures par champs (FADQ)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Photos aériennes (plusieurs années disponibles)</a:t>
            </a:r>
          </a:p>
          <a:p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Mises à jour en continue</a:t>
            </a: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3" name="~PP2273.WAV">
            <a:hlinkClick r:id="" action="ppaction://media"/>
          </p:cNvPr>
          <p:cNvPicPr>
            <a:picLocks noRot="1" noChangeAspect="1"/>
          </p:cNvPicPr>
          <p:nvPr>
            <a:wavAudioFile r:embed="rId1" name="~PP2273.WAV"/>
          </p:nvPr>
        </p:nvPicPr>
        <p:blipFill>
          <a:blip r:embed="rId5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0047535"/>
      </p:ext>
    </p:extLst>
  </p:cSld>
  <p:clrMapOvr>
    <a:masterClrMapping/>
  </p:clrMapOvr>
  <p:transition spd="slow" advTm="1232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Importation et création de couches personnelles</a:t>
            </a:r>
          </a:p>
          <a:p>
            <a:pPr lvl="1"/>
            <a:r>
              <a:rPr lang="fr-C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Shapefile</a:t>
            </a:r>
            <a:endParaRPr lang="fr-C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Outil de vue profil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Outil de zones tampons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Module d’impression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Module hydrologique      (à venir)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89" t="16891" r="1199" b="9677"/>
          <a:stretch/>
        </p:blipFill>
        <p:spPr>
          <a:xfrm>
            <a:off x="4716016" y="1714500"/>
            <a:ext cx="4256534" cy="3848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46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Web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3" name="~PP675.WAV">
            <a:hlinkClick r:id="" action="ppaction://media"/>
          </p:cNvPr>
          <p:cNvPicPr>
            <a:picLocks noRot="1" noChangeAspect="1"/>
          </p:cNvPicPr>
          <p:nvPr>
            <a:wavAudioFile r:embed="rId1" name="~PP675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1509492"/>
      </p:ext>
    </p:extLst>
  </p:cSld>
  <p:clrMapOvr>
    <a:masterClrMapping/>
  </p:clrMapOvr>
  <p:transition spd="slow" advTm="351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47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Web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 Mauricie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8" r="13680"/>
          <a:stretch/>
        </p:blipFill>
        <p:spPr>
          <a:xfrm>
            <a:off x="1014984" y="1493495"/>
            <a:ext cx="7150608" cy="4651273"/>
          </a:xfrm>
        </p:spPr>
      </p:pic>
      <p:sp>
        <p:nvSpPr>
          <p:cNvPr id="2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3748.WAV">
            <a:hlinkClick r:id="" action="ppaction://media"/>
          </p:cNvPr>
          <p:cNvPicPr>
            <a:picLocks noRot="1" noChangeAspect="1"/>
          </p:cNvPicPr>
          <p:nvPr>
            <a:wavAudioFile r:embed="rId1" name="~PP3748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8039955"/>
      </p:ext>
    </p:extLst>
  </p:cSld>
  <p:clrMapOvr>
    <a:masterClrMapping/>
  </p:clrMapOvr>
  <p:transition spd="slow" advTm="111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" y="1327491"/>
            <a:ext cx="7644384" cy="4963263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48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Web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 Mauricie - Élévation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324.WAV">
            <a:hlinkClick r:id="" action="ppaction://media"/>
          </p:cNvPr>
          <p:cNvPicPr>
            <a:picLocks noRot="1" noChangeAspect="1"/>
          </p:cNvPicPr>
          <p:nvPr>
            <a:wavAudioFile r:embed="rId1" name="~PP324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1530098"/>
      </p:ext>
    </p:extLst>
  </p:cSld>
  <p:clrMapOvr>
    <a:masterClrMapping/>
  </p:clrMapOvr>
  <p:transition spd="slow" advTm="292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" y="1327490"/>
            <a:ext cx="7644384" cy="4963265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49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Web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 Mauricie - Élévation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3078.WAV">
            <a:hlinkClick r:id="" action="ppaction://media"/>
          </p:cNvPr>
          <p:cNvPicPr>
            <a:picLocks noRot="1" noChangeAspect="1"/>
          </p:cNvPicPr>
          <p:nvPr>
            <a:wavAudioFile r:embed="rId1" name="~PP3078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7071725"/>
      </p:ext>
    </p:extLst>
  </p:cSld>
  <p:clrMapOvr>
    <a:masterClrMapping/>
  </p:clrMapOvr>
  <p:transition spd="slow" advTm="230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Mise en contexte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5</a:t>
            </a:fld>
            <a:endParaRPr lang="fr-CA"/>
          </a:p>
        </p:txBody>
      </p:sp>
      <p:sp>
        <p:nvSpPr>
          <p:cNvPr id="13" name="Sous-titr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endParaRPr lang="fr-C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TOUS LES PRODUCTEURS!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Pour la gestion de l’azote, il est  primordial d’avoir corrigé les problèmes de :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Structure (compaction);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Drainage souterrain et drainage de surface.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Et pour corriger ces problèmes, les technologies d’agriculture de précision facilitent le travail!</a:t>
            </a:r>
            <a:endParaRPr lang="fr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Prioriser les investissements les plus rentables :</a:t>
            </a:r>
          </a:p>
          <a:p>
            <a:pPr lvl="1"/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Amélioration de l’égouttement des terres</a:t>
            </a:r>
          </a:p>
          <a:p>
            <a:pPr lvl="1"/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 pH</a:t>
            </a:r>
          </a:p>
          <a:p>
            <a:pPr lvl="1"/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 gestion de l’azote</a:t>
            </a:r>
          </a:p>
          <a:p>
            <a:pPr lvl="1"/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Autres technologies (semis à taux variables, etc.)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57200" y="908720"/>
            <a:ext cx="8147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L’agriculture de précision, c’est pour qui?</a:t>
            </a: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1" name="~PP2218.WAV">
            <a:hlinkClick r:id="" action="ppaction://media"/>
          </p:cNvPr>
          <p:cNvPicPr>
            <a:picLocks noRot="1" noChangeAspect="1"/>
          </p:cNvPicPr>
          <p:nvPr>
            <a:wavAudioFile r:embed="rId1" name="~PP2218.WAV"/>
          </p:nvPr>
        </p:nvPicPr>
        <p:blipFill>
          <a:blip r:embed="rId5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9653709"/>
      </p:ext>
    </p:extLst>
  </p:cSld>
  <p:clrMapOvr>
    <a:masterClrMapping/>
  </p:clrMapOvr>
  <p:transition spd="slow" advTm="1325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CA" dirty="0" smtClean="0">
                <a:latin typeface="Arial" pitchFamily="34" charset="0"/>
                <a:cs typeface="Arial" pitchFamily="34" charset="0"/>
              </a:rPr>
              <a:t>Photos 2008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38" t="22146"/>
          <a:stretch/>
        </p:blipFill>
        <p:spPr>
          <a:xfrm>
            <a:off x="457200" y="2452677"/>
            <a:ext cx="4040188" cy="3009427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CA" dirty="0" smtClean="0">
                <a:latin typeface="Arial" pitchFamily="34" charset="0"/>
                <a:cs typeface="Arial" pitchFamily="34" charset="0"/>
              </a:rPr>
              <a:t>Photos 1979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72" t="22157"/>
          <a:stretch/>
        </p:blipFill>
        <p:spPr>
          <a:xfrm>
            <a:off x="4563949" y="2452677"/>
            <a:ext cx="4122851" cy="3009941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50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Web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 Mauricie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3" name="~PP2583.WAV">
            <a:hlinkClick r:id="" action="ppaction://media"/>
          </p:cNvPr>
          <p:cNvPicPr>
            <a:picLocks noRot="1" noChangeAspect="1"/>
          </p:cNvPicPr>
          <p:nvPr>
            <a:wavAudioFile r:embed="rId1" name="~PP2583.WAV"/>
          </p:nvPr>
        </p:nvPicPr>
        <p:blipFill>
          <a:blip r:embed="rId7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1470508"/>
      </p:ext>
    </p:extLst>
  </p:cSld>
  <p:clrMapOvr>
    <a:masterClrMapping/>
  </p:clrMapOvr>
  <p:transition spd="slow" advTm="198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285" y="1382655"/>
            <a:ext cx="7615755" cy="4944676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51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Web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 Mauricie – Pédologie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1654.WAV">
            <a:hlinkClick r:id="" action="ppaction://media"/>
          </p:cNvPr>
          <p:cNvPicPr>
            <a:picLocks noRot="1" noChangeAspect="1"/>
          </p:cNvPicPr>
          <p:nvPr>
            <a:wavAudioFile r:embed="rId1" name="~PP1654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4919653"/>
      </p:ext>
    </p:extLst>
  </p:cSld>
  <p:clrMapOvr>
    <a:masterClrMapping/>
  </p:clrMapOvr>
  <p:transition spd="slow" advTm="112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983" y="1344486"/>
            <a:ext cx="7606569" cy="4938711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52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Web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 Mauricie – Cadastre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3826.WAV">
            <a:hlinkClick r:id="" action="ppaction://media"/>
          </p:cNvPr>
          <p:cNvPicPr>
            <a:picLocks noRot="1" noChangeAspect="1"/>
          </p:cNvPicPr>
          <p:nvPr>
            <a:wavAudioFile r:embed="rId1" name="~PP3826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8318684"/>
      </p:ext>
    </p:extLst>
  </p:cSld>
  <p:clrMapOvr>
    <a:masterClrMapping/>
  </p:clrMapOvr>
  <p:transition spd="slow" advTm="19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407" y="1344486"/>
            <a:ext cx="7606569" cy="4938712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53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Web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 Mauricie – Localisation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2875.WAV">
            <a:hlinkClick r:id="" action="ppaction://media"/>
          </p:cNvPr>
          <p:cNvPicPr>
            <a:picLocks noRot="1" noChangeAspect="1"/>
          </p:cNvPicPr>
          <p:nvPr>
            <a:wavAudioFile r:embed="rId1" name="~PP2875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5302209"/>
      </p:ext>
    </p:extLst>
  </p:cSld>
  <p:clrMapOvr>
    <a:masterClrMapping/>
  </p:clrMapOvr>
  <p:transition spd="slow" advTm="234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Web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54</a:t>
            </a:fld>
            <a:endParaRPr lang="fr-CA"/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Manufacturiers d’équipements agricoles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AGCO FUSE</a:t>
            </a:r>
          </a:p>
          <a:p>
            <a:r>
              <a:rPr lang="fr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MyJohnDeere.com</a:t>
            </a:r>
          </a:p>
          <a:p>
            <a:r>
              <a:rPr lang="fr-CA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Trimble</a:t>
            </a:r>
            <a:r>
              <a:rPr lang="fr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Connected</a:t>
            </a:r>
            <a:r>
              <a:rPr lang="fr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Farm</a:t>
            </a:r>
            <a:endParaRPr lang="fr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4661452" y="4216392"/>
            <a:ext cx="4306392" cy="1578690"/>
            <a:chOff x="2015390" y="4273186"/>
            <a:chExt cx="5401252" cy="1980057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15390" y="4734630"/>
              <a:ext cx="5401252" cy="151861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17678" y="4273186"/>
              <a:ext cx="3432675" cy="381908"/>
            </a:xfrm>
            <a:prstGeom prst="rect">
              <a:avLst/>
            </a:prstGeom>
          </p:spPr>
        </p:pic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5314" y="1634123"/>
            <a:ext cx="2828894" cy="1966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 Club Agri-Durable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mars 2015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048" y="3710668"/>
            <a:ext cx="4387528" cy="3157380"/>
          </a:xfrm>
          <a:prstGeom prst="rect">
            <a:avLst/>
          </a:prstGeom>
        </p:spPr>
      </p:pic>
      <p:pic>
        <p:nvPicPr>
          <p:cNvPr id="18" name="~PP428.WAV">
            <a:hlinkClick r:id="" action="ppaction://media"/>
          </p:cNvPr>
          <p:cNvPicPr>
            <a:picLocks noRot="1" noChangeAspect="1"/>
          </p:cNvPicPr>
          <p:nvPr>
            <a:wavAudioFile r:embed="rId1" name="~PP428.WAV"/>
          </p:nvPr>
        </p:nvPicPr>
        <p:blipFill>
          <a:blip r:embed="rId9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3515181"/>
      </p:ext>
    </p:extLst>
  </p:cSld>
  <p:clrMapOvr>
    <a:masterClrMapping/>
  </p:clrMapOvr>
  <p:transition spd="slow" advTm="711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A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La donnée générée par les différents systèmes d’agriculture de précision se doit d’être davantage valorisée</a:t>
            </a:r>
          </a:p>
          <a:p>
            <a:pPr lvl="1"/>
            <a:r>
              <a:rPr lang="fr-C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Historique de rendements nécessaires pour délimiter des zones de gestion</a:t>
            </a:r>
          </a:p>
          <a:p>
            <a:r>
              <a:rPr lang="fr-CA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Nombreux outils adaptés aux besoins du producteur</a:t>
            </a:r>
            <a:endParaRPr lang="fr-C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C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Nécessité de prioriser les investissements selon les besoins et le retour sur investissement</a:t>
            </a:r>
          </a:p>
          <a:p>
            <a:pPr lvl="1"/>
            <a:r>
              <a:rPr lang="fr-C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Souvent plus simple d’intégrer l’ensemble des données d’opérations aux champs dans Apex, </a:t>
            </a:r>
            <a:r>
              <a:rPr lang="fr-CA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FarmWorks</a:t>
            </a:r>
            <a:r>
              <a:rPr lang="fr-C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ou SMS</a:t>
            </a:r>
          </a:p>
          <a:p>
            <a:pPr lvl="1"/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C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éveloppement de l’</a:t>
            </a:r>
            <a:r>
              <a:rPr lang="fr-CA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infonuagique</a:t>
            </a:r>
            <a:r>
              <a:rPr lang="fr-C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et des drones à surveiller!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55</a:t>
            </a:fld>
            <a:endParaRPr lang="fr-CA"/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1" name="~PP3832.WAV">
            <a:hlinkClick r:id="" action="ppaction://media"/>
          </p:cNvPr>
          <p:cNvPicPr>
            <a:picLocks noRot="1" noChangeAspect="1"/>
          </p:cNvPicPr>
          <p:nvPr>
            <a:wavAudioFile r:embed="rId1" name="~PP3832.WAV"/>
          </p:nvPr>
        </p:nvPicPr>
        <p:blipFill>
          <a:blip r:embed="rId5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6811333"/>
      </p:ext>
    </p:extLst>
  </p:cSld>
  <p:clrMapOvr>
    <a:masterClrMapping/>
  </p:clrMapOvr>
  <p:transition spd="slow" advTm="1507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370825"/>
            <a:ext cx="7772400" cy="720080"/>
          </a:xfrm>
        </p:spPr>
        <p:txBody>
          <a:bodyPr>
            <a:noAutofit/>
          </a:bodyPr>
          <a:lstStyle/>
          <a:p>
            <a:r>
              <a:rPr lang="fr-FR" sz="480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fr-CA" sz="4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56</a:t>
            </a:fld>
            <a:endParaRPr lang="fr-CA"/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>
          <a:xfrm>
            <a:off x="755576" y="5445224"/>
            <a:ext cx="7772400" cy="5969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b="1" spc="16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tmorier@gmail.com</a:t>
            </a:r>
            <a:endParaRPr lang="fr-CA" sz="3200" b="1" spc="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7" name="~PP1798.WAV">
            <a:hlinkClick r:id="" action="ppaction://media"/>
          </p:cNvPr>
          <p:cNvPicPr>
            <a:picLocks noRot="1" noChangeAspect="1"/>
          </p:cNvPicPr>
          <p:nvPr>
            <a:wavAudioFile r:embed="rId1" name="~PP1798.WAV"/>
          </p:nvPr>
        </p:nvPicPr>
        <p:blipFill>
          <a:blip r:embed="rId4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7114895"/>
      </p:ext>
    </p:extLst>
  </p:cSld>
  <p:clrMapOvr>
    <a:masterClrMapping/>
  </p:clrMapOvr>
  <p:transition spd="slow" advTm="306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Applications pratiques de l’agriculture de précision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Gestion de l’eau (nivellement)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Analyses de sol </a:t>
            </a:r>
            <a:r>
              <a:rPr lang="fr-C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géoréférencées</a:t>
            </a:r>
            <a:endParaRPr lang="fr-C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Chaulage/fertilisation 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à taux 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endParaRPr lang="fr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Cartographie des </a:t>
            </a:r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rendements</a:t>
            </a:r>
          </a:p>
          <a:p>
            <a:pPr lvl="2"/>
            <a:r>
              <a:rPr lang="fr-CA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Carte pluriannuelles de rendement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Gestion des données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Logiciels de gestion de champs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Systèmes d’information géographique (SIG)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Applications mobiles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Applications Web</a:t>
            </a:r>
          </a:p>
          <a:p>
            <a:pPr lvl="1"/>
            <a:r>
              <a:rPr lang="fr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Info-Sols.ca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 de la présentation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6</a:t>
            </a:fld>
            <a:endParaRPr lang="fr-CA"/>
          </a:p>
        </p:txBody>
      </p:sp>
      <p:sp>
        <p:nvSpPr>
          <p:cNvPr id="11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2439.WAV">
            <a:hlinkClick r:id="" action="ppaction://media"/>
          </p:cNvPr>
          <p:cNvPicPr>
            <a:picLocks noRot="1" noChangeAspect="1"/>
          </p:cNvPicPr>
          <p:nvPr>
            <a:wavAudioFile r:embed="rId1" name="~PP2439.WAV"/>
          </p:nvPr>
        </p:nvPicPr>
        <p:blipFill>
          <a:blip r:embed="rId5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4481629"/>
      </p:ext>
    </p:extLst>
  </p:cSld>
  <p:clrMapOvr>
    <a:masterClrMapping/>
  </p:clrMapOvr>
  <p:transition spd="slow" advTm="533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005065"/>
            <a:ext cx="7772400" cy="720080"/>
          </a:xfrm>
        </p:spPr>
        <p:txBody>
          <a:bodyPr>
            <a:normAutofit/>
          </a:bodyPr>
          <a:lstStyle/>
          <a:p>
            <a:r>
              <a:rPr lang="fr-FR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pratiques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55576" y="4683348"/>
            <a:ext cx="7772400" cy="545852"/>
          </a:xfrm>
        </p:spPr>
        <p:txBody>
          <a:bodyPr>
            <a:noAutofit/>
          </a:bodyPr>
          <a:lstStyle/>
          <a:p>
            <a:r>
              <a:rPr lang="fr-CA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Nivellement</a:t>
            </a:r>
            <a:endParaRPr lang="fr-CA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7</a:t>
            </a:fld>
            <a:endParaRPr lang="fr-CA"/>
          </a:p>
        </p:txBody>
      </p:sp>
      <p:pic>
        <p:nvPicPr>
          <p:cNvPr id="5" name="~PP1311.WAV">
            <a:hlinkClick r:id="" action="ppaction://media"/>
          </p:cNvPr>
          <p:cNvPicPr>
            <a:picLocks noRot="1" noChangeAspect="1"/>
          </p:cNvPicPr>
          <p:nvPr>
            <a:wavAudioFile r:embed="rId1" name="~PP1311.WAV"/>
          </p:nvPr>
        </p:nvPicPr>
        <p:blipFill>
          <a:blip r:embed="rId4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5243449"/>
      </p:ext>
    </p:extLst>
  </p:cSld>
  <p:clrMapOvr>
    <a:masterClrMapping/>
  </p:clrMapOvr>
  <p:transition spd="slow" advTm="28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endParaRPr lang="fr-CA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C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Pentes linéaires seulement</a:t>
            </a:r>
          </a:p>
          <a:p>
            <a:r>
              <a:rPr lang="fr-C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Nivellement par sections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CA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  <a:endParaRPr lang="fr-CA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fr-C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Pentes infiniment variables</a:t>
            </a:r>
          </a:p>
          <a:p>
            <a:r>
              <a:rPr lang="fr-C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Nivellement avec des logiciels nécessitant souvent une planification</a:t>
            </a:r>
            <a:endParaRPr lang="fr-C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8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Nivellement</a:t>
            </a:r>
            <a:endParaRPr lang="fr-FR" sz="4800" b="1" cap="small" spc="0" dirty="0">
              <a:ln w="3175" cmpd="sng">
                <a:solidFill>
                  <a:schemeClr val="bg1"/>
                </a:solidFill>
                <a:prstDash val="solid"/>
              </a:ln>
              <a:effectLst>
                <a:glow rad="635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e 13"/>
          <p:cNvGrpSpPr>
            <a:grpSpLocks noChangeAspect="1"/>
          </p:cNvGrpSpPr>
          <p:nvPr/>
        </p:nvGrpSpPr>
        <p:grpSpPr>
          <a:xfrm>
            <a:off x="845111" y="3759216"/>
            <a:ext cx="3327531" cy="1692000"/>
            <a:chOff x="13642433" y="16440340"/>
            <a:chExt cx="6336596" cy="3222065"/>
          </a:xfrm>
        </p:grpSpPr>
        <p:cxnSp>
          <p:nvCxnSpPr>
            <p:cNvPr id="15" name="Connecteur droit 14"/>
            <p:cNvCxnSpPr/>
            <p:nvPr/>
          </p:nvCxnSpPr>
          <p:spPr bwMode="auto">
            <a:xfrm>
              <a:off x="13642433" y="16440340"/>
              <a:ext cx="1954925" cy="1616347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softEdge rad="0"/>
            </a:effectLst>
          </p:spPr>
        </p:cxnSp>
        <p:cxnSp>
          <p:nvCxnSpPr>
            <p:cNvPr id="16" name="Connecteur droit 15"/>
            <p:cNvCxnSpPr/>
            <p:nvPr/>
          </p:nvCxnSpPr>
          <p:spPr bwMode="auto">
            <a:xfrm>
              <a:off x="18024104" y="18046058"/>
              <a:ext cx="1954925" cy="1616347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Connecteur droit 16"/>
            <p:cNvCxnSpPr/>
            <p:nvPr/>
          </p:nvCxnSpPr>
          <p:spPr bwMode="auto">
            <a:xfrm>
              <a:off x="15544800" y="18056687"/>
              <a:ext cx="2533854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Forme libre 17"/>
          <p:cNvSpPr>
            <a:spLocks noChangeAspect="1"/>
          </p:cNvSpPr>
          <p:nvPr/>
        </p:nvSpPr>
        <p:spPr bwMode="auto">
          <a:xfrm>
            <a:off x="5001766" y="3778594"/>
            <a:ext cx="3350494" cy="1692000"/>
          </a:xfrm>
          <a:custGeom>
            <a:avLst/>
            <a:gdLst>
              <a:gd name="connsiteX0" fmla="*/ 0 w 6379534"/>
              <a:gd name="connsiteY0" fmla="*/ 0 h 3221665"/>
              <a:gd name="connsiteX1" fmla="*/ 1956390 w 6379534"/>
              <a:gd name="connsiteY1" fmla="*/ 1233377 h 3221665"/>
              <a:gd name="connsiteX2" fmla="*/ 4401879 w 6379534"/>
              <a:gd name="connsiteY2" fmla="*/ 1796902 h 3221665"/>
              <a:gd name="connsiteX3" fmla="*/ 6379534 w 6379534"/>
              <a:gd name="connsiteY3" fmla="*/ 3221665 h 322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9534" h="3221665">
                <a:moveTo>
                  <a:pt x="0" y="0"/>
                </a:moveTo>
                <a:cubicBezTo>
                  <a:pt x="611372" y="466946"/>
                  <a:pt x="1222744" y="933893"/>
                  <a:pt x="1956390" y="1233377"/>
                </a:cubicBezTo>
                <a:cubicBezTo>
                  <a:pt x="2690036" y="1532861"/>
                  <a:pt x="3664688" y="1465521"/>
                  <a:pt x="4401879" y="1796902"/>
                </a:cubicBezTo>
                <a:cubicBezTo>
                  <a:pt x="5139070" y="2128283"/>
                  <a:pt x="5759302" y="2674974"/>
                  <a:pt x="6379534" y="3221665"/>
                </a:cubicBezTo>
              </a:path>
            </a:pathLst>
          </a:cu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084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8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Deux approches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9" name="~PP1822.WAV">
            <a:hlinkClick r:id="" action="ppaction://media"/>
          </p:cNvPr>
          <p:cNvPicPr>
            <a:picLocks noRot="1" noChangeAspect="1"/>
          </p:cNvPicPr>
          <p:nvPr>
            <a:wavAudioFile r:embed="rId1" name="~PP1822.WAV"/>
          </p:nvPr>
        </p:nvPicPr>
        <p:blipFill>
          <a:blip r:embed="rId5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1066852"/>
      </p:ext>
    </p:extLst>
  </p:cSld>
  <p:clrMapOvr>
    <a:masterClrMapping/>
  </p:clrMapOvr>
  <p:transition spd="slow" advTm="658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Développé aux États-Unis pour tous les systèmes GPS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Commercialisé au Québec par Groupe JLD (John </a:t>
            </a:r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Deere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Possibilité d’ajouter des secteurs pour l’opération du nivellement</a:t>
            </a:r>
          </a:p>
          <a:p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Planification </a:t>
            </a:r>
            <a:r>
              <a:rPr lang="fr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Optisurface</a:t>
            </a:r>
            <a:r>
              <a:rPr lang="fr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(7.5 $/ha) ou AGPS Shape Pro (licence fixe)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DE3-1C41-4481-89E1-B1CC1B00DD96}" type="slidenum">
              <a:rPr lang="fr-CA" smtClean="0"/>
              <a:pPr/>
              <a:t>9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29"/>
          <a:stretch/>
        </p:blipFill>
        <p:spPr>
          <a:xfrm>
            <a:off x="0" y="0"/>
            <a:ext cx="9144000" cy="1150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small" spc="0" dirty="0" smtClean="0">
                <a:ln w="3175" cmpd="sng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Nivellement GPS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57200" y="908720"/>
            <a:ext cx="814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Système AGPS</a:t>
            </a:r>
            <a:endParaRPr lang="fr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5332" y="2481555"/>
            <a:ext cx="3684336" cy="2763252"/>
          </a:xfrm>
        </p:spPr>
      </p:pic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107504" y="6356350"/>
            <a:ext cx="5912296" cy="365125"/>
          </a:xfrm>
        </p:spPr>
        <p:txBody>
          <a:bodyPr/>
          <a:lstStyle/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Grandes Cultures Mauricie </a:t>
            </a:r>
          </a:p>
          <a:p>
            <a:pPr algn="l"/>
            <a:r>
              <a:rPr lang="fr-FR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décembre 2015</a:t>
            </a:r>
          </a:p>
        </p:txBody>
      </p:sp>
      <p:pic>
        <p:nvPicPr>
          <p:cNvPr id="12" name="~PP4021.WAV">
            <a:hlinkClick r:id="" action="ppaction://media"/>
          </p:cNvPr>
          <p:cNvPicPr>
            <a:picLocks noRot="1" noChangeAspect="1"/>
          </p:cNvPicPr>
          <p:nvPr>
            <a:wavAudioFile r:embed="rId1" name="~PP4021.WAV"/>
          </p:nvPr>
        </p:nvPicPr>
        <p:blipFill>
          <a:blip r:embed="rId6" cstate="print"/>
          <a:stretch>
            <a:fillRect/>
          </a:stretch>
        </p:blipFill>
        <p:spPr>
          <a:xfrm>
            <a:off x="8669338" y="63833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4474461"/>
      </p:ext>
    </p:extLst>
  </p:cSld>
  <p:clrMapOvr>
    <a:masterClrMapping/>
  </p:clrMapOvr>
  <p:transition spd="slow" advTm="676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3.8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9690</TotalTime>
  <Words>3718</Words>
  <Application>Microsoft Office PowerPoint</Application>
  <PresentationFormat>Affichage à l'écran (4:3)</PresentationFormat>
  <Paragraphs>726</Paragraphs>
  <Slides>56</Slides>
  <Notes>44</Notes>
  <HiddenSlides>0</HiddenSlides>
  <MMClips>56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57" baseType="lpstr">
      <vt:lpstr>Thème Office</vt:lpstr>
      <vt:lpstr>Diapositive 1</vt:lpstr>
      <vt:lpstr>Titre</vt:lpstr>
      <vt:lpstr>Titre</vt:lpstr>
      <vt:lpstr>Titre</vt:lpstr>
      <vt:lpstr>Titre</vt:lpstr>
      <vt:lpstr>Titre</vt:lpstr>
      <vt:lpstr>Applications pratiques</vt:lpstr>
      <vt:lpstr>Titre</vt:lpstr>
      <vt:lpstr>Titre</vt:lpstr>
      <vt:lpstr>Titre</vt:lpstr>
      <vt:lpstr>Titre</vt:lpstr>
      <vt:lpstr>Titre</vt:lpstr>
      <vt:lpstr>Titre</vt:lpstr>
      <vt:lpstr>Titre</vt:lpstr>
      <vt:lpstr>Applications Pratiques</vt:lpstr>
      <vt:lpstr>Titre</vt:lpstr>
      <vt:lpstr>Titre</vt:lpstr>
      <vt:lpstr>Titre</vt:lpstr>
      <vt:lpstr>Titre</vt:lpstr>
      <vt:lpstr>Titre</vt:lpstr>
      <vt:lpstr>Titre</vt:lpstr>
      <vt:lpstr>Titre</vt:lpstr>
      <vt:lpstr>Applications Pratiques</vt:lpstr>
      <vt:lpstr>Titre</vt:lpstr>
      <vt:lpstr>Titre</vt:lpstr>
      <vt:lpstr>Titre</vt:lpstr>
      <vt:lpstr>Titre</vt:lpstr>
      <vt:lpstr>Titre</vt:lpstr>
      <vt:lpstr>Titre</vt:lpstr>
      <vt:lpstr>Titre</vt:lpstr>
      <vt:lpstr>Titre</vt:lpstr>
      <vt:lpstr>Autres logiciels de gestion de champs</vt:lpstr>
      <vt:lpstr>Titre</vt:lpstr>
      <vt:lpstr>Titre</vt:lpstr>
      <vt:lpstr>Titre</vt:lpstr>
      <vt:lpstr>Titre</vt:lpstr>
      <vt:lpstr>Systèmes d’information géographique (Sig)</vt:lpstr>
      <vt:lpstr>Titre</vt:lpstr>
      <vt:lpstr>Titre</vt:lpstr>
      <vt:lpstr>Titre</vt:lpstr>
      <vt:lpstr>Applications mobiles</vt:lpstr>
      <vt:lpstr>Titre</vt:lpstr>
      <vt:lpstr>Applications WEB</vt:lpstr>
      <vt:lpstr>Titre</vt:lpstr>
      <vt:lpstr>Titre</vt:lpstr>
      <vt:lpstr>Titre</vt:lpstr>
      <vt:lpstr>Titre</vt:lpstr>
      <vt:lpstr>Titre</vt:lpstr>
      <vt:lpstr>Titre</vt:lpstr>
      <vt:lpstr>Titre</vt:lpstr>
      <vt:lpstr>Titre</vt:lpstr>
      <vt:lpstr>Titre</vt:lpstr>
      <vt:lpstr>Titre</vt:lpstr>
      <vt:lpstr>Titre</vt:lpstr>
      <vt:lpstr>Titre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Morier Thomas</dc:creator>
  <cp:lastModifiedBy>Lavieauchamps</cp:lastModifiedBy>
  <cp:revision>542</cp:revision>
  <dcterms:created xsi:type="dcterms:W3CDTF">2014-11-08T16:03:17Z</dcterms:created>
  <dcterms:modified xsi:type="dcterms:W3CDTF">2015-12-17T17:13:37Z</dcterms:modified>
</cp:coreProperties>
</file>