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4.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6.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7.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8.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9.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0.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1.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2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4.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25.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26.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27.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2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29.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0.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1.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2.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3.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4.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5.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6.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37.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38.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39.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0.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41.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2.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3.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4.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45.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6.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47.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48.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49.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50.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1.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52.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3.xml" ContentType="application/vnd.openxmlformats-officedocument.presentationml.notesSlid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4.xml" ContentType="application/vnd.openxmlformats-officedocument.presentationml.notesSlid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55.xml" ContentType="application/vnd.openxmlformats-officedocument.presentationml.notesSlide+xml"/>
  <Override PartName="/ppt/tags/tag378.xml" ContentType="application/vnd.openxmlformats-officedocument.presentationml.tags+xml"/>
  <Override PartName="/ppt/notesSlides/notesSlide56.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59"/>
  </p:notesMasterIdLst>
  <p:handoutMasterIdLst>
    <p:handoutMasterId r:id="rId60"/>
  </p:handoutMasterIdLst>
  <p:sldIdLst>
    <p:sldId id="256" r:id="rId2"/>
    <p:sldId id="408" r:id="rId3"/>
    <p:sldId id="407" r:id="rId4"/>
    <p:sldId id="370" r:id="rId5"/>
    <p:sldId id="403" r:id="rId6"/>
    <p:sldId id="258" r:id="rId7"/>
    <p:sldId id="433" r:id="rId8"/>
    <p:sldId id="413" r:id="rId9"/>
    <p:sldId id="386" r:id="rId10"/>
    <p:sldId id="344" r:id="rId11"/>
    <p:sldId id="415" r:id="rId12"/>
    <p:sldId id="416" r:id="rId13"/>
    <p:sldId id="374" r:id="rId14"/>
    <p:sldId id="414" r:id="rId15"/>
    <p:sldId id="387" r:id="rId16"/>
    <p:sldId id="267" r:id="rId17"/>
    <p:sldId id="325" r:id="rId18"/>
    <p:sldId id="388" r:id="rId19"/>
    <p:sldId id="327" r:id="rId20"/>
    <p:sldId id="389" r:id="rId21"/>
    <p:sldId id="263" r:id="rId22"/>
    <p:sldId id="432" r:id="rId23"/>
    <p:sldId id="351" r:id="rId24"/>
    <p:sldId id="352" r:id="rId25"/>
    <p:sldId id="338" r:id="rId26"/>
    <p:sldId id="390" r:id="rId27"/>
    <p:sldId id="391" r:id="rId28"/>
    <p:sldId id="392" r:id="rId29"/>
    <p:sldId id="349" r:id="rId30"/>
    <p:sldId id="354" r:id="rId31"/>
    <p:sldId id="283" r:id="rId32"/>
    <p:sldId id="405" r:id="rId33"/>
    <p:sldId id="406" r:id="rId34"/>
    <p:sldId id="417" r:id="rId35"/>
    <p:sldId id="418"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 id="411" r:id="rId50"/>
    <p:sldId id="412" r:id="rId51"/>
    <p:sldId id="294" r:id="rId52"/>
    <p:sldId id="363" r:id="rId53"/>
    <p:sldId id="381" r:id="rId54"/>
    <p:sldId id="382" r:id="rId55"/>
    <p:sldId id="410" r:id="rId56"/>
    <p:sldId id="409" r:id="rId57"/>
    <p:sldId id="371" r:id="rId58"/>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Gagne" initials="JG" lastIdx="6" clrIdx="0">
    <p:extLst/>
  </p:cmAuthor>
  <p:cmAuthor id="2" name="Elisabeth Fortier" initials="EF" lastIdx="10" clrIdx="1">
    <p:extLst/>
  </p:cmAuthor>
  <p:cmAuthor id="3" name="Mélanie Noel" initials="MN" lastIdx="5"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71A"/>
    <a:srgbClr val="E53025"/>
    <a:srgbClr val="D5D72B"/>
    <a:srgbClr val="3EA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3" autoAdjust="0"/>
    <p:restoredTop sz="96395" autoAdjust="0"/>
  </p:normalViewPr>
  <p:slideViewPr>
    <p:cSldViewPr snapToGrid="0">
      <p:cViewPr varScale="1">
        <p:scale>
          <a:sx n="109" d="100"/>
          <a:sy n="109" d="100"/>
        </p:scale>
        <p:origin x="942" y="16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98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8427" cy="513508"/>
          </a:xfrm>
          <a:prstGeom prst="rect">
            <a:avLst/>
          </a:prstGeom>
        </p:spPr>
        <p:txBody>
          <a:bodyPr vert="horz" lIns="99074" tIns="49537" rIns="99074" bIns="49537" rtlCol="0"/>
          <a:lstStyle>
            <a:lvl1pPr algn="l">
              <a:defRPr sz="1300"/>
            </a:lvl1pPr>
          </a:lstStyle>
          <a:p>
            <a:endParaRPr lang="fr-CA"/>
          </a:p>
        </p:txBody>
      </p:sp>
      <p:sp>
        <p:nvSpPr>
          <p:cNvPr id="3" name="Espace réservé de la date 2"/>
          <p:cNvSpPr>
            <a:spLocks noGrp="1"/>
          </p:cNvSpPr>
          <p:nvPr>
            <p:ph type="dt" sz="quarter" idx="1"/>
          </p:nvPr>
        </p:nvSpPr>
        <p:spPr>
          <a:xfrm>
            <a:off x="4023993" y="0"/>
            <a:ext cx="3078427" cy="513508"/>
          </a:xfrm>
          <a:prstGeom prst="rect">
            <a:avLst/>
          </a:prstGeom>
        </p:spPr>
        <p:txBody>
          <a:bodyPr vert="horz" lIns="99074" tIns="49537" rIns="99074" bIns="49537" rtlCol="0"/>
          <a:lstStyle>
            <a:lvl1pPr algn="r">
              <a:defRPr sz="1300"/>
            </a:lvl1pPr>
          </a:lstStyle>
          <a:p>
            <a:fld id="{17E83EDA-5C48-4D37-853F-53F480AB164D}" type="datetimeFigureOut">
              <a:rPr lang="fr-CA" smtClean="0"/>
              <a:t>2019-04-30</a:t>
            </a:fld>
            <a:endParaRPr lang="fr-CA"/>
          </a:p>
        </p:txBody>
      </p:sp>
      <p:sp>
        <p:nvSpPr>
          <p:cNvPr id="4" name="Espace réservé du pied de page 3"/>
          <p:cNvSpPr>
            <a:spLocks noGrp="1"/>
          </p:cNvSpPr>
          <p:nvPr>
            <p:ph type="ftr" sz="quarter" idx="2"/>
          </p:nvPr>
        </p:nvSpPr>
        <p:spPr>
          <a:xfrm>
            <a:off x="1" y="9721107"/>
            <a:ext cx="3078427" cy="513506"/>
          </a:xfrm>
          <a:prstGeom prst="rect">
            <a:avLst/>
          </a:prstGeom>
        </p:spPr>
        <p:txBody>
          <a:bodyPr vert="horz" lIns="99074" tIns="49537" rIns="99074" bIns="49537" rtlCol="0" anchor="b"/>
          <a:lstStyle>
            <a:lvl1pPr algn="l">
              <a:defRPr sz="1300"/>
            </a:lvl1pPr>
          </a:lstStyle>
          <a:p>
            <a:endParaRPr lang="fr-CA"/>
          </a:p>
        </p:txBody>
      </p:sp>
      <p:sp>
        <p:nvSpPr>
          <p:cNvPr id="5" name="Espace réservé du numéro de diapositive 4"/>
          <p:cNvSpPr>
            <a:spLocks noGrp="1"/>
          </p:cNvSpPr>
          <p:nvPr>
            <p:ph type="sldNum" sz="quarter" idx="3"/>
          </p:nvPr>
        </p:nvSpPr>
        <p:spPr>
          <a:xfrm>
            <a:off x="4023993" y="9721107"/>
            <a:ext cx="3078427" cy="513506"/>
          </a:xfrm>
          <a:prstGeom prst="rect">
            <a:avLst/>
          </a:prstGeom>
        </p:spPr>
        <p:txBody>
          <a:bodyPr vert="horz" lIns="99074" tIns="49537" rIns="99074" bIns="49537" rtlCol="0" anchor="b"/>
          <a:lstStyle>
            <a:lvl1pPr algn="r">
              <a:defRPr sz="1300"/>
            </a:lvl1pPr>
          </a:lstStyle>
          <a:p>
            <a:fld id="{86CAEB92-B7AB-43D1-A1D5-CB06CB257776}" type="slidenum">
              <a:rPr lang="fr-CA" smtClean="0"/>
              <a:t>‹N°›</a:t>
            </a:fld>
            <a:endParaRPr lang="fr-CA"/>
          </a:p>
        </p:txBody>
      </p:sp>
    </p:spTree>
    <p:extLst>
      <p:ext uri="{BB962C8B-B14F-4D97-AF65-F5344CB8AC3E}">
        <p14:creationId xmlns:p14="http://schemas.microsoft.com/office/powerpoint/2010/main" val="3551518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8427" cy="513508"/>
          </a:xfrm>
          <a:prstGeom prst="rect">
            <a:avLst/>
          </a:prstGeom>
        </p:spPr>
        <p:txBody>
          <a:bodyPr vert="horz" lIns="99074" tIns="49537" rIns="99074" bIns="49537" rtlCol="0"/>
          <a:lstStyle>
            <a:lvl1pPr algn="l">
              <a:defRPr sz="1300"/>
            </a:lvl1pPr>
          </a:lstStyle>
          <a:p>
            <a:endParaRPr lang="fr-CA"/>
          </a:p>
        </p:txBody>
      </p:sp>
      <p:sp>
        <p:nvSpPr>
          <p:cNvPr id="3" name="Espace réservé de la date 2"/>
          <p:cNvSpPr>
            <a:spLocks noGrp="1"/>
          </p:cNvSpPr>
          <p:nvPr>
            <p:ph type="dt" idx="1"/>
          </p:nvPr>
        </p:nvSpPr>
        <p:spPr>
          <a:xfrm>
            <a:off x="4023993" y="0"/>
            <a:ext cx="3078427" cy="513508"/>
          </a:xfrm>
          <a:prstGeom prst="rect">
            <a:avLst/>
          </a:prstGeom>
        </p:spPr>
        <p:txBody>
          <a:bodyPr vert="horz" lIns="99074" tIns="49537" rIns="99074" bIns="49537" rtlCol="0"/>
          <a:lstStyle>
            <a:lvl1pPr algn="r">
              <a:defRPr sz="1300"/>
            </a:lvl1pPr>
          </a:lstStyle>
          <a:p>
            <a:fld id="{6271A348-EA88-49AD-A4D2-320CF6C7000C}" type="datetimeFigureOut">
              <a:rPr lang="fr-CA" smtClean="0"/>
              <a:t>2019-04-30</a:t>
            </a:fld>
            <a:endParaRPr lang="fr-CA"/>
          </a:p>
        </p:txBody>
      </p:sp>
      <p:sp>
        <p:nvSpPr>
          <p:cNvPr id="4" name="Espace réservé de l'image des diapositives 3"/>
          <p:cNvSpPr>
            <a:spLocks noGrp="1" noRot="1" noChangeAspect="1"/>
          </p:cNvSpPr>
          <p:nvPr>
            <p:ph type="sldImg" idx="2"/>
          </p:nvPr>
        </p:nvSpPr>
        <p:spPr>
          <a:xfrm>
            <a:off x="484188" y="1279525"/>
            <a:ext cx="6137275" cy="3452813"/>
          </a:xfrm>
          <a:prstGeom prst="rect">
            <a:avLst/>
          </a:prstGeom>
          <a:noFill/>
          <a:ln w="12700">
            <a:solidFill>
              <a:prstClr val="black"/>
            </a:solidFill>
          </a:ln>
        </p:spPr>
        <p:txBody>
          <a:bodyPr vert="horz" lIns="99074" tIns="49537" rIns="99074" bIns="49537" rtlCol="0" anchor="ctr"/>
          <a:lstStyle/>
          <a:p>
            <a:endParaRPr lang="fr-CA"/>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9074" tIns="49537" rIns="99074" bIns="49537"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9721107"/>
            <a:ext cx="3078427" cy="513506"/>
          </a:xfrm>
          <a:prstGeom prst="rect">
            <a:avLst/>
          </a:prstGeom>
        </p:spPr>
        <p:txBody>
          <a:bodyPr vert="horz" lIns="99074" tIns="49537" rIns="99074" bIns="49537"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4023993" y="9721107"/>
            <a:ext cx="3078427" cy="513506"/>
          </a:xfrm>
          <a:prstGeom prst="rect">
            <a:avLst/>
          </a:prstGeom>
        </p:spPr>
        <p:txBody>
          <a:bodyPr vert="horz" lIns="99074" tIns="49537" rIns="99074" bIns="49537" rtlCol="0" anchor="b"/>
          <a:lstStyle>
            <a:lvl1pPr algn="r">
              <a:defRPr sz="1300"/>
            </a:lvl1pPr>
          </a:lstStyle>
          <a:p>
            <a:fld id="{46A92201-DBC5-4424-814E-F1670B130BEE}" type="slidenum">
              <a:rPr lang="fr-CA" smtClean="0"/>
              <a:t>‹N°›</a:t>
            </a:fld>
            <a:endParaRPr lang="fr-CA"/>
          </a:p>
        </p:txBody>
      </p:sp>
    </p:spTree>
    <p:extLst>
      <p:ext uri="{BB962C8B-B14F-4D97-AF65-F5344CB8AC3E}">
        <p14:creationId xmlns:p14="http://schemas.microsoft.com/office/powerpoint/2010/main" val="13032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nada.ca/fr/sante-canada/services/securite-produits-consommation/rapports-publications/pesticides-lutte-antiparasitaire/fiches-renseignements-autres-ressources/reglementation-pesticide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cnesst.gouv.qc.ca/Publications/900/Documents/DC900-801web.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a:t>
            </a:fld>
            <a:endParaRPr lang="fr-CA"/>
          </a:p>
        </p:txBody>
      </p:sp>
    </p:spTree>
    <p:extLst>
      <p:ext uri="{BB962C8B-B14F-4D97-AF65-F5344CB8AC3E}">
        <p14:creationId xmlns:p14="http://schemas.microsoft.com/office/powerpoint/2010/main" val="45349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Source : </a:t>
            </a:r>
            <a:r>
              <a:rPr lang="fr-CA" i="1" baseline="0" dirty="0"/>
              <a:t>P</a:t>
            </a:r>
            <a:r>
              <a:rPr lang="fr-CA" i="1" dirty="0"/>
              <a:t>esticides et risque pour la santé : toxicité, exposition et mesures préventives</a:t>
            </a:r>
            <a:r>
              <a:rPr lang="fr-CA" dirty="0"/>
              <a:t>, Onil Samuel, 2017 (présentation 3).</a:t>
            </a:r>
          </a:p>
          <a:p>
            <a:endParaRPr lang="fr-CA" dirty="0"/>
          </a:p>
          <a:p>
            <a:r>
              <a:rPr lang="fr-CA" dirty="0"/>
              <a:t>Nous</a:t>
            </a:r>
            <a:r>
              <a:rPr lang="fr-CA" baseline="0" dirty="0"/>
              <a:t> avons trouvé important de vous présenter un exercice réalisé par MM. Onil Samuel et Louis Saint-Laurent de l'INSPQ :</a:t>
            </a:r>
            <a:endParaRPr lang="fr-CA" dirty="0"/>
          </a:p>
          <a:p>
            <a:endParaRPr lang="fr-CA" dirty="0"/>
          </a:p>
          <a:p>
            <a:pPr marL="183743" indent="-183743">
              <a:buFont typeface="Arial" panose="020B0604020202020204" pitchFamily="34" charset="0"/>
              <a:buChar char="•"/>
            </a:pPr>
            <a:r>
              <a:rPr lang="fr-CA" dirty="0"/>
              <a:t>L’exercice a été réalisé dans une serre de production ornementale</a:t>
            </a:r>
          </a:p>
          <a:p>
            <a:pPr marL="183743" indent="-183743">
              <a:buFont typeface="Arial" panose="020B0604020202020204" pitchFamily="34" charset="0"/>
              <a:buChar char="•"/>
            </a:pPr>
            <a:r>
              <a:rPr lang="fr-CA" dirty="0"/>
              <a:t>Les chercheurs</a:t>
            </a:r>
            <a:r>
              <a:rPr lang="fr-CA" baseline="0" dirty="0"/>
              <a:t> ont ajouté un marqueur fluorescent dans la bouillie avant l’application du pesticide </a:t>
            </a:r>
          </a:p>
          <a:p>
            <a:pPr marL="183743" indent="-183743">
              <a:buFont typeface="Arial" panose="020B0604020202020204" pitchFamily="34" charset="0"/>
              <a:buChar char="•"/>
            </a:pPr>
            <a:r>
              <a:rPr lang="fr-CA" baseline="0" dirty="0"/>
              <a:t>Le travailleur a préparé la bouillie et appliqué le produit sur roulette avec lance</a:t>
            </a:r>
            <a:endParaRPr lang="fr-CA" dirty="0"/>
          </a:p>
          <a:p>
            <a:pPr marL="183743" indent="-183743">
              <a:buFont typeface="Arial" panose="020B0604020202020204" pitchFamily="34" charset="0"/>
              <a:buChar char="•"/>
            </a:pPr>
            <a:r>
              <a:rPr lang="fr-CA" dirty="0"/>
              <a:t>À la fin des travaux, le travailleur a été photographié sous des rayons ultraviolets et dans une salle sans aucun éclairage de façon à apercevoir les zones potentiellement contaminées avec le pesticide </a:t>
            </a:r>
          </a:p>
          <a:p>
            <a:r>
              <a:rPr lang="fr-CA" b="1" dirty="0"/>
              <a:t>Montrer les photos</a:t>
            </a:r>
          </a:p>
          <a:p>
            <a:endParaRPr lang="fr-CA" dirty="0"/>
          </a:p>
          <a:p>
            <a:r>
              <a:rPr lang="fr-CA" dirty="0"/>
              <a:t>24</a:t>
            </a:r>
            <a:r>
              <a:rPr lang="fr-CA" baseline="0" dirty="0"/>
              <a:t> heures après cette pulvérisation, un travailleur a effectué du dépistage et du désherbage dans la même parcelle. Il ne portait aucun équipement de protection individuelle. </a:t>
            </a:r>
          </a:p>
          <a:p>
            <a:r>
              <a:rPr lang="fr-CA" dirty="0"/>
              <a:t>Le travailleur a aussi été photographié sous rayons ultraviolets dans une salle sans aucun éclairage façon à apercevoir les zones potentiellement contaminées avec le pesticide. </a:t>
            </a:r>
          </a:p>
          <a:p>
            <a:r>
              <a:rPr lang="fr-CA" b="1" dirty="0"/>
              <a:t>Montrer les photos</a:t>
            </a:r>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10</a:t>
            </a:fld>
            <a:endParaRPr lang="fr-CA"/>
          </a:p>
        </p:txBody>
      </p:sp>
    </p:spTree>
    <p:extLst>
      <p:ext uri="{BB962C8B-B14F-4D97-AF65-F5344CB8AC3E}">
        <p14:creationId xmlns:p14="http://schemas.microsoft.com/office/powerpoint/2010/main" val="158036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11</a:t>
            </a:fld>
            <a:endParaRPr lang="fr-CA"/>
          </a:p>
        </p:txBody>
      </p:sp>
    </p:spTree>
    <p:extLst>
      <p:ext uri="{BB962C8B-B14F-4D97-AF65-F5344CB8AC3E}">
        <p14:creationId xmlns:p14="http://schemas.microsoft.com/office/powerpoint/2010/main" val="2763781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12</a:t>
            </a:fld>
            <a:endParaRPr lang="fr-CA"/>
          </a:p>
        </p:txBody>
      </p:sp>
    </p:spTree>
    <p:extLst>
      <p:ext uri="{BB962C8B-B14F-4D97-AF65-F5344CB8AC3E}">
        <p14:creationId xmlns:p14="http://schemas.microsoft.com/office/powerpoint/2010/main" val="2712805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sz="1200" dirty="0"/>
              <a:t>L’intoxication aiguë est une intoxication dont les troubles apparaissent rapidement après une exposition de courte durée (minutes, heure ou jours).</a:t>
            </a:r>
          </a:p>
          <a:p>
            <a:pPr algn="just"/>
            <a:endParaRPr lang="fr-CA" sz="1200" dirty="0"/>
          </a:p>
          <a:p>
            <a:pPr algn="just"/>
            <a:r>
              <a:rPr lang="fr-CA" sz="1200" dirty="0"/>
              <a:t>Sans entrer dans les détails cliniques, voici une liste des troubles qui peuvent dépendre du produit en cause:</a:t>
            </a:r>
          </a:p>
          <a:p>
            <a:pPr algn="just"/>
            <a:endParaRPr lang="fr-CA" sz="1200" dirty="0"/>
          </a:p>
          <a:p>
            <a:pPr marL="173068" indent="-173068" algn="just">
              <a:buFont typeface="Arial" panose="020B0604020202020204" pitchFamily="34" charset="0"/>
              <a:buChar char="•"/>
            </a:pPr>
            <a:r>
              <a:rPr lang="fr-CA" sz="1200" dirty="0"/>
              <a:t>Dermatologiques (eczéma, irritations de contacts ou allergiques….)</a:t>
            </a:r>
          </a:p>
          <a:p>
            <a:pPr marL="173068" indent="-173068" algn="just">
              <a:buFont typeface="Arial" panose="020B0604020202020204" pitchFamily="34" charset="0"/>
              <a:buChar char="•"/>
            </a:pPr>
            <a:r>
              <a:rPr lang="fr-CA" sz="1200" dirty="0"/>
              <a:t>Digestifs (vomissements, diarrhées, crampes...)</a:t>
            </a:r>
          </a:p>
          <a:p>
            <a:pPr marL="173068" indent="-173068" algn="just">
              <a:buFont typeface="Arial" panose="020B0604020202020204" pitchFamily="34" charset="0"/>
              <a:buChar char="•"/>
            </a:pPr>
            <a:r>
              <a:rPr lang="fr-CA" sz="1200" dirty="0"/>
              <a:t>Nerveux (vertiges, tremblements, convulsions...)</a:t>
            </a:r>
          </a:p>
          <a:p>
            <a:pPr marL="173068" indent="-173068" algn="just">
              <a:buFont typeface="Arial" panose="020B0604020202020204" pitchFamily="34" charset="0"/>
              <a:buChar char="•"/>
            </a:pPr>
            <a:r>
              <a:rPr lang="fr-CA" sz="1200" dirty="0"/>
              <a:t>Cardiovasculaires (battements du cœur rapides et irréguliers)</a:t>
            </a:r>
          </a:p>
          <a:p>
            <a:pPr marL="173068" indent="-173068" algn="just">
              <a:buFont typeface="Arial" panose="020B0604020202020204" pitchFamily="34" charset="0"/>
              <a:buChar char="•"/>
            </a:pPr>
            <a:r>
              <a:rPr lang="fr-CA" sz="1200" dirty="0"/>
              <a:t>Musculaires (crampes, contractions)</a:t>
            </a:r>
          </a:p>
          <a:p>
            <a:pPr marL="173068" indent="-173068" algn="just">
              <a:buFont typeface="Arial" panose="020B0604020202020204" pitchFamily="34" charset="0"/>
              <a:buChar char="•"/>
            </a:pPr>
            <a:r>
              <a:rPr lang="fr-CA" sz="1200" dirty="0"/>
              <a:t>Visuels (sensation d’obscurité, vision dédoublée, irritation)</a:t>
            </a:r>
          </a:p>
          <a:p>
            <a:pPr marL="173068" indent="-173068" algn="just">
              <a:buFont typeface="Arial" panose="020B0604020202020204" pitchFamily="34" charset="0"/>
              <a:buChar char="•"/>
            </a:pPr>
            <a:r>
              <a:rPr lang="fr-CA" sz="1200" dirty="0"/>
              <a:t>Maux de tête, fatigue</a:t>
            </a:r>
          </a:p>
          <a:p>
            <a:pPr marL="173068" marR="0" lvl="0" indent="-17306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FF0000"/>
                </a:solidFill>
              </a:rPr>
              <a:t>Dans des </a:t>
            </a:r>
            <a:r>
              <a:rPr lang="en-CA" sz="1200" b="0" dirty="0" err="1">
                <a:solidFill>
                  <a:srgbClr val="FF0000"/>
                </a:solidFill>
              </a:rPr>
              <a:t>cas</a:t>
            </a:r>
            <a:r>
              <a:rPr lang="en-CA" sz="1200" b="0" dirty="0">
                <a:solidFill>
                  <a:srgbClr val="FF0000"/>
                </a:solidFill>
              </a:rPr>
              <a:t> </a:t>
            </a:r>
            <a:r>
              <a:rPr lang="en-CA" sz="1200" b="0" dirty="0" err="1">
                <a:solidFill>
                  <a:srgbClr val="FF0000"/>
                </a:solidFill>
              </a:rPr>
              <a:t>extrèmes</a:t>
            </a:r>
            <a:r>
              <a:rPr lang="en-CA" sz="1200" b="0" dirty="0">
                <a:solidFill>
                  <a:srgbClr val="FF0000"/>
                </a:solidFill>
              </a:rPr>
              <a:t>, les </a:t>
            </a:r>
            <a:r>
              <a:rPr lang="en-CA" sz="1200" b="0" dirty="0" err="1">
                <a:solidFill>
                  <a:srgbClr val="FF0000"/>
                </a:solidFill>
              </a:rPr>
              <a:t>effets</a:t>
            </a:r>
            <a:r>
              <a:rPr lang="en-CA" sz="1200" b="0" dirty="0">
                <a:solidFill>
                  <a:srgbClr val="FF0000"/>
                </a:solidFill>
              </a:rPr>
              <a:t> </a:t>
            </a:r>
            <a:r>
              <a:rPr lang="en-CA" sz="1200" b="0" dirty="0" err="1">
                <a:solidFill>
                  <a:srgbClr val="FF0000"/>
                </a:solidFill>
              </a:rPr>
              <a:t>peuvent</a:t>
            </a:r>
            <a:r>
              <a:rPr lang="en-CA" sz="1200" b="0" dirty="0">
                <a:solidFill>
                  <a:srgbClr val="FF0000"/>
                </a:solidFill>
              </a:rPr>
              <a:t> </a:t>
            </a:r>
            <a:r>
              <a:rPr lang="en-CA" sz="1200" b="0" dirty="0" err="1">
                <a:solidFill>
                  <a:srgbClr val="FF0000"/>
                </a:solidFill>
              </a:rPr>
              <a:t>être</a:t>
            </a:r>
            <a:r>
              <a:rPr lang="en-CA" sz="1200" b="0" dirty="0">
                <a:solidFill>
                  <a:srgbClr val="FF0000"/>
                </a:solidFill>
              </a:rPr>
              <a:t> </a:t>
            </a:r>
            <a:r>
              <a:rPr lang="en-CA" sz="1200" b="0" dirty="0" err="1">
                <a:solidFill>
                  <a:srgbClr val="FF0000"/>
                </a:solidFill>
              </a:rPr>
              <a:t>aussi</a:t>
            </a:r>
            <a:r>
              <a:rPr lang="en-CA" sz="1200" b="0" dirty="0">
                <a:solidFill>
                  <a:srgbClr val="FF0000"/>
                </a:solidFill>
              </a:rPr>
              <a:t> graves </a:t>
            </a:r>
            <a:r>
              <a:rPr lang="en-CA" sz="1200" b="0" dirty="0" err="1">
                <a:solidFill>
                  <a:srgbClr val="FF0000"/>
                </a:solidFill>
              </a:rPr>
              <a:t>qu’un</a:t>
            </a:r>
            <a:r>
              <a:rPr lang="en-CA" sz="1200" b="0" dirty="0">
                <a:solidFill>
                  <a:srgbClr val="FF0000"/>
                </a:solidFill>
              </a:rPr>
              <a:t> coma </a:t>
            </a:r>
            <a:r>
              <a:rPr lang="en-CA" sz="1200" b="0" dirty="0" err="1">
                <a:solidFill>
                  <a:srgbClr val="FF0000"/>
                </a:solidFill>
              </a:rPr>
              <a:t>ou</a:t>
            </a:r>
            <a:r>
              <a:rPr lang="en-CA" sz="1200" b="0" dirty="0">
                <a:solidFill>
                  <a:srgbClr val="FF0000"/>
                </a:solidFill>
              </a:rPr>
              <a:t> un </a:t>
            </a:r>
            <a:r>
              <a:rPr lang="en-CA" sz="1200" b="0" dirty="0" err="1">
                <a:solidFill>
                  <a:srgbClr val="FF0000"/>
                </a:solidFill>
              </a:rPr>
              <a:t>décès</a:t>
            </a:r>
            <a:r>
              <a:rPr lang="en-CA" sz="1200" b="0" dirty="0">
                <a:solidFill>
                  <a:srgbClr val="FF0000"/>
                </a:solidFill>
              </a:rPr>
              <a:t>.</a:t>
            </a:r>
            <a:endParaRPr lang="fr-CA" sz="1200" b="0" dirty="0">
              <a:solidFill>
                <a:srgbClr val="FF0000"/>
              </a:solidFill>
            </a:endParaRPr>
          </a:p>
          <a:p>
            <a:pPr marL="173068" indent="-173068" algn="just">
              <a:buFont typeface="Arial" panose="020B0604020202020204" pitchFamily="34" charset="0"/>
              <a:buChar char="•"/>
            </a:pPr>
            <a:endParaRPr lang="fr-CA" sz="1200" dirty="0"/>
          </a:p>
          <a:p>
            <a:pPr algn="just"/>
            <a:endParaRPr lang="fr-CA" dirty="0">
              <a:solidFill>
                <a:srgbClr val="FF0000"/>
              </a:solidFill>
            </a:endParaRPr>
          </a:p>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13</a:t>
            </a:fld>
            <a:endParaRPr lang="fr-CA"/>
          </a:p>
        </p:txBody>
      </p:sp>
    </p:spTree>
    <p:extLst>
      <p:ext uri="{BB962C8B-B14F-4D97-AF65-F5344CB8AC3E}">
        <p14:creationId xmlns:p14="http://schemas.microsoft.com/office/powerpoint/2010/main" val="93083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spcBef>
                <a:spcPct val="0"/>
              </a:spcBef>
              <a:spcAft>
                <a:spcPct val="0"/>
              </a:spcAft>
              <a:buFontTx/>
              <a:buChar char="•"/>
            </a:pPr>
            <a:r>
              <a:rPr lang="fr-CA" altLang="fr-FR" sz="1200" dirty="0">
                <a:solidFill>
                  <a:prstClr val="black"/>
                </a:solidFill>
                <a:latin typeface="Arial" panose="020B0604020202020204" pitchFamily="34" charset="0"/>
              </a:rPr>
              <a:t>Niveau de toxicité et dose </a:t>
            </a:r>
          </a:p>
          <a:p>
            <a:pPr fontAlgn="base">
              <a:lnSpc>
                <a:spcPct val="90000"/>
              </a:lnSpc>
              <a:spcBef>
                <a:spcPct val="0"/>
              </a:spcBef>
              <a:spcAft>
                <a:spcPct val="0"/>
              </a:spcAft>
              <a:buFontTx/>
              <a:buNone/>
            </a:pPr>
            <a:endParaRPr lang="fr-CA" altLang="fr-FR" sz="1200" dirty="0">
              <a:solidFill>
                <a:prstClr val="black"/>
              </a:solidFill>
              <a:latin typeface="Arial" panose="020B0604020202020204" pitchFamily="34" charset="0"/>
            </a:endParaRPr>
          </a:p>
          <a:p>
            <a:pPr fontAlgn="base">
              <a:spcBef>
                <a:spcPct val="0"/>
              </a:spcBef>
              <a:spcAft>
                <a:spcPct val="0"/>
              </a:spcAft>
              <a:buFontTx/>
              <a:buChar char="•"/>
            </a:pPr>
            <a:r>
              <a:rPr lang="fr-CA" altLang="fr-FR" sz="1200" dirty="0">
                <a:solidFill>
                  <a:prstClr val="black"/>
                </a:solidFill>
                <a:latin typeface="Arial" panose="020B0604020202020204" pitchFamily="34" charset="0"/>
              </a:rPr>
              <a:t> Présence de substances dites inertes</a:t>
            </a:r>
            <a:r>
              <a:rPr lang="fr-CA" altLang="fr-FR" sz="1200" baseline="0" dirty="0">
                <a:solidFill>
                  <a:prstClr val="black"/>
                </a:solidFill>
                <a:latin typeface="Arial" panose="020B0604020202020204" pitchFamily="34" charset="0"/>
              </a:rPr>
              <a:t> </a:t>
            </a:r>
            <a:r>
              <a:rPr lang="fr-CA" altLang="fr-FR" sz="1200" dirty="0">
                <a:solidFill>
                  <a:prstClr val="black"/>
                </a:solidFill>
                <a:latin typeface="Arial" panose="020B0604020202020204" pitchFamily="34" charset="0"/>
              </a:rPr>
              <a:t>ou d’adjuvants (ex: Roundup)</a:t>
            </a:r>
          </a:p>
          <a:p>
            <a:pPr fontAlgn="base">
              <a:spcBef>
                <a:spcPct val="0"/>
              </a:spcBef>
              <a:spcAft>
                <a:spcPct val="0"/>
              </a:spcAft>
              <a:buFontTx/>
              <a:buNone/>
            </a:pPr>
            <a:endParaRPr lang="fr-CA" altLang="fr-FR" sz="1200" dirty="0">
              <a:solidFill>
                <a:prstClr val="black"/>
              </a:solidFill>
              <a:latin typeface="Arial" panose="020B0604020202020204" pitchFamily="34" charset="0"/>
            </a:endParaRPr>
          </a:p>
          <a:p>
            <a:pPr fontAlgn="base">
              <a:spcBef>
                <a:spcPct val="0"/>
              </a:spcBef>
              <a:spcAft>
                <a:spcPct val="0"/>
              </a:spcAft>
              <a:buFontTx/>
              <a:buChar char="•"/>
            </a:pPr>
            <a:r>
              <a:rPr lang="fr-CA" altLang="fr-FR" sz="1200" dirty="0">
                <a:solidFill>
                  <a:prstClr val="black"/>
                </a:solidFill>
                <a:latin typeface="Arial" panose="020B0604020202020204" pitchFamily="34" charset="0"/>
              </a:rPr>
              <a:t>Additivité, synergie et métabolisme</a:t>
            </a:r>
          </a:p>
          <a:p>
            <a:pPr fontAlgn="base">
              <a:spcBef>
                <a:spcPct val="0"/>
              </a:spcBef>
              <a:spcAft>
                <a:spcPct val="0"/>
              </a:spcAft>
              <a:buFontTx/>
              <a:buNone/>
            </a:pPr>
            <a:endParaRPr lang="fr-CA" altLang="fr-FR" sz="1200" dirty="0">
              <a:solidFill>
                <a:prstClr val="black"/>
              </a:solidFill>
              <a:latin typeface="Arial" panose="020B0604020202020204" pitchFamily="34" charset="0"/>
            </a:endParaRPr>
          </a:p>
          <a:p>
            <a:pPr fontAlgn="base">
              <a:spcBef>
                <a:spcPct val="0"/>
              </a:spcBef>
              <a:spcAft>
                <a:spcPct val="0"/>
              </a:spcAft>
              <a:buFontTx/>
              <a:buChar char="•"/>
            </a:pPr>
            <a:r>
              <a:rPr lang="fr-CA" altLang="fr-FR" sz="1200" dirty="0">
                <a:solidFill>
                  <a:prstClr val="black"/>
                </a:solidFill>
                <a:latin typeface="Arial" panose="020B0604020202020204" pitchFamily="34" charset="0"/>
              </a:rPr>
              <a:t>La voie d'exposition</a:t>
            </a:r>
          </a:p>
          <a:p>
            <a:pPr fontAlgn="base">
              <a:lnSpc>
                <a:spcPct val="90000"/>
              </a:lnSpc>
              <a:spcBef>
                <a:spcPct val="0"/>
              </a:spcBef>
              <a:spcAft>
                <a:spcPct val="0"/>
              </a:spcAft>
              <a:buFontTx/>
              <a:buNone/>
            </a:pPr>
            <a:endParaRPr lang="fr-CA" altLang="fr-FR" sz="1200" dirty="0">
              <a:solidFill>
                <a:prstClr val="black"/>
              </a:solidFill>
              <a:latin typeface="Arial" panose="020B0604020202020204" pitchFamily="34" charset="0"/>
            </a:endParaRPr>
          </a:p>
          <a:p>
            <a:pPr fontAlgn="base">
              <a:spcBef>
                <a:spcPct val="0"/>
              </a:spcBef>
              <a:spcAft>
                <a:spcPct val="0"/>
              </a:spcAft>
              <a:buFontTx/>
              <a:buChar char="•"/>
            </a:pPr>
            <a:r>
              <a:rPr lang="fr-CA" altLang="fr-FR" sz="1200" dirty="0">
                <a:solidFill>
                  <a:prstClr val="black"/>
                </a:solidFill>
                <a:latin typeface="Arial" panose="020B0604020202020204" pitchFamily="34" charset="0"/>
              </a:rPr>
              <a:t>Les susceptibilités individuelles (ex: </a:t>
            </a:r>
            <a:r>
              <a:rPr lang="fr-CA" altLang="fr-FR" sz="1200" dirty="0" err="1">
                <a:solidFill>
                  <a:prstClr val="black"/>
                </a:solidFill>
                <a:latin typeface="Arial" panose="020B0604020202020204" pitchFamily="34" charset="0"/>
              </a:rPr>
              <a:t>paraquat</a:t>
            </a:r>
            <a:r>
              <a:rPr lang="fr-CA" altLang="fr-FR" sz="1200" dirty="0">
                <a:solidFill>
                  <a:prstClr val="black"/>
                </a:solidFill>
                <a:latin typeface="Arial" panose="020B0604020202020204" pitchFamily="34" charset="0"/>
              </a:rPr>
              <a:t>)</a:t>
            </a:r>
          </a:p>
          <a:p>
            <a:pPr marL="173068" indent="-173068" algn="just">
              <a:buFont typeface="Arial" panose="020B0604020202020204" pitchFamily="34" charset="0"/>
              <a:buChar char="•"/>
            </a:pPr>
            <a:endParaRPr lang="fr-CA" sz="1200" dirty="0"/>
          </a:p>
          <a:p>
            <a:pPr algn="just"/>
            <a:endParaRPr lang="fr-CA" dirty="0">
              <a:solidFill>
                <a:srgbClr val="FF0000"/>
              </a:solidFill>
            </a:endParaRPr>
          </a:p>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14</a:t>
            </a:fld>
            <a:endParaRPr lang="fr-CA"/>
          </a:p>
        </p:txBody>
      </p:sp>
    </p:spTree>
    <p:extLst>
      <p:ext uri="{BB962C8B-B14F-4D97-AF65-F5344CB8AC3E}">
        <p14:creationId xmlns:p14="http://schemas.microsoft.com/office/powerpoint/2010/main" val="111722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sz="1200" dirty="0"/>
              <a:t>L’intoxication chronique est une intoxication dont les troubles apparaissent après plusieurs années d’exposition répétée.</a:t>
            </a:r>
          </a:p>
          <a:p>
            <a:pPr marL="228600" indent="-228600" algn="just">
              <a:buFont typeface="+mj-lt"/>
              <a:buAutoNum type="arabicPeriod"/>
            </a:pPr>
            <a:endParaRPr lang="fr-CA" sz="1200" dirty="0"/>
          </a:p>
          <a:p>
            <a:pPr marL="228600" indent="-228600" algn="just">
              <a:buFont typeface="+mj-lt"/>
              <a:buAutoNum type="arabicPeriod"/>
            </a:pPr>
            <a:r>
              <a:rPr lang="fr-CA" sz="1200" dirty="0"/>
              <a:t>Cancers (cerveau, maladie d’Hodgkin, Lymphomes non hodgkiniens, leucémie, prostate)</a:t>
            </a:r>
          </a:p>
          <a:p>
            <a:pPr marL="228600" indent="-228600" algn="just">
              <a:buFont typeface="+mj-lt"/>
              <a:buAutoNum type="arabicPeriod"/>
            </a:pPr>
            <a:r>
              <a:rPr lang="fr-CA" sz="1200" dirty="0"/>
              <a:t>Effets génétiques (modifications génétiques mesurées par plusieurs </a:t>
            </a:r>
            <a:r>
              <a:rPr lang="fr-CA" sz="1200" dirty="0" err="1"/>
              <a:t>bioindicateurs</a:t>
            </a:r>
            <a:r>
              <a:rPr lang="fr-CA" sz="1200" dirty="0"/>
              <a:t> (MN, ECS, AC) chez les utilisateurs professionnels de pesticides.</a:t>
            </a:r>
          </a:p>
          <a:p>
            <a:pPr marL="228600" indent="-228600" algn="just">
              <a:buFont typeface="+mj-lt"/>
              <a:buAutoNum type="arabicPeriod"/>
            </a:pPr>
            <a:r>
              <a:rPr lang="fr-CA" sz="1200" dirty="0"/>
              <a:t>Perturbations du système endocrinien (obésité, diabète, cancer du sein, dommages aux glandes thyroïde et pituitaire, etc.). Le fœtus serait particulièrement vulnérable aux effets endocriniens. </a:t>
            </a:r>
          </a:p>
          <a:p>
            <a:pPr marL="228600" indent="-228600" algn="just">
              <a:buFont typeface="+mj-lt"/>
              <a:buAutoNum type="arabicPeriod"/>
            </a:pPr>
            <a:endParaRPr lang="fr-CA" sz="1200" dirty="0"/>
          </a:p>
          <a:p>
            <a:pPr marL="228600" indent="-228600" algn="just">
              <a:buFont typeface="+mj-lt"/>
              <a:buAutoNum type="arabicPeriod"/>
            </a:pPr>
            <a:r>
              <a:rPr lang="fr-CA" sz="1200" dirty="0"/>
              <a:t>Effets sur le système immunitaire (perturbation de la réponse normale du système immunitaire à l'invasion de virus, bactéries, parasites, tumeurs, etc.).</a:t>
            </a:r>
          </a:p>
          <a:p>
            <a:pPr marL="228600" indent="-228600" algn="just">
              <a:buFont typeface="+mj-lt"/>
              <a:buAutoNum type="arabicPeriod"/>
            </a:pPr>
            <a:r>
              <a:rPr lang="fr-CA" sz="1200" dirty="0"/>
              <a:t>Effets sur la reproduction et le développement (tératogènes et non tératogènes /malformations congénitales, prématurité, avortement spontané, baisse de la fertilité, retards de croissance et de développement, etc.)</a:t>
            </a:r>
          </a:p>
          <a:p>
            <a:pPr marL="228600" indent="-228600" algn="just">
              <a:buFont typeface="+mj-lt"/>
              <a:buAutoNum type="arabicPeriod"/>
            </a:pPr>
            <a:r>
              <a:rPr lang="fr-CA" sz="1200" dirty="0"/>
              <a:t>Effets neurologiques (maladie de Parkinson, troubles de déficit de l’attention avec hyperactivité (TDAH), dépression, </a:t>
            </a:r>
            <a:r>
              <a:rPr lang="fr-CA" sz="1200" dirty="0" err="1"/>
              <a:t>fatigue,Troubles</a:t>
            </a:r>
            <a:r>
              <a:rPr lang="fr-CA" sz="1200" dirty="0"/>
              <a:t> du SNC). L’intoxication aiguë aux pesticides peut être à l’origine d’incapacités neurologiques à long terme non observées lors de la crise aiguë.</a:t>
            </a:r>
          </a:p>
          <a:p>
            <a:endParaRPr lang="fr-CA" sz="1300" dirty="0"/>
          </a:p>
          <a:p>
            <a:pPr algn="just"/>
            <a:endParaRPr lang="fr-CA" sz="1200" dirty="0"/>
          </a:p>
          <a:p>
            <a:pPr algn="just"/>
            <a:r>
              <a:rPr lang="fr-CA" sz="1200" b="1" i="1" dirty="0"/>
              <a:t>N.B pour le formateur :</a:t>
            </a:r>
          </a:p>
          <a:p>
            <a:pPr marL="173068" indent="-173068" algn="just">
              <a:buFont typeface="Arial" panose="020B0604020202020204" pitchFamily="34" charset="0"/>
              <a:buChar char="•"/>
            </a:pPr>
            <a:r>
              <a:rPr lang="fr-CA" sz="1200" i="1" dirty="0"/>
              <a:t>Le risque de contracter la maladie de Parkinson semble augmenter avec la durée de l’exposition aux pesticides (maladie professionnelle reconnue en France depuis 2012). </a:t>
            </a:r>
          </a:p>
          <a:p>
            <a:pPr marL="173068" indent="-173068" algn="just">
              <a:buFont typeface="Arial" panose="020B0604020202020204" pitchFamily="34" charset="0"/>
              <a:buChar char="•"/>
            </a:pPr>
            <a:r>
              <a:rPr lang="fr-CA" sz="1200" i="1" dirty="0"/>
              <a:t>P</a:t>
            </a:r>
            <a:r>
              <a:rPr lang="fr-CA" altLang="fr-FR" sz="1200" i="1" dirty="0"/>
              <a:t>lusieurs pesticides couramment utilisés ont été identifiés comme cancérigènes connus, probables ou possibles pour l’humain (CIRC, US EPA, Santé Canada, etc.).</a:t>
            </a:r>
          </a:p>
          <a:p>
            <a:pPr marL="173068" indent="-173068" algn="just">
              <a:buFont typeface="Arial" panose="020B0604020202020204" pitchFamily="34" charset="0"/>
              <a:buChar char="•"/>
            </a:pPr>
            <a:r>
              <a:rPr lang="fr-CA" altLang="fr-FR" sz="1200" i="1" dirty="0"/>
              <a:t>Des études épidémiologiques ont suggéré une relation entre l’exposition à certains pesticides et différentes formes de cancer chez l’humain.</a:t>
            </a:r>
          </a:p>
          <a:p>
            <a:pPr marL="173068" indent="-173068" algn="just">
              <a:buFont typeface="Arial" panose="020B0604020202020204" pitchFamily="34" charset="0"/>
              <a:buChar char="•"/>
            </a:pPr>
            <a:r>
              <a:rPr lang="fr-FR" altLang="fr-FR" sz="1200" i="1" dirty="0"/>
              <a:t>Certaines études tendent à démontrer des risques accrus (cancer du rein et du cerveau, leucémie) chez les enfants d’utilisateurs professionnels de pesticides.</a:t>
            </a:r>
          </a:p>
          <a:p>
            <a:pPr marL="183743" indent="-183743">
              <a:buFont typeface="Arial" panose="020B0604020202020204" pitchFamily="34" charset="0"/>
              <a:buChar char="•"/>
            </a:pPr>
            <a:r>
              <a:rPr lang="fr-FR" altLang="fr-FR" sz="1200" dirty="0"/>
              <a:t>des risques accrus (cancer du rein et du cerveau, leucémie) chez les enfants d’utilisateurs professionnels de pesticides.</a:t>
            </a:r>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15</a:t>
            </a:fld>
            <a:endParaRPr lang="fr-CA"/>
          </a:p>
        </p:txBody>
      </p:sp>
    </p:spTree>
    <p:extLst>
      <p:ext uri="{BB962C8B-B14F-4D97-AF65-F5344CB8AC3E}">
        <p14:creationId xmlns:p14="http://schemas.microsoft.com/office/powerpoint/2010/main" val="397175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3743" indent="-183743">
              <a:buFont typeface="Arial" panose="020B0604020202020204" pitchFamily="34" charset="0"/>
              <a:buChar char="•"/>
            </a:pPr>
            <a:r>
              <a:rPr lang="fr-CA" dirty="0"/>
              <a:t>Manipulation du contenant de pesticides;</a:t>
            </a:r>
          </a:p>
          <a:p>
            <a:pPr marL="183743" indent="-183743">
              <a:buFont typeface="Arial" panose="020B0604020202020204" pitchFamily="34" charset="0"/>
              <a:buChar char="•"/>
            </a:pPr>
            <a:r>
              <a:rPr lang="fr-CA" dirty="0"/>
              <a:t>Pesées et mesures des quantités (préparation des doses);</a:t>
            </a:r>
          </a:p>
          <a:p>
            <a:pPr marL="183743" indent="-183743">
              <a:buFont typeface="Arial" panose="020B0604020202020204" pitchFamily="34" charset="0"/>
              <a:buChar char="•"/>
            </a:pPr>
            <a:r>
              <a:rPr lang="fr-CA" dirty="0"/>
              <a:t>Préparation de la bouillie et remplissage de la cuve;</a:t>
            </a:r>
          </a:p>
          <a:p>
            <a:pPr marL="183743" indent="-183743" defTabSz="979962">
              <a:buFont typeface="Arial" panose="020B0604020202020204" pitchFamily="34" charset="0"/>
              <a:buChar char="•"/>
              <a:defRPr/>
            </a:pPr>
            <a:r>
              <a:rPr lang="fr-CA" dirty="0"/>
              <a:t>Traitements;</a:t>
            </a:r>
          </a:p>
          <a:p>
            <a:pPr marL="183743" indent="-183743" defTabSz="979962">
              <a:buFont typeface="Arial" panose="020B0604020202020204" pitchFamily="34" charset="0"/>
              <a:buChar char="•"/>
              <a:defRPr/>
            </a:pPr>
            <a:r>
              <a:rPr lang="fr-CA" dirty="0"/>
              <a:t>Nettoyage du matériel et du pulvérisateur;</a:t>
            </a:r>
          </a:p>
          <a:p>
            <a:pPr marL="183743" indent="-183743">
              <a:buFont typeface="Arial" panose="020B0604020202020204" pitchFamily="34" charset="0"/>
              <a:buChar char="•"/>
            </a:pPr>
            <a:r>
              <a:rPr lang="fr-CA" dirty="0"/>
              <a:t>Déversement (sans photo).</a:t>
            </a:r>
          </a:p>
          <a:p>
            <a:endParaRPr lang="fr-CA" b="1"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16</a:t>
            </a:fld>
            <a:endParaRPr lang="fr-CA"/>
          </a:p>
        </p:txBody>
      </p:sp>
    </p:spTree>
    <p:extLst>
      <p:ext uri="{BB962C8B-B14F-4D97-AF65-F5344CB8AC3E}">
        <p14:creationId xmlns:p14="http://schemas.microsoft.com/office/powerpoint/2010/main" val="3440667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17</a:t>
            </a:fld>
            <a:endParaRPr lang="fr-CA"/>
          </a:p>
        </p:txBody>
      </p:sp>
    </p:spTree>
    <p:extLst>
      <p:ext uri="{BB962C8B-B14F-4D97-AF65-F5344CB8AC3E}">
        <p14:creationId xmlns:p14="http://schemas.microsoft.com/office/powerpoint/2010/main" val="1186202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Fédéral</a:t>
            </a:r>
          </a:p>
          <a:p>
            <a:r>
              <a:rPr lang="fr-CA" dirty="0"/>
              <a:t>Santé Canada</a:t>
            </a:r>
          </a:p>
          <a:p>
            <a:r>
              <a:rPr lang="fr-CA" dirty="0"/>
              <a:t>L’Agence de réglementation de la lutte antiparasitaire du Canada est celle qui autorise la mise en marché des produits antiparasitaires. Pour chaque homologation d’un produit, une évaluation du risque est effectuée pour établir si on peut l’utiliser, dans quelles conditions et en se protégeant de quelle façon. S’ensuit une prescription qui apparaît sur les étiquettes des produits phytopharmaceutiques. L’utilisation d’un pesticide non homologué ou d’un pesticide homologué sans respecter les conditions énoncées sur l’étiquette constitue une infraction à la Loi.</a:t>
            </a:r>
          </a:p>
          <a:p>
            <a:endParaRPr lang="fr-CA" b="1" dirty="0"/>
          </a:p>
          <a:p>
            <a:r>
              <a:rPr lang="fr-CA" b="1" dirty="0"/>
              <a:t>Gouvernement du Québec</a:t>
            </a:r>
          </a:p>
          <a:p>
            <a:endParaRPr lang="fr-CA" b="1" dirty="0"/>
          </a:p>
          <a:p>
            <a:r>
              <a:rPr lang="fr-CA" dirty="0"/>
              <a:t>La formation menant à l’obtention du certificat comprend beaucoup d’information en lien avec la santé et la sécurité du travail et les pesticides.</a:t>
            </a:r>
          </a:p>
          <a:p>
            <a:endParaRPr lang="fr-CA" b="1" dirty="0"/>
          </a:p>
          <a:p>
            <a:r>
              <a:rPr lang="fr-CA" b="0" u="sng" dirty="0"/>
              <a:t>Lois sur la santé et la sécurité du travail </a:t>
            </a:r>
          </a:p>
          <a:p>
            <a:r>
              <a:rPr lang="fr-CA" dirty="0"/>
              <a:t>Source : Présentation 6. Les obligations d’information et de formation en santé et sécurité du travail, Marie-Pierre Lemire, UPA, 2018</a:t>
            </a:r>
          </a:p>
          <a:p>
            <a:endParaRPr lang="fr-CA" dirty="0"/>
          </a:p>
          <a:p>
            <a:r>
              <a:rPr lang="fr-CA" dirty="0"/>
              <a:t>Un document résumant les obligations de l’employeur</a:t>
            </a:r>
            <a:r>
              <a:rPr lang="fr-CA" baseline="0" dirty="0"/>
              <a:t> et de l’employé est disponible au kiosque. </a:t>
            </a:r>
          </a:p>
          <a:p>
            <a:r>
              <a:rPr lang="fr-CA" baseline="0" dirty="0"/>
              <a:t>L’image du coffre rouge fait référence aux documents faisant partie du coffre à outils. Ceux-ci sont disponibles au kiosque et en ligne. </a:t>
            </a:r>
          </a:p>
          <a:p>
            <a:r>
              <a:rPr lang="fr-CA" baseline="0" dirty="0"/>
              <a:t>La liste de tous les documents seront présentés à la fin de la formation. </a:t>
            </a:r>
          </a:p>
          <a:p>
            <a:r>
              <a:rPr lang="fr-CA" baseline="0" dirty="0"/>
              <a:t> </a:t>
            </a:r>
            <a:endParaRPr lang="fr-CA" dirty="0"/>
          </a:p>
          <a:p>
            <a:endParaRPr lang="fr-CA" dirty="0"/>
          </a:p>
          <a:p>
            <a:r>
              <a:rPr lang="fr-CA" i="1" dirty="0"/>
              <a:t>Notes pour le présentateur: </a:t>
            </a:r>
          </a:p>
          <a:p>
            <a:endParaRPr lang="fr-CA" i="1" dirty="0"/>
          </a:p>
          <a:p>
            <a:r>
              <a:rPr lang="fr-CA" i="1" dirty="0"/>
              <a:t>- Pour la prévention en SST,  l'Amérique du Nord est en retard par rapport à certains pays Européens, tel la France, où les pesticides bénéficient des mêmes fiches de données de sécurités (FDS) que les autres produits chimiques gérés par les recommandations internationale du Système Général Harmonisé, (comme notre Système d'Information sur les Matières Dangereuses Utilisées au Travail, SIMDUT2015) - voir étiquette et FDS du </a:t>
            </a:r>
            <a:r>
              <a:rPr lang="fr-CA" i="1" dirty="0" err="1"/>
              <a:t>Gramoxone</a:t>
            </a:r>
            <a:r>
              <a:rPr lang="fr-CA" i="1" dirty="0"/>
              <a:t> à titre d'exemple ainsi que les documents MSA ci-joints, à titre informatif. Si on veut améliorer la prévention, il faudra en arriver là aussi éventuellement. </a:t>
            </a:r>
          </a:p>
          <a:p>
            <a:endParaRPr lang="fr-CA" i="1" dirty="0"/>
          </a:p>
          <a:p>
            <a:r>
              <a:rPr lang="fr-CA" i="1" dirty="0"/>
              <a:t>De plus, les fournisseurs sont censés êtres les experts de leurs produits et devraient être en mesure de recommander les bons ÉPI. Ce qui malheureusement n’est pas toujours le cas actuellement au Québec. </a:t>
            </a:r>
          </a:p>
          <a:p>
            <a:endParaRPr lang="fr-CA"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18</a:t>
            </a:fld>
            <a:endParaRPr lang="fr-CA"/>
          </a:p>
        </p:txBody>
      </p:sp>
    </p:spTree>
    <p:extLst>
      <p:ext uri="{BB962C8B-B14F-4D97-AF65-F5344CB8AC3E}">
        <p14:creationId xmlns:p14="http://schemas.microsoft.com/office/powerpoint/2010/main" val="2338443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Pourquoi respecter le mode d’emploi inscrit à l’étiquette en ce qui concerne le mode d’emploi?</a:t>
            </a:r>
          </a:p>
          <a:p>
            <a:r>
              <a:rPr lang="fr-CA" dirty="0"/>
              <a:t>1.</a:t>
            </a:r>
            <a:r>
              <a:rPr lang="fr-CA" baseline="0" dirty="0"/>
              <a:t> </a:t>
            </a:r>
            <a:r>
              <a:rPr lang="fr-CA" dirty="0"/>
              <a:t>Pour protéger la santé des agriculteurs et des travailleurs agricoles;</a:t>
            </a:r>
          </a:p>
          <a:p>
            <a:r>
              <a:rPr lang="fr-CA" dirty="0"/>
              <a:t>2.</a:t>
            </a:r>
            <a:r>
              <a:rPr lang="fr-CA" baseline="0" dirty="0"/>
              <a:t> </a:t>
            </a:r>
            <a:r>
              <a:rPr lang="fr-CA" dirty="0"/>
              <a:t>Pour s’assurer que l’évaluation faite par Santé Canada soit réaliste et que l’homologation des pesticides puisse être maintenue;</a:t>
            </a:r>
          </a:p>
          <a:p>
            <a:r>
              <a:rPr lang="fr-CA" dirty="0"/>
              <a:t>3.</a:t>
            </a:r>
            <a:r>
              <a:rPr lang="fr-CA" baseline="0" dirty="0"/>
              <a:t> </a:t>
            </a:r>
            <a:r>
              <a:rPr lang="fr-CA" dirty="0"/>
              <a:t>PARCE QUE C’EST LA LOI!!</a:t>
            </a:r>
          </a:p>
          <a:p>
            <a:endParaRPr lang="fr-CA" dirty="0"/>
          </a:p>
          <a:p>
            <a:r>
              <a:rPr lang="fr-CA" dirty="0"/>
              <a:t>Ajouter analogie avec prescription d’un médicament</a:t>
            </a:r>
          </a:p>
          <a:p>
            <a:endParaRPr lang="fr-CA" dirty="0"/>
          </a:p>
          <a:p>
            <a:r>
              <a:rPr lang="fr-CA" dirty="0"/>
              <a:t>L’outil Web « Recherche dans l’étiquette du pesticide » et l’application « Étiquette de pesticides » de Santé Canada permettent de consulter les étiquettes des pesticides homologués.</a:t>
            </a:r>
          </a:p>
          <a:p>
            <a:endParaRPr lang="fr-CA" dirty="0"/>
          </a:p>
          <a:p>
            <a:r>
              <a:rPr lang="fr-CA" dirty="0"/>
              <a:t>L’application de recherche dans les étiquettes de pesticides est offerte gratuitement. </a:t>
            </a:r>
          </a:p>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19</a:t>
            </a:fld>
            <a:endParaRPr lang="fr-CA"/>
          </a:p>
        </p:txBody>
      </p:sp>
    </p:spTree>
    <p:extLst>
      <p:ext uri="{BB962C8B-B14F-4D97-AF65-F5344CB8AC3E}">
        <p14:creationId xmlns:p14="http://schemas.microsoft.com/office/powerpoint/2010/main" val="9253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Présentation de la formation:</a:t>
            </a:r>
          </a:p>
          <a:p>
            <a:r>
              <a:rPr lang="fr-CA" dirty="0" smtClean="0"/>
              <a:t>But de la formation:</a:t>
            </a:r>
            <a:endParaRPr lang="fr-CA" dirty="0"/>
          </a:p>
          <a:p>
            <a:r>
              <a:rPr lang="fr-CA" dirty="0"/>
              <a:t>Sensibiliser les producteurs agricoles aux dangers liés à l’utilisation des pesticides et au bon choix et usage des </a:t>
            </a:r>
            <a:r>
              <a:rPr lang="fr-CA" dirty="0" smtClean="0"/>
              <a:t>ÉPIS.</a:t>
            </a:r>
            <a:endParaRPr lang="fr-CA" dirty="0"/>
          </a:p>
          <a:p>
            <a:endParaRPr lang="fr-CA" dirty="0"/>
          </a:p>
          <a:p>
            <a:r>
              <a:rPr lang="fr-CA" dirty="0" smtClean="0"/>
              <a:t>Source du matériel pédagogique:</a:t>
            </a:r>
            <a:endParaRPr lang="fr-CA" dirty="0"/>
          </a:p>
          <a:p>
            <a:r>
              <a:rPr lang="fr-CA" dirty="0"/>
              <a:t>En bonne partie tirée des deux journées de formation sur l’utilisation sécuritaire des pesticides, organisées par l’ UPA et la CNESST en janvier 2018, à Drummondville. </a:t>
            </a:r>
          </a:p>
          <a:p>
            <a:endParaRPr lang="fr-CA" dirty="0" smtClean="0"/>
          </a:p>
          <a:p>
            <a:r>
              <a:rPr lang="fr-CA" dirty="0" smtClean="0"/>
              <a:t>Portée de la formation:</a:t>
            </a:r>
          </a:p>
          <a:p>
            <a:r>
              <a:rPr lang="fr-CA" dirty="0" smtClean="0"/>
              <a:t>Le </a:t>
            </a:r>
            <a:r>
              <a:rPr lang="fr-CA" baseline="0" dirty="0" smtClean="0"/>
              <a:t>projet nous a permis de faire 28 formations (format kiosque et/ou conférence) dans plusieurs régions du Québec (le webinaire et la formation en Estrie sont inclus). </a:t>
            </a:r>
          </a:p>
          <a:p>
            <a:r>
              <a:rPr lang="fr-CA" baseline="0" dirty="0" smtClean="0"/>
              <a:t>Plus de 1 000 producteurs de toutes cultures y ont assisté. Nous pourrons y ajouter le nombre de participants au webinaire quand nous aurons les données. </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92201-DBC5-4424-814E-F1670B130BEE}"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3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9962">
              <a:defRPr/>
            </a:pPr>
            <a:r>
              <a:rPr lang="fr-CA" b="0" dirty="0"/>
              <a:t>Source : </a:t>
            </a:r>
            <a:r>
              <a:rPr lang="fr-CA" b="0" i="1" dirty="0"/>
              <a:t>Comprendre les délais de sécurité liés aux pesticides</a:t>
            </a:r>
            <a:r>
              <a:rPr lang="fr-CA" b="0" dirty="0"/>
              <a:t>, Santé Canada (REI </a:t>
            </a:r>
            <a:r>
              <a:rPr lang="fr-CA" b="0" dirty="0" err="1"/>
              <a:t>Factsheet</a:t>
            </a:r>
            <a:r>
              <a:rPr lang="fr-CA" b="0" dirty="0"/>
              <a:t> – FR)</a:t>
            </a:r>
          </a:p>
          <a:p>
            <a:endParaRPr lang="fr-CA" b="1" dirty="0"/>
          </a:p>
          <a:p>
            <a:endParaRPr lang="fr-CA" b="1" dirty="0"/>
          </a:p>
          <a:p>
            <a:r>
              <a:rPr lang="fr-CA" b="1" dirty="0"/>
              <a:t>En quoi le délai de sécurité (DS) est-il différent du délai d’attente avant la récolte (DAAR)?</a:t>
            </a:r>
          </a:p>
          <a:p>
            <a:endParaRPr lang="fr-CA" b="1" dirty="0"/>
          </a:p>
          <a:p>
            <a:r>
              <a:rPr lang="fr-CA" b="1" dirty="0"/>
              <a:t>Assurez-vous de lire et de suivre les instructions figurant sur l’étiquette du pesticide afin de respecter en tout temps le</a:t>
            </a:r>
            <a:r>
              <a:rPr lang="fr-CA" b="1" baseline="0" dirty="0"/>
              <a:t> </a:t>
            </a:r>
            <a:r>
              <a:rPr lang="fr-CA" b="1" dirty="0"/>
              <a:t>DAAR et le DS.</a:t>
            </a:r>
          </a:p>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20</a:t>
            </a:fld>
            <a:endParaRPr lang="fr-CA"/>
          </a:p>
        </p:txBody>
      </p:sp>
    </p:spTree>
    <p:extLst>
      <p:ext uri="{BB962C8B-B14F-4D97-AF65-F5344CB8AC3E}">
        <p14:creationId xmlns:p14="http://schemas.microsoft.com/office/powerpoint/2010/main" val="94554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21</a:t>
            </a:fld>
            <a:endParaRPr lang="fr-CA"/>
          </a:p>
        </p:txBody>
      </p:sp>
    </p:spTree>
    <p:extLst>
      <p:ext uri="{BB962C8B-B14F-4D97-AF65-F5344CB8AC3E}">
        <p14:creationId xmlns:p14="http://schemas.microsoft.com/office/powerpoint/2010/main" val="3760232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Pour réaliser une démarche de</a:t>
            </a:r>
            <a:r>
              <a:rPr lang="fr-CA" baseline="0" dirty="0"/>
              <a:t> prévention, il faut bien comprendre la hiérarchie des moyens de prévention. Celle-ci comporte 4 étapes, soit de très efficace à peu efficace. </a:t>
            </a:r>
          </a:p>
          <a:p>
            <a:endParaRPr lang="fr-CA" dirty="0"/>
          </a:p>
          <a:p>
            <a:pPr marL="244991" indent="-244991">
              <a:buFont typeface="+mj-lt"/>
              <a:buAutoNum type="arabicPeriod"/>
            </a:pPr>
            <a:r>
              <a:rPr lang="fr-CA" baseline="0" dirty="0"/>
              <a:t>Éliminer ou remplacer le danger (le moyen de prévention le plus efficace)</a:t>
            </a:r>
          </a:p>
          <a:p>
            <a:pPr marL="244991" indent="-244991">
              <a:buFont typeface="+mj-lt"/>
              <a:buAutoNum type="arabicPeriod"/>
            </a:pPr>
            <a:r>
              <a:rPr lang="fr-CA" baseline="0" dirty="0"/>
              <a:t>Isoler ou protéger les travailleurs du danger</a:t>
            </a:r>
          </a:p>
          <a:p>
            <a:pPr marL="244991" indent="-244991">
              <a:buFont typeface="+mj-lt"/>
              <a:buAutoNum type="arabicPeriod"/>
            </a:pPr>
            <a:r>
              <a:rPr lang="fr-CA" baseline="0" dirty="0"/>
              <a:t>Modifier l’organisation du travail</a:t>
            </a:r>
          </a:p>
          <a:p>
            <a:pPr marL="244991" indent="-244991">
              <a:buFont typeface="+mj-lt"/>
              <a:buAutoNum type="arabicPeriod"/>
            </a:pPr>
            <a:r>
              <a:rPr lang="fr-CA" baseline="0" dirty="0"/>
              <a:t>Protéger avec des équipements de protection individuelle (dans une démarche de prévention, il faut toujours privilégier la protection collective. La protection individuelle est requise lorsque la protection collective est impossible ou insuffisante).</a:t>
            </a:r>
          </a:p>
          <a:p>
            <a:pPr marL="244991" indent="-244991">
              <a:buFont typeface="+mj-lt"/>
              <a:buAutoNum type="arabicPeriod"/>
            </a:pPr>
            <a:endParaRPr lang="fr-CA" baseline="0" dirty="0"/>
          </a:p>
          <a:p>
            <a:r>
              <a:rPr lang="fr-CA" baseline="0" dirty="0"/>
              <a:t>Voyons en détail chacune des étapes. </a:t>
            </a:r>
            <a:endParaRPr lang="fr-CA" dirty="0"/>
          </a:p>
          <a:p>
            <a:endParaRPr lang="fr-CA" u="sng" dirty="0"/>
          </a:p>
          <a:p>
            <a:pPr marL="244991" indent="-244991">
              <a:buFont typeface="+mj-lt"/>
              <a:buAutoNum type="arabicPeriod" startAt="3"/>
            </a:pPr>
            <a:endParaRPr lang="fr-CA" b="1" dirty="0"/>
          </a:p>
          <a:p>
            <a:endParaRPr lang="fr-CA" b="1" dirty="0"/>
          </a:p>
          <a:p>
            <a:endParaRPr lang="fr-CA" b="1" dirty="0"/>
          </a:p>
          <a:p>
            <a:endParaRPr lang="fr-CA" b="1"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92201-DBC5-4424-814E-F1670B130BEE}"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789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44991" indent="-244991" defTabSz="979962">
              <a:spcBef>
                <a:spcPts val="643"/>
              </a:spcBef>
              <a:spcAft>
                <a:spcPts val="643"/>
              </a:spcAft>
              <a:buFont typeface="+mj-lt"/>
              <a:buAutoNum type="arabicPeriod"/>
              <a:defRPr/>
            </a:pPr>
            <a:r>
              <a:rPr lang="fr-CA" b="0" dirty="0"/>
              <a:t>Selon le cas vous pouvez :</a:t>
            </a:r>
          </a:p>
          <a:p>
            <a:pPr marL="734972" lvl="1" indent="-244991" defTabSz="979962">
              <a:spcBef>
                <a:spcPts val="643"/>
              </a:spcBef>
              <a:spcAft>
                <a:spcPts val="643"/>
              </a:spcAft>
              <a:buFont typeface="Arial" panose="020B0604020202020204" pitchFamily="34" charset="0"/>
              <a:buChar char="•"/>
              <a:defRPr/>
            </a:pPr>
            <a:r>
              <a:rPr lang="fr-CA" b="1" dirty="0"/>
              <a:t>Éliminer à la source</a:t>
            </a:r>
            <a:r>
              <a:rPr lang="fr-CA" b="0" dirty="0"/>
              <a:t> en</a:t>
            </a:r>
            <a:r>
              <a:rPr lang="fr-CA" b="1" dirty="0"/>
              <a:t> </a:t>
            </a:r>
            <a:r>
              <a:rPr lang="fr-CA" dirty="0"/>
              <a:t>utilisant des moyens alternatifs (</a:t>
            </a:r>
            <a:r>
              <a:rPr lang="fr-CA" u="sng" dirty="0"/>
              <a:t>contrôle p</a:t>
            </a:r>
            <a:r>
              <a:rPr lang="fr-CA" u="sng" baseline="0" dirty="0"/>
              <a:t>hysique</a:t>
            </a:r>
            <a:r>
              <a:rPr lang="fr-CA" baseline="0" dirty="0"/>
              <a:t> (toiles, pièges à insectes, sarcleur, brûleur) ou </a:t>
            </a:r>
            <a:r>
              <a:rPr lang="fr-CA" u="sng" baseline="0" dirty="0"/>
              <a:t>contrôle biologique</a:t>
            </a:r>
            <a:r>
              <a:rPr lang="fr-CA" baseline="0" dirty="0"/>
              <a:t> (trichogramme, mouches stériles, coccinelles))</a:t>
            </a:r>
          </a:p>
          <a:p>
            <a:pPr marL="734972" lvl="1" indent="-244991" defTabSz="979962">
              <a:spcBef>
                <a:spcPts val="643"/>
              </a:spcBef>
              <a:spcAft>
                <a:spcPts val="643"/>
              </a:spcAft>
              <a:buFont typeface="Arial" panose="020B0604020202020204" pitchFamily="34" charset="0"/>
              <a:buChar char="•"/>
              <a:defRPr/>
            </a:pPr>
            <a:r>
              <a:rPr lang="fr-CA" b="1" dirty="0"/>
              <a:t>Remplacer</a:t>
            </a:r>
            <a:r>
              <a:rPr lang="fr-CA" b="1" baseline="0" dirty="0"/>
              <a:t> le danger par </a:t>
            </a:r>
            <a:r>
              <a:rPr lang="fr-CA" dirty="0"/>
              <a:t>un produit ou une formulation moins toxique (choix des produits moins nocifs pour la santé,</a:t>
            </a:r>
            <a:r>
              <a:rPr lang="fr-CA" baseline="0" dirty="0"/>
              <a:t> c</a:t>
            </a:r>
            <a:r>
              <a:rPr lang="fr-CA" dirty="0"/>
              <a:t>onsultation des étiquettes,</a:t>
            </a:r>
            <a:r>
              <a:rPr lang="fr-CA" baseline="0" dirty="0"/>
              <a:t> c</a:t>
            </a:r>
            <a:r>
              <a:rPr lang="fr-CA" dirty="0"/>
              <a:t>onsultation d’un spécialiste) :</a:t>
            </a:r>
          </a:p>
          <a:p>
            <a:pPr marL="244991" indent="-244991" defTabSz="979962">
              <a:buFont typeface="Arial" panose="020B0604020202020204" pitchFamily="34" charset="0"/>
              <a:buChar char="•"/>
              <a:defRPr/>
            </a:pPr>
            <a:endParaRPr lang="fr-CA" dirty="0"/>
          </a:p>
          <a:p>
            <a:r>
              <a:rPr lang="fr-CA" baseline="0" dirty="0"/>
              <a:t>              </a:t>
            </a:r>
            <a:r>
              <a:rPr lang="fr-CA" u="sng" baseline="0" dirty="0"/>
              <a:t>Choix des produits moins nocifs pour la santé – </a:t>
            </a:r>
            <a:r>
              <a:rPr lang="fr-CA" u="sng" baseline="0" dirty="0" err="1"/>
              <a:t>SAgE</a:t>
            </a:r>
            <a:r>
              <a:rPr lang="fr-CA" u="sng" baseline="0" dirty="0"/>
              <a:t> pesticides :</a:t>
            </a:r>
            <a:endParaRPr lang="fr-CA" u="sng" dirty="0"/>
          </a:p>
          <a:p>
            <a:r>
              <a:rPr lang="fr-CA" dirty="0"/>
              <a:t>	- Tous les produits homologués par ravageur et par culture</a:t>
            </a:r>
          </a:p>
          <a:p>
            <a:pPr marL="979962" lvl="2"/>
            <a:r>
              <a:rPr lang="fr-CA" dirty="0"/>
              <a:t>- Calculateur d’indices de risque (produit, type de traitement, technique d’application, produit commercial, dose)</a:t>
            </a:r>
          </a:p>
          <a:p>
            <a:pPr marL="979962" lvl="2"/>
            <a:r>
              <a:rPr lang="fr-CA" dirty="0"/>
              <a:t>- Délai de sécurité, risques pour la santé (IRS), risques pour l’environnement (IRE)</a:t>
            </a:r>
          </a:p>
          <a:p>
            <a:pPr marL="979962" lvl="2"/>
            <a:r>
              <a:rPr lang="fr-CA" dirty="0"/>
              <a:t>- Équipements de protection individuelle à porter</a:t>
            </a:r>
          </a:p>
          <a:p>
            <a:pPr marL="1163705" lvl="2" indent="-183743">
              <a:buFontTx/>
              <a:buChar char="-"/>
            </a:pPr>
            <a:r>
              <a:rPr lang="fr-CA" dirty="0"/>
              <a:t>Facile et rapide à utiliser…… et gratuit!</a:t>
            </a:r>
          </a:p>
          <a:p>
            <a:endParaRPr lang="fr-CA" baseline="0" dirty="0"/>
          </a:p>
          <a:p>
            <a:r>
              <a:rPr lang="fr-CA" baseline="0" dirty="0"/>
              <a:t>              </a:t>
            </a:r>
            <a:r>
              <a:rPr lang="fr-CA" u="sng" dirty="0"/>
              <a:t>Autres</a:t>
            </a:r>
            <a:r>
              <a:rPr lang="fr-CA" u="sng" baseline="0" dirty="0"/>
              <a:t> outils = Affiche PFI (pomme, fraise, framboise, bleuet et bientôt d’autres cultures)</a:t>
            </a:r>
          </a:p>
          <a:p>
            <a:endParaRPr lang="fr-CA" dirty="0"/>
          </a:p>
          <a:p>
            <a:pPr defTabSz="990742">
              <a:defRPr/>
            </a:pPr>
            <a:endParaRPr lang="fr-CA" dirty="0"/>
          </a:p>
          <a:p>
            <a:endParaRPr lang="fr-CA" dirty="0"/>
          </a:p>
          <a:p>
            <a:pPr defTabSz="990742">
              <a:defRPr/>
            </a:pPr>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23</a:t>
            </a:fld>
            <a:endParaRPr lang="fr-CA"/>
          </a:p>
        </p:txBody>
      </p:sp>
    </p:spTree>
    <p:extLst>
      <p:ext uri="{BB962C8B-B14F-4D97-AF65-F5344CB8AC3E}">
        <p14:creationId xmlns:p14="http://schemas.microsoft.com/office/powerpoint/2010/main" val="951028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a:t>
            </a:r>
            <a:r>
              <a:rPr lang="fr-CA" b="1" baseline="0" dirty="0"/>
              <a:t> </a:t>
            </a:r>
            <a:r>
              <a:rPr lang="fr-CA" b="1" dirty="0"/>
              <a:t>Isoler ou protéger</a:t>
            </a:r>
            <a:r>
              <a:rPr lang="fr-CA" b="1" baseline="0" dirty="0"/>
              <a:t> </a:t>
            </a:r>
            <a:r>
              <a:rPr lang="fr-CA" b="1" dirty="0"/>
              <a:t>les travailleurs du danger </a:t>
            </a:r>
          </a:p>
          <a:p>
            <a:endParaRPr lang="fr-CA" b="1" dirty="0"/>
          </a:p>
          <a:p>
            <a:pPr marL="673724" lvl="1" indent="-183743">
              <a:buFont typeface="Arial" panose="020B0604020202020204" pitchFamily="34" charset="0"/>
              <a:buChar char="•"/>
            </a:pPr>
            <a:r>
              <a:rPr lang="fr-CA" b="0" u="none" dirty="0"/>
              <a:t>Entrepôt (voir document « L’entreposage des pesticides – en toute sécurité » publié par le MAPAQ)</a:t>
            </a:r>
          </a:p>
          <a:p>
            <a:pPr marL="673724" lvl="1" indent="-183743">
              <a:buFont typeface="Arial" panose="020B0604020202020204" pitchFamily="34" charset="0"/>
              <a:buChar char="•"/>
            </a:pPr>
            <a:r>
              <a:rPr lang="fr-CA" b="0" dirty="0"/>
              <a:t>Dans un local réservé à cet usage, aéré et ventilé, qui doit être fermé</a:t>
            </a:r>
            <a:r>
              <a:rPr lang="fr-CA" b="0" baseline="0" dirty="0"/>
              <a:t> </a:t>
            </a:r>
            <a:r>
              <a:rPr lang="fr-CA" b="0" dirty="0"/>
              <a:t>à clé s’il contient des produits très toxiques.</a:t>
            </a:r>
          </a:p>
          <a:p>
            <a:pPr marL="673724" lvl="1" indent="-183743">
              <a:buFont typeface="Arial" panose="020B0604020202020204" pitchFamily="34" charset="0"/>
              <a:buChar char="•"/>
            </a:pPr>
            <a:r>
              <a:rPr lang="fr-CA" b="0" dirty="0"/>
              <a:t>Il doit disposer d’un sol étanche avec cuve de rétention et/ou bac de rétention sous étagère.</a:t>
            </a:r>
          </a:p>
          <a:p>
            <a:pPr marL="673724" lvl="1" indent="-183743">
              <a:buFont typeface="Arial" panose="020B0604020202020204" pitchFamily="34" charset="0"/>
              <a:buChar char="•"/>
            </a:pPr>
            <a:r>
              <a:rPr lang="fr-CA" b="0" dirty="0"/>
              <a:t>Un poste d’eau et un extincteur doivent se trouver à proximité.</a:t>
            </a:r>
          </a:p>
          <a:p>
            <a:pPr marL="673724" lvl="1" indent="-183743">
              <a:buFont typeface="Arial" panose="020B0604020202020204" pitchFamily="34" charset="0"/>
              <a:buChar char="•"/>
            </a:pPr>
            <a:r>
              <a:rPr lang="fr-CA" b="0" dirty="0"/>
              <a:t>Ne pas y laisser d’aliments ni d’équipements de protection.</a:t>
            </a:r>
          </a:p>
          <a:p>
            <a:pPr marL="673724" lvl="1" indent="-183743">
              <a:buFont typeface="Arial" panose="020B0604020202020204" pitchFamily="34" charset="0"/>
              <a:buChar char="•"/>
            </a:pPr>
            <a:r>
              <a:rPr lang="fr-CA" b="0" dirty="0"/>
              <a:t>Entreposer correctement les produits, dans leur emballage d’origine.</a:t>
            </a:r>
          </a:p>
          <a:p>
            <a:pPr marL="489981" lvl="1"/>
            <a:endParaRPr lang="fr-CA" b="0" dirty="0"/>
          </a:p>
          <a:p>
            <a:pPr marL="489981" lvl="1"/>
            <a:r>
              <a:rPr lang="fr-CA" b="0" dirty="0"/>
              <a:t>Ce document</a:t>
            </a:r>
            <a:r>
              <a:rPr lang="fr-CA" b="0" baseline="0" dirty="0"/>
              <a:t> fait partie d’une trousse contenant une multitude d’informations sur la prévention liée aux pesticides. Nous vous invitons à les télécharger gratuitement sur le site Web du MAPAQ. Vous trouverez un feuillet explicatif au kiosque.</a:t>
            </a:r>
            <a:endParaRPr lang="fr-CA" b="0" dirty="0"/>
          </a:p>
          <a:p>
            <a:pPr marL="489981" lvl="1"/>
            <a:endParaRPr lang="fr-CA" b="0" dirty="0"/>
          </a:p>
          <a:p>
            <a:pPr marL="489981" lvl="1"/>
            <a:r>
              <a:rPr lang="fr-CA" b="0" u="sng" dirty="0"/>
              <a:t>Pulvérisateur avec injection directe</a:t>
            </a:r>
          </a:p>
          <a:p>
            <a:pPr marL="673724" lvl="1" indent="-183743">
              <a:buFont typeface="Arial" panose="020B0604020202020204" pitchFamily="34" charset="0"/>
              <a:buChar char="•"/>
            </a:pPr>
            <a:r>
              <a:rPr lang="fr-CA" b="0" dirty="0"/>
              <a:t>Exposition réduite;</a:t>
            </a:r>
          </a:p>
          <a:p>
            <a:pPr marL="673724" lvl="1" indent="-183743">
              <a:buFont typeface="Arial" panose="020B0604020202020204" pitchFamily="34" charset="0"/>
              <a:buChar char="•"/>
            </a:pPr>
            <a:r>
              <a:rPr lang="fr-CA" b="0" dirty="0"/>
              <a:t>Volume réduit de rinçures;</a:t>
            </a:r>
          </a:p>
          <a:p>
            <a:pPr marL="673724" lvl="1" indent="-183743">
              <a:buFont typeface="Arial" panose="020B0604020202020204" pitchFamily="34" charset="0"/>
              <a:buChar char="•"/>
            </a:pPr>
            <a:r>
              <a:rPr lang="fr-CA" b="0" dirty="0"/>
              <a:t>Traitement localisé.</a:t>
            </a:r>
          </a:p>
          <a:p>
            <a:pPr marL="489981" lvl="1"/>
            <a:endParaRPr lang="fr-CA" b="0" dirty="0"/>
          </a:p>
          <a:p>
            <a:pPr marL="489981" lvl="1"/>
            <a:r>
              <a:rPr lang="fr-CA" b="0" u="sng" dirty="0"/>
              <a:t>Cabine de filtration </a:t>
            </a:r>
          </a:p>
          <a:p>
            <a:pPr marL="673724" lvl="1" indent="-183743">
              <a:buFont typeface="Arial" panose="020B0604020202020204" pitchFamily="34" charset="0"/>
              <a:buChar char="•"/>
            </a:pPr>
            <a:r>
              <a:rPr lang="fr-CA" b="0" dirty="0"/>
              <a:t>Filtrée, climatisée, pressurisée et étanche.</a:t>
            </a:r>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24</a:t>
            </a:fld>
            <a:endParaRPr lang="fr-CA"/>
          </a:p>
        </p:txBody>
      </p:sp>
    </p:spTree>
    <p:extLst>
      <p:ext uri="{BB962C8B-B14F-4D97-AF65-F5344CB8AC3E}">
        <p14:creationId xmlns:p14="http://schemas.microsoft.com/office/powerpoint/2010/main" val="42846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Il existe une norme de cabine obligatoire</a:t>
            </a:r>
            <a:r>
              <a:rPr lang="fr-CA" baseline="0" dirty="0"/>
              <a:t> </a:t>
            </a:r>
            <a:r>
              <a:rPr lang="fr-CA" dirty="0"/>
              <a:t>en Europe </a:t>
            </a:r>
            <a:r>
              <a:rPr lang="fr-CA" baseline="0" dirty="0"/>
              <a:t>depuis 2012 : </a:t>
            </a:r>
            <a:r>
              <a:rPr lang="fr-CA" sz="1300" dirty="0"/>
              <a:t>EN 15695-1. Cette norme permet aux fabricants de certifier les cabines selon leur niveau de performance, notamment leur niveau de protection contre les poussières, les aérosols et les vapeurs.</a:t>
            </a:r>
          </a:p>
          <a:p>
            <a:endParaRPr lang="fr-CA" sz="1300" dirty="0"/>
          </a:p>
          <a:p>
            <a:r>
              <a:rPr lang="fr-CA" sz="1300" dirty="0"/>
              <a:t>Seules les cabines qui correspondent aux caractéristiques de la catégorie 4 sont conseillées pour réaliser un traitement phytosanitaire.</a:t>
            </a:r>
          </a:p>
          <a:p>
            <a:endParaRPr lang="fr-CA" sz="1300" dirty="0"/>
          </a:p>
          <a:p>
            <a:r>
              <a:rPr lang="fr-CA" sz="1300" dirty="0"/>
              <a:t>Vous pouvez demander à votre distributeur de machinerie de s’informer auprès des fabricants. Marques disponibles</a:t>
            </a:r>
            <a:r>
              <a:rPr lang="fr-CA" sz="1300" baseline="0" dirty="0"/>
              <a:t> au Québec : </a:t>
            </a:r>
            <a:r>
              <a:rPr lang="fr-CA" sz="1300" baseline="0" dirty="0" err="1"/>
              <a:t>Deutz</a:t>
            </a:r>
            <a:r>
              <a:rPr lang="fr-CA" sz="1300" baseline="0" dirty="0"/>
              <a:t> </a:t>
            </a:r>
            <a:r>
              <a:rPr lang="fr-CA" sz="1300" baseline="0" dirty="0" err="1"/>
              <a:t>Fair</a:t>
            </a:r>
            <a:r>
              <a:rPr lang="fr-CA" sz="1300" baseline="0" dirty="0"/>
              <a:t> et </a:t>
            </a:r>
            <a:r>
              <a:rPr lang="fr-CA" sz="1300" baseline="0" dirty="0" err="1"/>
              <a:t>Fendt</a:t>
            </a:r>
            <a:r>
              <a:rPr lang="fr-CA" sz="1300" baseline="0" dirty="0"/>
              <a:t>. </a:t>
            </a:r>
            <a:endParaRPr lang="fr-CA" sz="1300" dirty="0"/>
          </a:p>
          <a:p>
            <a:endParaRPr lang="fr-CA" sz="1300" dirty="0" smtClean="0"/>
          </a:p>
          <a:p>
            <a:r>
              <a:rPr lang="fr-CA" sz="1300" dirty="0" smtClean="0"/>
              <a:t>Question qui</a:t>
            </a:r>
            <a:r>
              <a:rPr lang="fr-CA" sz="1300" baseline="0" dirty="0" smtClean="0"/>
              <a:t> sera poser. </a:t>
            </a:r>
            <a:endParaRPr lang="fr-CA" sz="1300" dirty="0"/>
          </a:p>
          <a:p>
            <a:r>
              <a:rPr lang="fr-CA" sz="1300" b="1" dirty="0">
                <a:solidFill>
                  <a:srgbClr val="FFFFFF"/>
                </a:solidFill>
              </a:rPr>
              <a:t>L'entretien du filtre est primordial!  </a:t>
            </a:r>
            <a:r>
              <a:rPr lang="fr-CA" sz="1300" dirty="0">
                <a:solidFill>
                  <a:srgbClr val="FFFFFF"/>
                </a:solidFill>
              </a:rPr>
              <a:t>Les points clés :</a:t>
            </a:r>
            <a:endParaRPr lang="fr-CA" b="0" dirty="0"/>
          </a:p>
          <a:p>
            <a:pPr marL="183743" indent="-183743">
              <a:buFont typeface="Arial" panose="020B0604020202020204" pitchFamily="34" charset="0"/>
              <a:buChar char="•"/>
            </a:pPr>
            <a:r>
              <a:rPr lang="fr-CA" sz="1300" dirty="0"/>
              <a:t>Selon le modèle, changer le filtre par un filtre équivalent après 150 heures d’utilisation maximum et au moins 1 fois/an dès lors que l’emballage est ouvert (remplacement conseillé par le constructeur).</a:t>
            </a:r>
          </a:p>
          <a:p>
            <a:pPr marL="183743" indent="-183743">
              <a:buFont typeface="Arial" panose="020B0604020202020204" pitchFamily="34" charset="0"/>
              <a:buChar char="•"/>
            </a:pPr>
            <a:r>
              <a:rPr lang="fr-CA" sz="1300" dirty="0"/>
              <a:t>Remplacer le joint extérieur du filtre dès les premiers signes d’usure.</a:t>
            </a:r>
          </a:p>
          <a:p>
            <a:pPr marL="183743" indent="-183743">
              <a:buFont typeface="Arial" panose="020B0604020202020204" pitchFamily="34" charset="0"/>
              <a:buChar char="•"/>
            </a:pPr>
            <a:r>
              <a:rPr lang="fr-CA" sz="1300" dirty="0"/>
              <a:t>Sortir le filtre après chaque utilisation avec des gants spécifiques et résistants.</a:t>
            </a:r>
          </a:p>
          <a:p>
            <a:pPr marL="183743" indent="-183743">
              <a:buFont typeface="Arial" panose="020B0604020202020204" pitchFamily="34" charset="0"/>
              <a:buChar char="•"/>
            </a:pPr>
            <a:r>
              <a:rPr lang="fr-CA" sz="1300" dirty="0"/>
              <a:t>Lors du démontage, être vigilant afin de ne pas abîmer le filtre ni nuire à l’étanchéité du dispositif de climatisation.</a:t>
            </a:r>
          </a:p>
          <a:p>
            <a:pPr marL="183743" indent="-183743">
              <a:buFont typeface="Arial" panose="020B0604020202020204" pitchFamily="34" charset="0"/>
              <a:buChar char="•"/>
            </a:pPr>
            <a:r>
              <a:rPr lang="fr-CA" sz="1300" dirty="0"/>
              <a:t>Une fois le traitement terminé, laisser sécher le filtre naturellement puis l'entreposer dans un sac hermétique.</a:t>
            </a:r>
          </a:p>
          <a:p>
            <a:pPr marL="183743" indent="-183743">
              <a:buFont typeface="Arial" panose="020B0604020202020204" pitchFamily="34" charset="0"/>
              <a:buChar char="•"/>
            </a:pPr>
            <a:r>
              <a:rPr lang="fr-CA" sz="1300" dirty="0"/>
              <a:t>Ne jamais nettoyer un filtre à la soufflette ni le passer sous l’eau.</a:t>
            </a:r>
          </a:p>
          <a:p>
            <a:endParaRPr lang="fr-CA" sz="1300" dirty="0"/>
          </a:p>
          <a:p>
            <a:endParaRPr lang="fr-CA" b="1" baseline="0" dirty="0">
              <a:solidFill>
                <a:srgbClr val="FF0000"/>
              </a:solidFill>
            </a:endParaRPr>
          </a:p>
          <a:p>
            <a:endParaRPr lang="fr-CA" b="1" dirty="0">
              <a:solidFill>
                <a:srgbClr val="FF0000"/>
              </a:solidFill>
            </a:endParaRPr>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25</a:t>
            </a:fld>
            <a:endParaRPr lang="fr-CA"/>
          </a:p>
        </p:txBody>
      </p:sp>
    </p:spTree>
    <p:extLst>
      <p:ext uri="{BB962C8B-B14F-4D97-AF65-F5344CB8AC3E}">
        <p14:creationId xmlns:p14="http://schemas.microsoft.com/office/powerpoint/2010/main" val="794134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Références : www.paysde</a:t>
            </a:r>
            <a:r>
              <a:rPr lang="fr-CA" baseline="0" dirty="0"/>
              <a:t>laloire.chambagri.fr </a:t>
            </a:r>
          </a:p>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26</a:t>
            </a:fld>
            <a:endParaRPr lang="fr-CA"/>
          </a:p>
        </p:txBody>
      </p:sp>
    </p:spTree>
    <p:extLst>
      <p:ext uri="{BB962C8B-B14F-4D97-AF65-F5344CB8AC3E}">
        <p14:creationId xmlns:p14="http://schemas.microsoft.com/office/powerpoint/2010/main" val="4038515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Références : www.paysde</a:t>
            </a:r>
            <a:r>
              <a:rPr lang="fr-CA" baseline="0" dirty="0"/>
              <a:t>laloire.chambagri.fr </a:t>
            </a:r>
          </a:p>
          <a:p>
            <a:endParaRPr lang="fr-CA" b="0" dirty="0"/>
          </a:p>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27</a:t>
            </a:fld>
            <a:endParaRPr lang="fr-CA"/>
          </a:p>
        </p:txBody>
      </p:sp>
    </p:spTree>
    <p:extLst>
      <p:ext uri="{BB962C8B-B14F-4D97-AF65-F5344CB8AC3E}">
        <p14:creationId xmlns:p14="http://schemas.microsoft.com/office/powerpoint/2010/main" val="3308095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Références : www.paysde</a:t>
            </a:r>
            <a:r>
              <a:rPr lang="fr-CA" baseline="0" dirty="0"/>
              <a:t>laloire.chambagri.fr </a:t>
            </a:r>
          </a:p>
          <a:p>
            <a:endParaRPr lang="fr-CA" b="0"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28</a:t>
            </a:fld>
            <a:endParaRPr lang="fr-CA"/>
          </a:p>
        </p:txBody>
      </p:sp>
    </p:spTree>
    <p:extLst>
      <p:ext uri="{BB962C8B-B14F-4D97-AF65-F5344CB8AC3E}">
        <p14:creationId xmlns:p14="http://schemas.microsoft.com/office/powerpoint/2010/main" val="3995778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Modifier l’organisation du travail </a:t>
            </a:r>
          </a:p>
          <a:p>
            <a:endParaRPr lang="fr-CA" b="1" dirty="0"/>
          </a:p>
          <a:p>
            <a:pPr marL="183743" indent="-183743">
              <a:buFont typeface="Arial" panose="020B0604020202020204" pitchFamily="34" charset="0"/>
              <a:buChar char="•"/>
            </a:pPr>
            <a:r>
              <a:rPr lang="fr-CA" b="1" u="none" dirty="0"/>
              <a:t>Sensibilisation :</a:t>
            </a:r>
          </a:p>
          <a:p>
            <a:r>
              <a:rPr lang="fr-CA" sz="1300" b="1" dirty="0"/>
              <a:t>         Affiche de mise en garde </a:t>
            </a:r>
            <a:r>
              <a:rPr lang="fr-CA" sz="1300" dirty="0"/>
              <a:t>(voir l’affiche de l’UPA)</a:t>
            </a:r>
          </a:p>
          <a:p>
            <a:pPr marL="489981" lvl="1" defTabSz="979962"/>
            <a:r>
              <a:rPr lang="fr-CA" sz="1300" dirty="0"/>
              <a:t>L’accès aux secteurs qui ont été traités avec des pesticides devrait être interdit tant que le délai de réentrée (DS) n’est pas expiré. À la suite du traitement, une affiche doit être installée afin : </a:t>
            </a:r>
          </a:p>
          <a:p>
            <a:pPr marL="489981" lvl="1"/>
            <a:r>
              <a:rPr lang="fr-CA" sz="1300" dirty="0"/>
              <a:t>- De désigner les champs traités;</a:t>
            </a:r>
          </a:p>
          <a:p>
            <a:pPr marL="489981" lvl="1"/>
            <a:r>
              <a:rPr lang="fr-CA" sz="1300" dirty="0"/>
              <a:t>- D’indiquer la date et l’heure du traitement de même que le délai de réentrée.</a:t>
            </a:r>
            <a:endParaRPr lang="fr-CA" dirty="0"/>
          </a:p>
          <a:p>
            <a:endParaRPr lang="fr-CA" dirty="0"/>
          </a:p>
          <a:p>
            <a:pPr marL="183743" indent="-183743">
              <a:buFont typeface="Arial" panose="020B0604020202020204" pitchFamily="34" charset="0"/>
              <a:buChar char="•"/>
            </a:pPr>
            <a:r>
              <a:rPr lang="fr-CA" b="1" u="none" dirty="0"/>
              <a:t>Mesures administratives </a:t>
            </a:r>
            <a:endParaRPr lang="fr-CA" u="none" dirty="0"/>
          </a:p>
          <a:p>
            <a:r>
              <a:rPr lang="fr-CA" dirty="0"/>
              <a:t>   </a:t>
            </a:r>
            <a:r>
              <a:rPr lang="fr-CA" baseline="0" dirty="0"/>
              <a:t>     </a:t>
            </a:r>
            <a:r>
              <a:rPr lang="fr-CA" dirty="0"/>
              <a:t>  - Procédures de travail;</a:t>
            </a:r>
          </a:p>
          <a:p>
            <a:r>
              <a:rPr lang="fr-CA" baseline="0" dirty="0"/>
              <a:t>          - </a:t>
            </a:r>
            <a:r>
              <a:rPr lang="fr-CA" dirty="0"/>
              <a:t>Mesures d’hygiène obligatoire;</a:t>
            </a:r>
          </a:p>
          <a:p>
            <a:r>
              <a:rPr lang="fr-CA" dirty="0"/>
              <a:t>          - Formation et supervision du personnel :</a:t>
            </a:r>
            <a:r>
              <a:rPr lang="fr-CA" baseline="0" dirty="0"/>
              <a:t> </a:t>
            </a:r>
            <a:r>
              <a:rPr lang="fr-CA" dirty="0"/>
              <a:t>mesures de réduction de l’exposition aux pesticides à l’intention des travailleurs 	agricoles (en</a:t>
            </a:r>
            <a:r>
              <a:rPr lang="fr-CA" baseline="0" dirty="0"/>
              <a:t> </a:t>
            </a:r>
            <a:r>
              <a:rPr lang="fr-CA" dirty="0"/>
              <a:t>français, anglais et espagnol : https://www.youtube.com/watch?v=RBJYx3Bggc)</a:t>
            </a:r>
          </a:p>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29</a:t>
            </a:fld>
            <a:endParaRPr lang="fr-CA"/>
          </a:p>
        </p:txBody>
      </p:sp>
    </p:spTree>
    <p:extLst>
      <p:ext uri="{BB962C8B-B14F-4D97-AF65-F5344CB8AC3E}">
        <p14:creationId xmlns:p14="http://schemas.microsoft.com/office/powerpoint/2010/main" val="390127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92201-DBC5-4424-814E-F1670B130BEE}"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93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aseline="0"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30</a:t>
            </a:fld>
            <a:endParaRPr lang="fr-CA"/>
          </a:p>
        </p:txBody>
      </p:sp>
    </p:spTree>
    <p:extLst>
      <p:ext uri="{BB962C8B-B14F-4D97-AF65-F5344CB8AC3E}">
        <p14:creationId xmlns:p14="http://schemas.microsoft.com/office/powerpoint/2010/main" val="2683846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31</a:t>
            </a:fld>
            <a:endParaRPr lang="fr-CA"/>
          </a:p>
        </p:txBody>
      </p:sp>
    </p:spTree>
    <p:extLst>
      <p:ext uri="{BB962C8B-B14F-4D97-AF65-F5344CB8AC3E}">
        <p14:creationId xmlns:p14="http://schemas.microsoft.com/office/powerpoint/2010/main" val="1634580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20724" y="4480004"/>
            <a:ext cx="5583239" cy="3665458"/>
          </a:xfrm>
        </p:spPr>
        <p:txBody>
          <a:bodyPr/>
          <a:lstStyle/>
          <a:p>
            <a:r>
              <a:rPr lang="fr-CA" sz="1100" dirty="0"/>
              <a:t>Concernant les ÉPI en milieu agricole et la façon de les utiliser, nous avons réalisé une capsule vidéo disponible sur </a:t>
            </a:r>
            <a:r>
              <a:rPr lang="fr-CA" sz="1100" dirty="0" err="1"/>
              <a:t>Youtube</a:t>
            </a:r>
            <a:r>
              <a:rPr lang="fr-CA" sz="1100" dirty="0"/>
              <a:t> et via </a:t>
            </a:r>
            <a:r>
              <a:rPr lang="fr-CA" sz="1100" dirty="0" err="1"/>
              <a:t>Agrireseau</a:t>
            </a:r>
            <a:r>
              <a:rPr lang="fr-CA" sz="1100" dirty="0"/>
              <a: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92201-DBC5-4424-814E-F1670B130BEE}"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66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33</a:t>
            </a:fld>
            <a:endParaRPr lang="fr-CA"/>
          </a:p>
        </p:txBody>
      </p:sp>
    </p:spTree>
    <p:extLst>
      <p:ext uri="{BB962C8B-B14F-4D97-AF65-F5344CB8AC3E}">
        <p14:creationId xmlns:p14="http://schemas.microsoft.com/office/powerpoint/2010/main" val="3325517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34</a:t>
            </a:fld>
            <a:endParaRPr lang="fr-CA"/>
          </a:p>
        </p:txBody>
      </p:sp>
    </p:spTree>
    <p:extLst>
      <p:ext uri="{BB962C8B-B14F-4D97-AF65-F5344CB8AC3E}">
        <p14:creationId xmlns:p14="http://schemas.microsoft.com/office/powerpoint/2010/main" val="1554606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35</a:t>
            </a:fld>
            <a:endParaRPr lang="fr-CA"/>
          </a:p>
        </p:txBody>
      </p:sp>
    </p:spTree>
    <p:extLst>
      <p:ext uri="{BB962C8B-B14F-4D97-AF65-F5344CB8AC3E}">
        <p14:creationId xmlns:p14="http://schemas.microsoft.com/office/powerpoint/2010/main" val="1324945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36</a:t>
            </a:fld>
            <a:endParaRPr lang="fr-CA"/>
          </a:p>
        </p:txBody>
      </p:sp>
    </p:spTree>
    <p:extLst>
      <p:ext uri="{BB962C8B-B14F-4D97-AF65-F5344CB8AC3E}">
        <p14:creationId xmlns:p14="http://schemas.microsoft.com/office/powerpoint/2010/main" val="221763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37</a:t>
            </a:fld>
            <a:endParaRPr lang="fr-CA"/>
          </a:p>
        </p:txBody>
      </p:sp>
    </p:spTree>
    <p:extLst>
      <p:ext uri="{BB962C8B-B14F-4D97-AF65-F5344CB8AC3E}">
        <p14:creationId xmlns:p14="http://schemas.microsoft.com/office/powerpoint/2010/main" val="1543677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38</a:t>
            </a:fld>
            <a:endParaRPr lang="fr-CA"/>
          </a:p>
        </p:txBody>
      </p:sp>
    </p:spTree>
    <p:extLst>
      <p:ext uri="{BB962C8B-B14F-4D97-AF65-F5344CB8AC3E}">
        <p14:creationId xmlns:p14="http://schemas.microsoft.com/office/powerpoint/2010/main" val="2482614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39</a:t>
            </a:fld>
            <a:endParaRPr lang="fr-CA"/>
          </a:p>
        </p:txBody>
      </p:sp>
    </p:spTree>
    <p:extLst>
      <p:ext uri="{BB962C8B-B14F-4D97-AF65-F5344CB8AC3E}">
        <p14:creationId xmlns:p14="http://schemas.microsoft.com/office/powerpoint/2010/main" val="220921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b="1" dirty="0"/>
              <a:t>Clarification et utilisation du terme pesticide:</a:t>
            </a:r>
          </a:p>
          <a:p>
            <a:pPr algn="just"/>
            <a:r>
              <a:rPr lang="fr-CA" sz="1200" dirty="0"/>
              <a:t>Afin de faciliter la compréhension lors de la formation, je vais utiliser le terme « pesticide » pour parler des herbicides, insecticides ou fongicides que l’on utilise en régie conventionnelle ou biologique.</a:t>
            </a:r>
          </a:p>
          <a:p>
            <a:pPr algn="just"/>
            <a:r>
              <a:rPr lang="fr-CA" sz="1200" dirty="0"/>
              <a:t>Car selon la définition donnée par Santé Canada un pesticide est un « produit, dispositif, organisme ou substance </a:t>
            </a:r>
            <a:r>
              <a:rPr lang="fr-CA" sz="1200" dirty="0" smtClean="0"/>
              <a:t>utilisée comme </a:t>
            </a:r>
            <a:r>
              <a:rPr lang="fr-CA" sz="1200" dirty="0"/>
              <a:t>moyen de lutte contre un organisme nuisible ».</a:t>
            </a:r>
          </a:p>
          <a:p>
            <a:pPr algn="just"/>
            <a:endParaRPr lang="fr-CA" sz="1200" dirty="0"/>
          </a:p>
          <a:p>
            <a:pPr algn="just"/>
            <a:endParaRPr lang="fr-CA" sz="1200" dirty="0"/>
          </a:p>
          <a:p>
            <a:pPr algn="just"/>
            <a:r>
              <a:rPr lang="fr-CA" sz="1200" dirty="0"/>
              <a:t>(</a:t>
            </a:r>
            <a:r>
              <a:rPr lang="fr-CA" sz="1200" dirty="0">
                <a:hlinkClick r:id="rId3"/>
              </a:rPr>
              <a:t>https://www.canada.ca/fr/sante-canada/services/securite-produits-consommation/rapports-publications/pesticides-lutte-antiparasitaire/fiches-renseignements-autres-ressources/reglementation-pesticides.html</a:t>
            </a:r>
            <a:r>
              <a:rPr lang="fr-CA" sz="1200" dirty="0"/>
              <a:t>)</a:t>
            </a:r>
          </a:p>
          <a:p>
            <a:pPr algn="just"/>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a:t>
            </a:fld>
            <a:endParaRPr lang="fr-CA"/>
          </a:p>
        </p:txBody>
      </p:sp>
    </p:spTree>
    <p:extLst>
      <p:ext uri="{BB962C8B-B14F-4D97-AF65-F5344CB8AC3E}">
        <p14:creationId xmlns:p14="http://schemas.microsoft.com/office/powerpoint/2010/main" val="1037935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6EE246-C175-4E86-B791-6AC66BB94675}" type="slidenum">
              <a:rPr lang="fr-CA" smtClean="0"/>
              <a:t>40</a:t>
            </a:fld>
            <a:endParaRPr lang="fr-CA"/>
          </a:p>
        </p:txBody>
      </p:sp>
    </p:spTree>
    <p:extLst>
      <p:ext uri="{BB962C8B-B14F-4D97-AF65-F5344CB8AC3E}">
        <p14:creationId xmlns:p14="http://schemas.microsoft.com/office/powerpoint/2010/main" val="1857238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41</a:t>
            </a:fld>
            <a:endParaRPr lang="fr-CA"/>
          </a:p>
        </p:txBody>
      </p:sp>
    </p:spTree>
    <p:extLst>
      <p:ext uri="{BB962C8B-B14F-4D97-AF65-F5344CB8AC3E}">
        <p14:creationId xmlns:p14="http://schemas.microsoft.com/office/powerpoint/2010/main" val="1191771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42</a:t>
            </a:fld>
            <a:endParaRPr lang="fr-CA"/>
          </a:p>
        </p:txBody>
      </p:sp>
    </p:spTree>
    <p:extLst>
      <p:ext uri="{BB962C8B-B14F-4D97-AF65-F5344CB8AC3E}">
        <p14:creationId xmlns:p14="http://schemas.microsoft.com/office/powerpoint/2010/main" val="267235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43</a:t>
            </a:fld>
            <a:endParaRPr lang="fr-CA"/>
          </a:p>
        </p:txBody>
      </p:sp>
    </p:spTree>
    <p:extLst>
      <p:ext uri="{BB962C8B-B14F-4D97-AF65-F5344CB8AC3E}">
        <p14:creationId xmlns:p14="http://schemas.microsoft.com/office/powerpoint/2010/main" val="2485622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44</a:t>
            </a:fld>
            <a:endParaRPr lang="fr-CA"/>
          </a:p>
        </p:txBody>
      </p:sp>
    </p:spTree>
    <p:extLst>
      <p:ext uri="{BB962C8B-B14F-4D97-AF65-F5344CB8AC3E}">
        <p14:creationId xmlns:p14="http://schemas.microsoft.com/office/powerpoint/2010/main" val="3340288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45</a:t>
            </a:fld>
            <a:endParaRPr lang="fr-CA"/>
          </a:p>
        </p:txBody>
      </p:sp>
    </p:spTree>
    <p:extLst>
      <p:ext uri="{BB962C8B-B14F-4D97-AF65-F5344CB8AC3E}">
        <p14:creationId xmlns:p14="http://schemas.microsoft.com/office/powerpoint/2010/main" val="394271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46</a:t>
            </a:fld>
            <a:endParaRPr lang="fr-CA"/>
          </a:p>
        </p:txBody>
      </p:sp>
    </p:spTree>
    <p:extLst>
      <p:ext uri="{BB962C8B-B14F-4D97-AF65-F5344CB8AC3E}">
        <p14:creationId xmlns:p14="http://schemas.microsoft.com/office/powerpoint/2010/main" val="2441012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47</a:t>
            </a:fld>
            <a:endParaRPr lang="fr-CA"/>
          </a:p>
        </p:txBody>
      </p:sp>
    </p:spTree>
    <p:extLst>
      <p:ext uri="{BB962C8B-B14F-4D97-AF65-F5344CB8AC3E}">
        <p14:creationId xmlns:p14="http://schemas.microsoft.com/office/powerpoint/2010/main" val="15048082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48</a:t>
            </a:fld>
            <a:endParaRPr lang="fr-CA"/>
          </a:p>
        </p:txBody>
      </p:sp>
    </p:spTree>
    <p:extLst>
      <p:ext uri="{BB962C8B-B14F-4D97-AF65-F5344CB8AC3E}">
        <p14:creationId xmlns:p14="http://schemas.microsoft.com/office/powerpoint/2010/main" val="3400185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20725" y="4480004"/>
            <a:ext cx="5583238" cy="3665458"/>
          </a:xfrm>
        </p:spPr>
        <p:txBody>
          <a:bodyPr/>
          <a:lstStyle/>
          <a:p>
            <a:pPr algn="just" defTabSz="933180">
              <a:defRPr/>
            </a:pPr>
            <a:endParaRPr lang="fr-CA" sz="1100" dirty="0"/>
          </a:p>
          <a:p>
            <a:pPr algn="just" defTabSz="933180">
              <a:defRPr/>
            </a:pPr>
            <a:endParaRPr lang="fr-CA" dirty="0"/>
          </a:p>
          <a:p>
            <a:pPr algn="just" defTabSz="933180">
              <a:defRPr/>
            </a:pPr>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49</a:t>
            </a:fld>
            <a:endParaRPr lang="fr-CA"/>
          </a:p>
        </p:txBody>
      </p:sp>
    </p:spTree>
    <p:extLst>
      <p:ext uri="{BB962C8B-B14F-4D97-AF65-F5344CB8AC3E}">
        <p14:creationId xmlns:p14="http://schemas.microsoft.com/office/powerpoint/2010/main" val="5009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20724" y="4480004"/>
            <a:ext cx="5583239" cy="3665458"/>
          </a:xfrm>
        </p:spPr>
        <p:txBody>
          <a:bodyPr/>
          <a:lstStyle/>
          <a:p>
            <a:pPr algn="just"/>
            <a:endParaRPr lang="fr-CA"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92201-DBC5-4424-814E-F1670B130BEE}"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586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20725" y="4480004"/>
            <a:ext cx="5583238" cy="3665458"/>
          </a:xfrm>
        </p:spPr>
        <p:txBody>
          <a:bodyPr/>
          <a:lstStyle/>
          <a:p>
            <a:pPr algn="just" defTabSz="933180">
              <a:defRPr/>
            </a:pPr>
            <a:endParaRPr lang="fr-CA" sz="1100" i="1"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50</a:t>
            </a:fld>
            <a:endParaRPr lang="fr-CA"/>
          </a:p>
        </p:txBody>
      </p:sp>
    </p:spTree>
    <p:extLst>
      <p:ext uri="{BB962C8B-B14F-4D97-AF65-F5344CB8AC3E}">
        <p14:creationId xmlns:p14="http://schemas.microsoft.com/office/powerpoint/2010/main" val="38771224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51</a:t>
            </a:fld>
            <a:endParaRPr lang="fr-CA"/>
          </a:p>
        </p:txBody>
      </p:sp>
    </p:spTree>
    <p:extLst>
      <p:ext uri="{BB962C8B-B14F-4D97-AF65-F5344CB8AC3E}">
        <p14:creationId xmlns:p14="http://schemas.microsoft.com/office/powerpoint/2010/main" val="32049983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23026">
              <a:defRPr/>
            </a:pPr>
            <a:r>
              <a:rPr lang="fr-CA" dirty="0"/>
              <a:t>Selon le Règlement sur les normes minimales de premiers secours et de premiers soins, </a:t>
            </a:r>
            <a:r>
              <a:rPr lang="fr-CA" b="1" dirty="0"/>
              <a:t>1 secouriste </a:t>
            </a:r>
            <a:r>
              <a:rPr lang="fr-CA" dirty="0"/>
              <a:t>est exigé dans un établissement de travail de moins de 50 travailleurs, par quart de travail. </a:t>
            </a:r>
          </a:p>
          <a:p>
            <a:pPr algn="just" defTabSz="923026">
              <a:defRPr/>
            </a:pPr>
            <a:endParaRPr lang="fr-CA" dirty="0"/>
          </a:p>
          <a:p>
            <a:pPr algn="just" defTabSz="923026">
              <a:defRPr/>
            </a:pPr>
            <a:r>
              <a:rPr lang="fr-CA" dirty="0"/>
              <a:t>Un </a:t>
            </a:r>
            <a:r>
              <a:rPr lang="fr-CA" b="1" dirty="0"/>
              <a:t>cartable avec les étiquettes de pesticides </a:t>
            </a:r>
            <a:r>
              <a:rPr lang="fr-CA" dirty="0"/>
              <a:t>et fiches de données de sécurité des produits utilisés imprimés et accessibles est essentiel. </a:t>
            </a:r>
          </a:p>
          <a:p>
            <a:pPr algn="just" defTabSz="923026">
              <a:defRPr/>
            </a:pPr>
            <a:r>
              <a:rPr lang="fr-CA" dirty="0"/>
              <a:t>Les fiches de données de sécurité (ou fiches signalétiques) sont disponibles sur le site Web des fabricants des produits. Elles contiennent des informations sur les premiers secours à apporter, des indications en cas de déversement et des informations toxicologiques.</a:t>
            </a:r>
          </a:p>
          <a:p>
            <a:pPr algn="just"/>
            <a:endParaRPr lang="fr-CA" dirty="0"/>
          </a:p>
          <a:p>
            <a:pPr algn="just"/>
            <a:r>
              <a:rPr lang="fr-CA" dirty="0"/>
              <a:t>Une </a:t>
            </a:r>
            <a:r>
              <a:rPr lang="fr-CA" b="1" dirty="0"/>
              <a:t>affiche adéquate </a:t>
            </a:r>
            <a:r>
              <a:rPr lang="fr-CA" dirty="0"/>
              <a:t>doit permettre une localisation facile et rapide des trousses de premiers soins et du système de communication prévu. Elle doit contenir les numéros à composer en cas d’urgence. </a:t>
            </a:r>
          </a:p>
          <a:p>
            <a:pPr algn="just"/>
            <a:endParaRPr lang="fr-CA" dirty="0"/>
          </a:p>
          <a:p>
            <a:pPr algn="just"/>
            <a:r>
              <a:rPr lang="fr-CA" dirty="0"/>
              <a:t>L’affiche « Premiers secours » peut être imprimée depuis le site de la CNESST (</a:t>
            </a:r>
            <a:r>
              <a:rPr lang="fr-CA" dirty="0">
                <a:hlinkClick r:id="rId3"/>
              </a:rPr>
              <a:t>http://www.cnesst.gouv.qc.ca/Publications/900/Documents/DC900-801web.pdf</a:t>
            </a:r>
            <a:r>
              <a:rPr lang="fr-CA" dirty="0"/>
              <a:t>). </a:t>
            </a:r>
          </a:p>
          <a:p>
            <a:pPr algn="just"/>
            <a:endParaRPr lang="fr-CA" dirty="0"/>
          </a:p>
          <a:p>
            <a:pPr algn="just"/>
            <a:r>
              <a:rPr lang="fr-CA" dirty="0"/>
              <a:t>Lorsque l’on contacte le Centre </a:t>
            </a:r>
            <a:r>
              <a:rPr lang="fr-CA" dirty="0" err="1"/>
              <a:t>Anti-poison</a:t>
            </a:r>
            <a:r>
              <a:rPr lang="fr-CA" dirty="0"/>
              <a:t>, il est important d’avoir l’étiquette du ou des pesticides en cause afin d’accélérer la recherche d’information sur la toxicité du ou des produits.</a:t>
            </a:r>
          </a:p>
          <a:p>
            <a:pPr algn="just"/>
            <a:endParaRPr lang="fr-CA" dirty="0"/>
          </a:p>
          <a:p>
            <a:pPr algn="just"/>
            <a:r>
              <a:rPr lang="fr-CA" i="1" dirty="0"/>
              <a:t>Source : Fiche 3 – Communication, dossier premiers secours et premiers soins, Réseau public en santé et sécurité, 2018.</a:t>
            </a:r>
          </a:p>
          <a:p>
            <a:pPr algn="just"/>
            <a:endParaRPr lang="fr-CA" dirty="0"/>
          </a:p>
          <a:p>
            <a:endParaRPr lang="fr-CA" dirty="0"/>
          </a:p>
        </p:txBody>
      </p:sp>
      <p:sp>
        <p:nvSpPr>
          <p:cNvPr id="4" name="Espace réservé du numéro de diapositive 3"/>
          <p:cNvSpPr>
            <a:spLocks noGrp="1"/>
          </p:cNvSpPr>
          <p:nvPr>
            <p:ph type="sldNum" sz="quarter" idx="10"/>
          </p:nvPr>
        </p:nvSpPr>
        <p:spPr/>
        <p:txBody>
          <a:bodyPr/>
          <a:lstStyle/>
          <a:p>
            <a:pPr defTabSz="979962">
              <a:defRPr/>
            </a:pPr>
            <a:fld id="{46A92201-DBC5-4424-814E-F1670B130BEE}" type="slidenum">
              <a:rPr lang="fr-CA">
                <a:solidFill>
                  <a:prstClr val="black"/>
                </a:solidFill>
                <a:latin typeface="Calibri" panose="020F0502020204030204"/>
              </a:rPr>
              <a:pPr defTabSz="979962">
                <a:defRPr/>
              </a:pPr>
              <a:t>52</a:t>
            </a:fld>
            <a:endParaRPr lang="fr-CA">
              <a:solidFill>
                <a:prstClr val="black"/>
              </a:solidFill>
              <a:latin typeface="Calibri" panose="020F0502020204030204"/>
            </a:endParaRPr>
          </a:p>
        </p:txBody>
      </p:sp>
    </p:spTree>
    <p:extLst>
      <p:ext uri="{BB962C8B-B14F-4D97-AF65-F5344CB8AC3E}">
        <p14:creationId xmlns:p14="http://schemas.microsoft.com/office/powerpoint/2010/main" val="16349238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53</a:t>
            </a:fld>
            <a:endParaRPr lang="fr-CA"/>
          </a:p>
        </p:txBody>
      </p:sp>
    </p:spTree>
    <p:extLst>
      <p:ext uri="{BB962C8B-B14F-4D97-AF65-F5344CB8AC3E}">
        <p14:creationId xmlns:p14="http://schemas.microsoft.com/office/powerpoint/2010/main" val="1395510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54</a:t>
            </a:fld>
            <a:endParaRPr lang="fr-CA"/>
          </a:p>
        </p:txBody>
      </p:sp>
    </p:spTree>
    <p:extLst>
      <p:ext uri="{BB962C8B-B14F-4D97-AF65-F5344CB8AC3E}">
        <p14:creationId xmlns:p14="http://schemas.microsoft.com/office/powerpoint/2010/main" val="3756962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Un des objectifs du projet</a:t>
            </a:r>
            <a:r>
              <a:rPr lang="fr-CA" baseline="0" dirty="0" smtClean="0"/>
              <a:t> était de réaliser une synthèse des outils existants par les spécialistes et de créer les outils inexistants afin de les intégrer à un seul endroit, appelé le coffre à outils. </a:t>
            </a:r>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55</a:t>
            </a:fld>
            <a:endParaRPr lang="fr-CA"/>
          </a:p>
        </p:txBody>
      </p:sp>
    </p:spTree>
    <p:extLst>
      <p:ext uri="{BB962C8B-B14F-4D97-AF65-F5344CB8AC3E}">
        <p14:creationId xmlns:p14="http://schemas.microsoft.com/office/powerpoint/2010/main" val="33120109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56</a:t>
            </a:fld>
            <a:endParaRPr lang="fr-CA"/>
          </a:p>
        </p:txBody>
      </p:sp>
    </p:spTree>
    <p:extLst>
      <p:ext uri="{BB962C8B-B14F-4D97-AF65-F5344CB8AC3E}">
        <p14:creationId xmlns:p14="http://schemas.microsoft.com/office/powerpoint/2010/main" val="1400105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57</a:t>
            </a:fld>
            <a:endParaRPr lang="fr-CA"/>
          </a:p>
        </p:txBody>
      </p:sp>
    </p:spTree>
    <p:extLst>
      <p:ext uri="{BB962C8B-B14F-4D97-AF65-F5344CB8AC3E}">
        <p14:creationId xmlns:p14="http://schemas.microsoft.com/office/powerpoint/2010/main" val="42588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6</a:t>
            </a:fld>
            <a:endParaRPr lang="fr-CA"/>
          </a:p>
        </p:txBody>
      </p:sp>
    </p:spTree>
    <p:extLst>
      <p:ext uri="{BB962C8B-B14F-4D97-AF65-F5344CB8AC3E}">
        <p14:creationId xmlns:p14="http://schemas.microsoft.com/office/powerpoint/2010/main" val="295210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20724" y="4480004"/>
            <a:ext cx="5583239" cy="3665458"/>
          </a:xfrm>
        </p:spPr>
        <p:txBody>
          <a:bodyPr/>
          <a:lstStyle/>
          <a:p>
            <a:pPr algn="just"/>
            <a:r>
              <a:rPr lang="fr-CA" b="1" dirty="0"/>
              <a:t>Présentation de la vidéo:</a:t>
            </a:r>
          </a:p>
          <a:p>
            <a:pPr algn="just"/>
            <a:r>
              <a:rPr lang="fr-CA" sz="1100" dirty="0"/>
              <a:t>Les équipements de protection individuelle (ÉPI) sont utilisés pour réduire les risques de contamination quand on utilise des pesticides. Mais attention ces équipements ne sont pas une fin en soi.</a:t>
            </a:r>
          </a:p>
          <a:p>
            <a:pPr algn="just"/>
            <a:endParaRPr lang="fr-CA" sz="1100" dirty="0"/>
          </a:p>
          <a:p>
            <a:pPr algn="just"/>
            <a:r>
              <a:rPr lang="fr-CA" sz="1100" dirty="0"/>
              <a:t>Voici une vidéo caricaturale qui illustre les risques de contamination lorsqu’on est en contact lors d’utilisation des produits chimiques ou des pesticides malgré l’utilisation d’équipements de protection individuelle.</a:t>
            </a:r>
          </a:p>
          <a:p>
            <a:pPr algn="just"/>
            <a:endParaRPr lang="fr-CA" sz="1100" dirty="0"/>
          </a:p>
          <a:p>
            <a:pPr algn="just"/>
            <a:r>
              <a:rPr lang="fr-CA" sz="1100" dirty="0"/>
              <a:t>N.B.: Commencer la vidéo à 30 secondes (l’homme sort de l’entrepôt après avoir fait une pulvérisation)</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92201-DBC5-4424-814E-F1670B130BEE}"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24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8</a:t>
            </a:fld>
            <a:endParaRPr lang="fr-CA"/>
          </a:p>
        </p:txBody>
      </p:sp>
    </p:spTree>
    <p:extLst>
      <p:ext uri="{BB962C8B-B14F-4D97-AF65-F5344CB8AC3E}">
        <p14:creationId xmlns:p14="http://schemas.microsoft.com/office/powerpoint/2010/main" val="50499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sz="1200" dirty="0"/>
              <a:t>Voici les 4 grandes voies d’exposition de l'organisme aux pesticides. Pour chacune d’elle, il existe un risque direct de contamination qu’il est souvent facile d’identifier. Mais il faut garder en tête qu'il existe aussi un risque indirect de contamination que chaque utilisateur de pesticide doit reconnaître en lien avec ses activités ou ses habitudes.</a:t>
            </a:r>
          </a:p>
          <a:p>
            <a:pPr algn="just"/>
            <a:r>
              <a:rPr lang="fr-CA" sz="1200" dirty="0"/>
              <a:t>Connaître ces voix et les risques de contamination associés va vous permettre de mieux comprendre le pourquoi de certains ÉPI et surtout d’organiser votre travail en fonction de ces risques.</a:t>
            </a:r>
          </a:p>
          <a:p>
            <a:pPr algn="just"/>
            <a:endParaRPr lang="fr-CA" b="1" dirty="0"/>
          </a:p>
          <a:p>
            <a:pPr algn="just"/>
            <a:r>
              <a:rPr lang="fr-CA" b="1" dirty="0"/>
              <a:t>Exposition par voie oculaire : </a:t>
            </a:r>
            <a:r>
              <a:rPr lang="fr-CA" sz="1200" dirty="0"/>
              <a:t>risque direct (éclaboussures lors de la préparation) et risque indirect (se frotter les yeux... Avec les mains ou des gants souillés).</a:t>
            </a:r>
          </a:p>
          <a:p>
            <a:pPr algn="just"/>
            <a:endParaRPr lang="fr-CA" dirty="0"/>
          </a:p>
          <a:p>
            <a:pPr algn="just"/>
            <a:r>
              <a:rPr lang="fr-CA" b="1" dirty="0"/>
              <a:t>Exposition par inhalation </a:t>
            </a:r>
            <a:r>
              <a:rPr lang="fr-CA" dirty="0"/>
              <a:t>: </a:t>
            </a:r>
            <a:r>
              <a:rPr lang="fr-CA" sz="1200" dirty="0"/>
              <a:t>risque direct (manipulation des contenants de pesticides, préparation, traitement, etc.) et risque indirect (sortir du tracteur sans protection dans une parcelle venant d’être traitée, ne pas respecter les délais de réentrée). Elle est souvent considérée à tort comme importante à cause de l’odeur des produits. Cependant, l’odeur n’est pas un indicateur de toxicité.</a:t>
            </a:r>
          </a:p>
          <a:p>
            <a:pPr algn="just"/>
            <a:endParaRPr lang="fr-CA" dirty="0"/>
          </a:p>
          <a:p>
            <a:pPr algn="just"/>
            <a:r>
              <a:rPr lang="fr-CA" b="1" dirty="0"/>
              <a:t>Exposition par ingestion </a:t>
            </a:r>
            <a:r>
              <a:rPr lang="fr-CA" dirty="0"/>
              <a:t>: </a:t>
            </a:r>
            <a:r>
              <a:rPr lang="fr-CA" sz="1200" dirty="0"/>
              <a:t>risque direct (souffler dans une buse pour la déboucher, éclaboussures sur les lèvres) et risque indirect (se ronger les ongles, manger, boire, fumer).</a:t>
            </a:r>
          </a:p>
          <a:p>
            <a:pPr algn="just"/>
            <a:endParaRPr lang="fr-CA" dirty="0"/>
          </a:p>
          <a:p>
            <a:pPr algn="just" defTabSz="933180">
              <a:defRPr/>
            </a:pPr>
            <a:r>
              <a:rPr lang="fr-CA" b="1" dirty="0"/>
              <a:t>Exposition par voie cutanée </a:t>
            </a:r>
            <a:r>
              <a:rPr lang="fr-CA" dirty="0"/>
              <a:t>: </a:t>
            </a:r>
            <a:r>
              <a:rPr lang="fr-CA" sz="1200" dirty="0"/>
              <a:t>les mains représentent la principale voie de contamination! Risque direct (manipulation des contenants de pesticides, préparation, traitement, etc.) et risque indirect (donner une poignée de main ou répondre au téléphone, toucher des objets contaminés sans protection). Il importe toutefois de garder en tête que l’exposition de tout le corps est aussi possible notamment en l’absence de protection individuelle adéquate ou lorsque les EPI ne sont pas décontaminés. </a:t>
            </a:r>
          </a:p>
          <a:p>
            <a:pPr algn="just" defTabSz="933180">
              <a:defRPr/>
            </a:pPr>
            <a:endParaRPr lang="fr-CA" dirty="0"/>
          </a:p>
          <a:p>
            <a:pPr algn="just" defTabSz="933180">
              <a:defRPr/>
            </a:pPr>
            <a:r>
              <a:rPr lang="fr-CA" dirty="0"/>
              <a:t>Dans le cas d’une contamination, certains troubles peuvent apparaitre en fonction du type d’intoxication (2 diapos suivantes).</a:t>
            </a:r>
          </a:p>
        </p:txBody>
      </p:sp>
      <p:sp>
        <p:nvSpPr>
          <p:cNvPr id="4" name="Espace réservé du numéro de diapositive 3"/>
          <p:cNvSpPr>
            <a:spLocks noGrp="1"/>
          </p:cNvSpPr>
          <p:nvPr>
            <p:ph type="sldNum" sz="quarter" idx="10"/>
          </p:nvPr>
        </p:nvSpPr>
        <p:spPr/>
        <p:txBody>
          <a:bodyPr/>
          <a:lstStyle/>
          <a:p>
            <a:fld id="{46A92201-DBC5-4424-814E-F1670B130BEE}" type="slidenum">
              <a:rPr lang="fr-CA" smtClean="0"/>
              <a:t>9</a:t>
            </a:fld>
            <a:endParaRPr lang="fr-CA"/>
          </a:p>
        </p:txBody>
      </p:sp>
    </p:spTree>
    <p:extLst>
      <p:ext uri="{BB962C8B-B14F-4D97-AF65-F5344CB8AC3E}">
        <p14:creationId xmlns:p14="http://schemas.microsoft.com/office/powerpoint/2010/main" val="235003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F761430C-38AB-4E1E-BC8A-B4B2A4F94562}" type="datetimeFigureOut">
              <a:rPr lang="fr-CA" smtClean="0"/>
              <a:t>2019-04-30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54959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761430C-38AB-4E1E-BC8A-B4B2A4F94562}" type="datetimeFigureOut">
              <a:rPr lang="fr-CA" smtClean="0"/>
              <a:t>2019-04-30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16711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F761430C-38AB-4E1E-BC8A-B4B2A4F94562}" type="datetimeFigureOut">
              <a:rPr lang="fr-CA" smtClean="0"/>
              <a:t>2019-04-30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147913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761430C-38AB-4E1E-BC8A-B4B2A4F94562}" type="datetimeFigureOut">
              <a:rPr lang="fr-CA" smtClean="0"/>
              <a:t>2019-04-30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3903802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fr-FR"/>
              <a:t>Modifiez le style du titre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761430C-38AB-4E1E-BC8A-B4B2A4F94562}" type="datetimeFigureOut">
              <a:rPr lang="fr-CA" smtClean="0"/>
              <a:t>2019-04-30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201182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761430C-38AB-4E1E-BC8A-B4B2A4F94562}" type="datetimeFigureOut">
              <a:rPr lang="fr-CA" smtClean="0"/>
              <a:t>2019-04-30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197787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45127" y="2507550"/>
            <a:ext cx="5156200" cy="36805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7550"/>
            <a:ext cx="5181601" cy="36805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F761430C-38AB-4E1E-BC8A-B4B2A4F94562}" type="datetimeFigureOut">
              <a:rPr lang="fr-CA" smtClean="0"/>
              <a:t>2019-04-30</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496D6115-CAF8-48E8-9612-BF16020BCE8A}" type="slidenum">
              <a:rPr lang="fr-CA" smtClean="0"/>
              <a:t>‹N°›</a:t>
            </a:fld>
            <a:endParaRPr lang="fr-CA"/>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9416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61430C-38AB-4E1E-BC8A-B4B2A4F94562}" type="datetimeFigureOut">
              <a:rPr lang="fr-CA" smtClean="0"/>
              <a:t>2019-04-30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496D6115-CAF8-48E8-9612-BF16020BCE8A}" type="slidenum">
              <a:rPr lang="fr-CA" smtClean="0"/>
              <a:t>‹N°›</a:t>
            </a:fld>
            <a:endParaRPr lang="fr-CA"/>
          </a:p>
        </p:txBody>
      </p:sp>
      <p:sp>
        <p:nvSpPr>
          <p:cNvPr id="6" name="Title 5"/>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252077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1430C-38AB-4E1E-BC8A-B4B2A4F94562}" type="datetimeFigureOut">
              <a:rPr lang="fr-CA" smtClean="0"/>
              <a:t>2019-04-30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3390882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fr-FR"/>
              <a:t>Modifiez le style du titre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761430C-38AB-4E1E-BC8A-B4B2A4F94562}" type="datetimeFigureOut">
              <a:rPr lang="fr-CA" smtClean="0"/>
              <a:t>2019-04-30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225245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761430C-38AB-4E1E-BC8A-B4B2A4F94562}" type="datetimeFigureOut">
              <a:rPr lang="fr-CA" smtClean="0"/>
              <a:t>2019-04-30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96D6115-CAF8-48E8-9612-BF16020BCE8A}" type="slidenum">
              <a:rPr lang="fr-CA" smtClean="0"/>
              <a:t>‹N°›</a:t>
            </a:fld>
            <a:endParaRPr lang="fr-CA"/>
          </a:p>
        </p:txBody>
      </p:sp>
    </p:spTree>
    <p:extLst>
      <p:ext uri="{BB962C8B-B14F-4D97-AF65-F5344CB8AC3E}">
        <p14:creationId xmlns:p14="http://schemas.microsoft.com/office/powerpoint/2010/main" val="4253261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761430C-38AB-4E1E-BC8A-B4B2A4F94562}" type="datetimeFigureOut">
              <a:rPr lang="fr-CA" smtClean="0"/>
              <a:t>2019-04-30</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fr-CA"/>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6D6115-CAF8-48E8-9612-BF16020BCE8A}" type="slidenum">
              <a:rPr lang="fr-CA" smtClean="0"/>
              <a:t>‹N°›</a:t>
            </a:fld>
            <a:endParaRPr lang="fr-CA"/>
          </a:p>
        </p:txBody>
      </p:sp>
    </p:spTree>
    <p:extLst>
      <p:ext uri="{BB962C8B-B14F-4D97-AF65-F5344CB8AC3E}">
        <p14:creationId xmlns:p14="http://schemas.microsoft.com/office/powerpoint/2010/main" val="40643992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18.jpe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17.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notesSlide" Target="../notesSlides/notesSlide10.xml"/><Relationship Id="rId5" Type="http://schemas.openxmlformats.org/officeDocument/2006/relationships/tags" Target="../tags/tag68.xml"/><Relationship Id="rId15" Type="http://schemas.openxmlformats.org/officeDocument/2006/relationships/image" Target="../media/image20.jpeg"/><Relationship Id="rId10" Type="http://schemas.openxmlformats.org/officeDocument/2006/relationships/slideLayout" Target="../slideLayouts/slideLayout2.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vmlDrawing" Target="../drawings/vmlDrawing1.vml"/><Relationship Id="rId6" Type="http://schemas.openxmlformats.org/officeDocument/2006/relationships/tags" Target="../tags/tag77.xml"/><Relationship Id="rId11" Type="http://schemas.openxmlformats.org/officeDocument/2006/relationships/image" Target="../media/image21.png"/><Relationship Id="rId5" Type="http://schemas.openxmlformats.org/officeDocument/2006/relationships/tags" Target="../tags/tag76.xml"/><Relationship Id="rId10" Type="http://schemas.openxmlformats.org/officeDocument/2006/relationships/oleObject" Target="../embeddings/oleObject1.bin"/><Relationship Id="rId4" Type="http://schemas.openxmlformats.org/officeDocument/2006/relationships/tags" Target="../tags/tag75.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vmlDrawing" Target="../drawings/vmlDrawing2.vml"/><Relationship Id="rId6" Type="http://schemas.openxmlformats.org/officeDocument/2006/relationships/tags" Target="../tags/tag83.xml"/><Relationship Id="rId11" Type="http://schemas.openxmlformats.org/officeDocument/2006/relationships/image" Target="../media/image22.png"/><Relationship Id="rId5" Type="http://schemas.openxmlformats.org/officeDocument/2006/relationships/tags" Target="../tags/tag82.xml"/><Relationship Id="rId10" Type="http://schemas.openxmlformats.org/officeDocument/2006/relationships/oleObject" Target="../embeddings/oleObject2.bin"/><Relationship Id="rId4" Type="http://schemas.openxmlformats.org/officeDocument/2006/relationships/tags" Target="../tags/tag8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87.xml"/><Relationship Id="rId7" Type="http://schemas.openxmlformats.org/officeDocument/2006/relationships/notesSlide" Target="../notesSlides/notesSlide13.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Layout" Target="../slideLayouts/slideLayout2.xml"/><Relationship Id="rId5" Type="http://schemas.openxmlformats.org/officeDocument/2006/relationships/tags" Target="../tags/tag89.xml"/><Relationship Id="rId4" Type="http://schemas.openxmlformats.org/officeDocument/2006/relationships/tags" Target="../tags/tag88.xml"/></Relationships>
</file>

<file path=ppt/slides/_rels/slide14.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95.xml"/><Relationship Id="rId7" Type="http://schemas.openxmlformats.org/officeDocument/2006/relationships/notesSlide" Target="../notesSlides/notesSlide1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Layout" Target="../slideLayouts/slideLayout2.xml"/><Relationship Id="rId5" Type="http://schemas.openxmlformats.org/officeDocument/2006/relationships/tags" Target="../tags/tag97.xml"/><Relationship Id="rId4" Type="http://schemas.openxmlformats.org/officeDocument/2006/relationships/tags" Target="../tags/tag96.xml"/></Relationships>
</file>

<file path=ppt/slides/_rels/slide16.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image" Target="../media/image25.jpg"/><Relationship Id="rId18" Type="http://schemas.openxmlformats.org/officeDocument/2006/relationships/image" Target="../media/image30.jpeg"/><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6.xml"/><Relationship Id="rId17" Type="http://schemas.openxmlformats.org/officeDocument/2006/relationships/image" Target="../media/image29.jpeg"/><Relationship Id="rId2" Type="http://schemas.openxmlformats.org/officeDocument/2006/relationships/tags" Target="../tags/tag99.xml"/><Relationship Id="rId16" Type="http://schemas.openxmlformats.org/officeDocument/2006/relationships/image" Target="../media/image28.jp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2.xml"/><Relationship Id="rId5" Type="http://schemas.openxmlformats.org/officeDocument/2006/relationships/tags" Target="../tags/tag102.xml"/><Relationship Id="rId15" Type="http://schemas.openxmlformats.org/officeDocument/2006/relationships/image" Target="../media/image27.jpeg"/><Relationship Id="rId10" Type="http://schemas.openxmlformats.org/officeDocument/2006/relationships/tags" Target="../tags/tag107.xml"/><Relationship Id="rId19" Type="http://schemas.openxmlformats.org/officeDocument/2006/relationships/image" Target="../media/image31.jpeg"/><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32.jp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111.xml"/></Relationships>
</file>

<file path=ppt/slides/_rels/slide18.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33.png"/><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notesSlide" Target="../notesSlides/notesSlide18.xml"/><Relationship Id="rId2" Type="http://schemas.openxmlformats.org/officeDocument/2006/relationships/tags" Target="../tags/tag113.xml"/><Relationship Id="rId16" Type="http://schemas.openxmlformats.org/officeDocument/2006/relationships/image" Target="../media/image36.jpe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slideLayout" Target="../slideLayouts/slideLayout2.xml"/><Relationship Id="rId5" Type="http://schemas.openxmlformats.org/officeDocument/2006/relationships/tags" Target="../tags/tag116.xml"/><Relationship Id="rId15" Type="http://schemas.openxmlformats.org/officeDocument/2006/relationships/image" Target="../media/image35.JPG"/><Relationship Id="rId10" Type="http://schemas.openxmlformats.org/officeDocument/2006/relationships/tags" Target="../tags/tag121.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37.jpeg"/><Relationship Id="rId18" Type="http://schemas.openxmlformats.org/officeDocument/2006/relationships/image" Target="../media/image36.jpeg"/><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notesSlide" Target="../notesSlides/notesSlide19.xml"/><Relationship Id="rId17" Type="http://schemas.openxmlformats.org/officeDocument/2006/relationships/image" Target="../media/image41.jpeg"/><Relationship Id="rId2" Type="http://schemas.openxmlformats.org/officeDocument/2006/relationships/tags" Target="../tags/tag123.xml"/><Relationship Id="rId16" Type="http://schemas.openxmlformats.org/officeDocument/2006/relationships/image" Target="../media/image40.jpg"/><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slideLayout" Target="../slideLayouts/slideLayout2.xml"/><Relationship Id="rId5" Type="http://schemas.openxmlformats.org/officeDocument/2006/relationships/tags" Target="../tags/tag126.xml"/><Relationship Id="rId15" Type="http://schemas.openxmlformats.org/officeDocument/2006/relationships/image" Target="../media/image39.jpg"/><Relationship Id="rId10" Type="http://schemas.openxmlformats.org/officeDocument/2006/relationships/tags" Target="../tags/tag131.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image" Target="../media/image38.jpg"/></Relationships>
</file>

<file path=ppt/slides/_rels/slide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notesSlide" Target="../notesSlides/notesSlide2.xml"/><Relationship Id="rId18" Type="http://schemas.openxmlformats.org/officeDocument/2006/relationships/image" Target="../media/image6.png"/><Relationship Id="rId3" Type="http://schemas.openxmlformats.org/officeDocument/2006/relationships/tags" Target="../tags/tag7.xml"/><Relationship Id="rId21" Type="http://schemas.openxmlformats.org/officeDocument/2006/relationships/image" Target="../media/image9.png"/><Relationship Id="rId7" Type="http://schemas.openxmlformats.org/officeDocument/2006/relationships/tags" Target="../tags/tag11.xml"/><Relationship Id="rId12" Type="http://schemas.openxmlformats.org/officeDocument/2006/relationships/slideLayout" Target="../slideLayouts/slideLayout2.xml"/><Relationship Id="rId17" Type="http://schemas.openxmlformats.org/officeDocument/2006/relationships/image" Target="../media/image5.png"/><Relationship Id="rId2" Type="http://schemas.openxmlformats.org/officeDocument/2006/relationships/tags" Target="../tags/tag6.xml"/><Relationship Id="rId16" Type="http://schemas.openxmlformats.org/officeDocument/2006/relationships/image" Target="../media/image4.jpeg"/><Relationship Id="rId20" Type="http://schemas.openxmlformats.org/officeDocument/2006/relationships/image" Target="../media/image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3.jpeg"/><Relationship Id="rId10" Type="http://schemas.openxmlformats.org/officeDocument/2006/relationships/tags" Target="../tags/tag14.xml"/><Relationship Id="rId19" Type="http://schemas.openxmlformats.org/officeDocument/2006/relationships/image" Target="../media/image7.jp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tags" Target="../tags/tag134.xml"/><Relationship Id="rId7" Type="http://schemas.openxmlformats.org/officeDocument/2006/relationships/notesSlide" Target="../notesSlides/notesSlide20.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tags" Target="../tags/tag135.xml"/><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43.jp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140.xml"/></Relationships>
</file>

<file path=ppt/slides/_rels/slide22.xml.rels><?xml version="1.0" encoding="UTF-8" standalone="yes"?>
<Relationships xmlns="http://schemas.openxmlformats.org/package/2006/relationships"><Relationship Id="rId8" Type="http://schemas.openxmlformats.org/officeDocument/2006/relationships/tags" Target="../tags/tag148.xml"/><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image" Target="../media/image44.JP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notesSlide" Target="../notesSlides/notesSlide22.xml"/><Relationship Id="rId5" Type="http://schemas.openxmlformats.org/officeDocument/2006/relationships/tags" Target="../tags/tag145.xml"/><Relationship Id="rId10" Type="http://schemas.openxmlformats.org/officeDocument/2006/relationships/slideLayout" Target="../slideLayouts/slideLayout2.xml"/><Relationship Id="rId4" Type="http://schemas.openxmlformats.org/officeDocument/2006/relationships/tags" Target="../tags/tag144.xml"/><Relationship Id="rId9" Type="http://schemas.openxmlformats.org/officeDocument/2006/relationships/tags" Target="../tags/tag149.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48.png"/><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47.JP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46.JPG"/><Relationship Id="rId5" Type="http://schemas.openxmlformats.org/officeDocument/2006/relationships/tags" Target="../tags/tag154.xml"/><Relationship Id="rId10" Type="http://schemas.openxmlformats.org/officeDocument/2006/relationships/image" Target="../media/image45.JPG"/><Relationship Id="rId4" Type="http://schemas.openxmlformats.org/officeDocument/2006/relationships/tags" Target="../tags/tag153.xml"/><Relationship Id="rId9" Type="http://schemas.openxmlformats.org/officeDocument/2006/relationships/notesSlide" Target="../notesSlides/notesSlide23.xml"/><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9.xml"/><Relationship Id="rId7" Type="http://schemas.openxmlformats.org/officeDocument/2006/relationships/tags" Target="../tags/tag163.xml"/><Relationship Id="rId12" Type="http://schemas.openxmlformats.org/officeDocument/2006/relationships/image" Target="../media/image48.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image" Target="../media/image36.jpeg"/><Relationship Id="rId5" Type="http://schemas.openxmlformats.org/officeDocument/2006/relationships/tags" Target="../tags/tag161.xml"/><Relationship Id="rId10" Type="http://schemas.openxmlformats.org/officeDocument/2006/relationships/image" Target="../media/image50.JPG"/><Relationship Id="rId4" Type="http://schemas.openxmlformats.org/officeDocument/2006/relationships/tags" Target="../tags/tag160.xml"/><Relationship Id="rId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66.xml"/><Relationship Id="rId7" Type="http://schemas.openxmlformats.org/officeDocument/2006/relationships/tags" Target="../tags/tag170.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image" Target="../media/image51.JPG"/><Relationship Id="rId5" Type="http://schemas.openxmlformats.org/officeDocument/2006/relationships/tags" Target="../tags/tag168.xml"/><Relationship Id="rId10" Type="http://schemas.openxmlformats.org/officeDocument/2006/relationships/image" Target="../media/image48.png"/><Relationship Id="rId4" Type="http://schemas.openxmlformats.org/officeDocument/2006/relationships/tags" Target="../tags/tag167.xml"/><Relationship Id="rId9"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image" Target="../media/image48.png"/><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image" Target="../media/image36.jpe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image" Target="../media/image52.png"/><Relationship Id="rId5" Type="http://schemas.openxmlformats.org/officeDocument/2006/relationships/tags" Target="../tags/tag175.xml"/><Relationship Id="rId10" Type="http://schemas.openxmlformats.org/officeDocument/2006/relationships/notesSlide" Target="../notesSlides/notesSlide26.xml"/><Relationship Id="rId4" Type="http://schemas.openxmlformats.org/officeDocument/2006/relationships/tags" Target="../tags/tag174.xml"/><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image" Target="../media/image48.png"/><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image" Target="../media/image36.jpe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image" Target="../media/image52.png"/><Relationship Id="rId5" Type="http://schemas.openxmlformats.org/officeDocument/2006/relationships/tags" Target="../tags/tag183.xml"/><Relationship Id="rId10" Type="http://schemas.openxmlformats.org/officeDocument/2006/relationships/notesSlide" Target="../notesSlides/notesSlide27.xml"/><Relationship Id="rId4" Type="http://schemas.openxmlformats.org/officeDocument/2006/relationships/tags" Target="../tags/tag182.xml"/><Relationship Id="rId9"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image" Target="../media/image48.png"/><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image" Target="../media/image36.jpe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image" Target="../media/image52.png"/><Relationship Id="rId5" Type="http://schemas.openxmlformats.org/officeDocument/2006/relationships/tags" Target="../tags/tag191.xml"/><Relationship Id="rId10" Type="http://schemas.openxmlformats.org/officeDocument/2006/relationships/notesSlide" Target="../notesSlides/notesSlide28.xml"/><Relationship Id="rId4" Type="http://schemas.openxmlformats.org/officeDocument/2006/relationships/tags" Target="../tags/tag190.xml"/><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54.JPG"/><Relationship Id="rId3" Type="http://schemas.openxmlformats.org/officeDocument/2006/relationships/tags" Target="../tags/tag197.xml"/><Relationship Id="rId7" Type="http://schemas.openxmlformats.org/officeDocument/2006/relationships/tags" Target="../tags/tag201.xml"/><Relationship Id="rId12" Type="http://schemas.openxmlformats.org/officeDocument/2006/relationships/image" Target="../media/image53.JPG"/><Relationship Id="rId17" Type="http://schemas.openxmlformats.org/officeDocument/2006/relationships/image" Target="../media/image48.png"/><Relationship Id="rId2" Type="http://schemas.openxmlformats.org/officeDocument/2006/relationships/tags" Target="../tags/tag196.xml"/><Relationship Id="rId16" Type="http://schemas.openxmlformats.org/officeDocument/2006/relationships/image" Target="../media/image56.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notesSlide" Target="../notesSlides/notesSlide29.xml"/><Relationship Id="rId5" Type="http://schemas.openxmlformats.org/officeDocument/2006/relationships/tags" Target="../tags/tag199.xml"/><Relationship Id="rId15" Type="http://schemas.openxmlformats.org/officeDocument/2006/relationships/image" Target="../media/image36.jpeg"/><Relationship Id="rId10" Type="http://schemas.openxmlformats.org/officeDocument/2006/relationships/slideLayout" Target="../slideLayouts/slideLayout2.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9.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206.xml"/><Relationship Id="rId7" Type="http://schemas.openxmlformats.org/officeDocument/2006/relationships/notesSlide" Target="../notesSlides/notesSlide30.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2.xml"/><Relationship Id="rId5" Type="http://schemas.openxmlformats.org/officeDocument/2006/relationships/tags" Target="../tags/tag208.xml"/><Relationship Id="rId10" Type="http://schemas.openxmlformats.org/officeDocument/2006/relationships/image" Target="../media/image48.png"/><Relationship Id="rId4" Type="http://schemas.openxmlformats.org/officeDocument/2006/relationships/tags" Target="../tags/tag207.xml"/><Relationship Id="rId9"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tags" Target="../tags/tag211.xml"/><Relationship Id="rId7" Type="http://schemas.openxmlformats.org/officeDocument/2006/relationships/image" Target="../media/image59.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212.xml"/></Relationships>
</file>

<file path=ppt/slides/_rels/slide3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video" Target="https://www.youtube.com/embed/Et9s1CT35d0" TargetMode="External"/><Relationship Id="rId7" Type="http://schemas.openxmlformats.org/officeDocument/2006/relationships/notesSlide" Target="../notesSlides/notesSlide32.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2.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hyperlink" Target="https://www.youtube.com/watch?time_continue=571&amp;v=Et9s1CT35d0" TargetMode="External"/></Relationships>
</file>

<file path=ppt/slides/_rels/slide33.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22.xml"/><Relationship Id="rId7" Type="http://schemas.openxmlformats.org/officeDocument/2006/relationships/tags" Target="../tags/tag226.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image" Target="../media/image62.jpg"/><Relationship Id="rId5" Type="http://schemas.openxmlformats.org/officeDocument/2006/relationships/tags" Target="../tags/tag224.xml"/><Relationship Id="rId10" Type="http://schemas.openxmlformats.org/officeDocument/2006/relationships/image" Target="../media/image61.jpeg"/><Relationship Id="rId4" Type="http://schemas.openxmlformats.org/officeDocument/2006/relationships/tags" Target="../tags/tag223.xml"/><Relationship Id="rId9"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image" Target="../media/image61.jpeg"/><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notesSlide" Target="../notesSlides/notesSlide35.xml"/><Relationship Id="rId2" Type="http://schemas.openxmlformats.org/officeDocument/2006/relationships/tags" Target="../tags/tag228.xml"/><Relationship Id="rId16" Type="http://schemas.openxmlformats.org/officeDocument/2006/relationships/slideLayout" Target="../slideLayouts/slideLayout2.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5" Type="http://schemas.openxmlformats.org/officeDocument/2006/relationships/tags" Target="../tags/tag231.xml"/><Relationship Id="rId15" Type="http://schemas.openxmlformats.org/officeDocument/2006/relationships/tags" Target="../tags/tag241.xml"/><Relationship Id="rId10" Type="http://schemas.openxmlformats.org/officeDocument/2006/relationships/tags" Target="../tags/tag236.xml"/><Relationship Id="rId19" Type="http://schemas.openxmlformats.org/officeDocument/2006/relationships/image" Target="../media/image63.jpg"/><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67.jpeg"/><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image" Target="../media/image66.jpe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image" Target="../media/image65.jpg"/><Relationship Id="rId5" Type="http://schemas.openxmlformats.org/officeDocument/2006/relationships/tags" Target="../tags/tag246.xml"/><Relationship Id="rId10" Type="http://schemas.openxmlformats.org/officeDocument/2006/relationships/image" Target="../media/image64.jpeg"/><Relationship Id="rId4" Type="http://schemas.openxmlformats.org/officeDocument/2006/relationships/tags" Target="../tags/tag245.xml"/><Relationship Id="rId9"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tags" Target="../tags/tag251.xml"/><Relationship Id="rId7" Type="http://schemas.openxmlformats.org/officeDocument/2006/relationships/image" Target="../media/image68.jp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tags" Target="../tags/tag252.xml"/></Relationships>
</file>

<file path=ppt/slides/_rels/slide3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tags" Target="../tags/tag255.xml"/><Relationship Id="rId7" Type="http://schemas.openxmlformats.org/officeDocument/2006/relationships/notesSlide" Target="../notesSlides/notesSlide38.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slideLayout" Target="../slideLayouts/slideLayout2.xml"/><Relationship Id="rId11" Type="http://schemas.openxmlformats.org/officeDocument/2006/relationships/image" Target="../media/image72.jpeg"/><Relationship Id="rId5" Type="http://schemas.openxmlformats.org/officeDocument/2006/relationships/tags" Target="../tags/tag257.xml"/><Relationship Id="rId10" Type="http://schemas.openxmlformats.org/officeDocument/2006/relationships/image" Target="../media/image71.jpeg"/><Relationship Id="rId4" Type="http://schemas.openxmlformats.org/officeDocument/2006/relationships/tags" Target="../tags/tag256.xml"/><Relationship Id="rId9"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73.jpe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image" Target="../media/image76.png"/><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image" Target="../media/image75.png"/><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image" Target="../media/image74.jpg"/><Relationship Id="rId5" Type="http://schemas.openxmlformats.org/officeDocument/2006/relationships/tags" Target="../tags/tag265.xml"/><Relationship Id="rId10" Type="http://schemas.openxmlformats.org/officeDocument/2006/relationships/notesSlide" Target="../notesSlides/notesSlide40.xml"/><Relationship Id="rId4" Type="http://schemas.openxmlformats.org/officeDocument/2006/relationships/tags" Target="../tags/tag264.xml"/><Relationship Id="rId9"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tags" Target="../tags/tag276.xml"/><Relationship Id="rId13" Type="http://schemas.openxmlformats.org/officeDocument/2006/relationships/image" Target="../media/image76.png"/><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image" Target="../media/image77.jpe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notesSlide" Target="../notesSlides/notesSlide41.xml"/><Relationship Id="rId5" Type="http://schemas.openxmlformats.org/officeDocument/2006/relationships/tags" Target="../tags/tag273.xml"/><Relationship Id="rId10" Type="http://schemas.openxmlformats.org/officeDocument/2006/relationships/slideLayout" Target="../slideLayouts/slideLayout2.xml"/><Relationship Id="rId4" Type="http://schemas.openxmlformats.org/officeDocument/2006/relationships/tags" Target="../tags/tag272.xml"/><Relationship Id="rId9" Type="http://schemas.openxmlformats.org/officeDocument/2006/relationships/tags" Target="../tags/tag277.xml"/></Relationships>
</file>

<file path=ppt/slides/_rels/slide42.xml.rels><?xml version="1.0" encoding="UTF-8" standalone="yes"?>
<Relationships xmlns="http://schemas.openxmlformats.org/package/2006/relationships"><Relationship Id="rId8" Type="http://schemas.openxmlformats.org/officeDocument/2006/relationships/tags" Target="../tags/tag285.xml"/><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image" Target="../media/image76.pn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image" Target="../media/image78.jpeg"/><Relationship Id="rId5" Type="http://schemas.openxmlformats.org/officeDocument/2006/relationships/tags" Target="../tags/tag282.xml"/><Relationship Id="rId10" Type="http://schemas.openxmlformats.org/officeDocument/2006/relationships/notesSlide" Target="../notesSlides/notesSlide42.xml"/><Relationship Id="rId4" Type="http://schemas.openxmlformats.org/officeDocument/2006/relationships/tags" Target="../tags/tag281.xml"/><Relationship Id="rId9"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image" Target="../media/image76.png"/><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image" Target="../media/image79.jpeg"/><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3.xml"/><Relationship Id="rId5" Type="http://schemas.openxmlformats.org/officeDocument/2006/relationships/tags" Target="../tags/tag290.xml"/><Relationship Id="rId10" Type="http://schemas.openxmlformats.org/officeDocument/2006/relationships/slideLayout" Target="../slideLayouts/slideLayout2.xml"/><Relationship Id="rId4" Type="http://schemas.openxmlformats.org/officeDocument/2006/relationships/tags" Target="../tags/tag289.xml"/><Relationship Id="rId9" Type="http://schemas.openxmlformats.org/officeDocument/2006/relationships/tags" Target="../tags/tag294.xml"/></Relationships>
</file>

<file path=ppt/slides/_rels/slide44.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80.jpe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image" Target="../media/image81.jpg"/><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notesSlide" Target="../notesSlides/notesSlide45.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slideLayout" Target="../slideLayouts/slideLayout2.xml"/><Relationship Id="rId5" Type="http://schemas.openxmlformats.org/officeDocument/2006/relationships/tags" Target="../tags/tag302.xml"/><Relationship Id="rId10" Type="http://schemas.openxmlformats.org/officeDocument/2006/relationships/tags" Target="../tags/tag307.xml"/><Relationship Id="rId4" Type="http://schemas.openxmlformats.org/officeDocument/2006/relationships/tags" Target="../tags/tag301.xml"/><Relationship Id="rId9" Type="http://schemas.openxmlformats.org/officeDocument/2006/relationships/tags" Target="../tags/tag306.xml"/><Relationship Id="rId1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tags" Target="../tags/tag310.xml"/><Relationship Id="rId7" Type="http://schemas.openxmlformats.org/officeDocument/2006/relationships/image" Target="../media/image84.pn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83.jpe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tags" Target="../tags/tag318.xml"/><Relationship Id="rId13" Type="http://schemas.openxmlformats.org/officeDocument/2006/relationships/slideLayout" Target="../slideLayouts/slideLayout2.xml"/><Relationship Id="rId18" Type="http://schemas.openxmlformats.org/officeDocument/2006/relationships/image" Target="../media/image87.png"/><Relationship Id="rId3" Type="http://schemas.openxmlformats.org/officeDocument/2006/relationships/tags" Target="../tags/tag313.xml"/><Relationship Id="rId7" Type="http://schemas.openxmlformats.org/officeDocument/2006/relationships/tags" Target="../tags/tag317.xml"/><Relationship Id="rId12" Type="http://schemas.openxmlformats.org/officeDocument/2006/relationships/tags" Target="../tags/tag322.xml"/><Relationship Id="rId17" Type="http://schemas.openxmlformats.org/officeDocument/2006/relationships/image" Target="../media/image86.jpeg"/><Relationship Id="rId2" Type="http://schemas.openxmlformats.org/officeDocument/2006/relationships/tags" Target="../tags/tag312.xml"/><Relationship Id="rId16" Type="http://schemas.openxmlformats.org/officeDocument/2006/relationships/image" Target="../media/image84.png"/><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tags" Target="../tags/tag321.xml"/><Relationship Id="rId5" Type="http://schemas.openxmlformats.org/officeDocument/2006/relationships/tags" Target="../tags/tag315.xml"/><Relationship Id="rId15" Type="http://schemas.openxmlformats.org/officeDocument/2006/relationships/image" Target="../media/image85.jpeg"/><Relationship Id="rId10" Type="http://schemas.openxmlformats.org/officeDocument/2006/relationships/tags" Target="../tags/tag320.xml"/><Relationship Id="rId4" Type="http://schemas.openxmlformats.org/officeDocument/2006/relationships/tags" Target="../tags/tag314.xml"/><Relationship Id="rId9" Type="http://schemas.openxmlformats.org/officeDocument/2006/relationships/tags" Target="../tags/tag319.xml"/><Relationship Id="rId1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8.xml"/><Relationship Id="rId3" Type="http://schemas.openxmlformats.org/officeDocument/2006/relationships/tags" Target="../tags/tag325.xml"/><Relationship Id="rId7" Type="http://schemas.openxmlformats.org/officeDocument/2006/relationships/slideLayout" Target="../slideLayouts/slideLayout2.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image" Target="../media/image89.jpeg"/><Relationship Id="rId5" Type="http://schemas.openxmlformats.org/officeDocument/2006/relationships/tags" Target="../tags/tag327.xml"/><Relationship Id="rId10" Type="http://schemas.openxmlformats.org/officeDocument/2006/relationships/image" Target="../media/image88.jpeg"/><Relationship Id="rId4" Type="http://schemas.openxmlformats.org/officeDocument/2006/relationships/tags" Target="../tags/tag326.xml"/><Relationship Id="rId9" Type="http://schemas.openxmlformats.org/officeDocument/2006/relationships/image" Target="../media/image61.jpe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image" Target="../media/image92.jpe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image" Target="../media/image91.jpeg"/><Relationship Id="rId5" Type="http://schemas.openxmlformats.org/officeDocument/2006/relationships/tags" Target="../tags/tag333.xml"/><Relationship Id="rId10" Type="http://schemas.openxmlformats.org/officeDocument/2006/relationships/image" Target="../media/image90.jpeg"/><Relationship Id="rId4" Type="http://schemas.openxmlformats.org/officeDocument/2006/relationships/tags" Target="../tags/tag332.xml"/><Relationship Id="rId9"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0.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6.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50.xml"/><Relationship Id="rId3" Type="http://schemas.openxmlformats.org/officeDocument/2006/relationships/tags" Target="../tags/tag338.xml"/><Relationship Id="rId7" Type="http://schemas.openxmlformats.org/officeDocument/2006/relationships/slideLayout" Target="../slideLayouts/slideLayout2.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5" Type="http://schemas.openxmlformats.org/officeDocument/2006/relationships/tags" Target="../tags/tag340.xml"/><Relationship Id="rId10" Type="http://schemas.openxmlformats.org/officeDocument/2006/relationships/image" Target="../media/image94.jpeg"/><Relationship Id="rId4" Type="http://schemas.openxmlformats.org/officeDocument/2006/relationships/tags" Target="../tags/tag339.xml"/><Relationship Id="rId9" Type="http://schemas.openxmlformats.org/officeDocument/2006/relationships/image" Target="../media/image93.jpeg"/></Relationships>
</file>

<file path=ppt/slides/_rels/slide51.xml.rels><?xml version="1.0" encoding="UTF-8" standalone="yes"?>
<Relationships xmlns="http://schemas.openxmlformats.org/package/2006/relationships"><Relationship Id="rId3" Type="http://schemas.openxmlformats.org/officeDocument/2006/relationships/tags" Target="../tags/tag344.xml"/><Relationship Id="rId7" Type="http://schemas.openxmlformats.org/officeDocument/2006/relationships/image" Target="../media/image95.jpeg"/><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tags" Target="../tags/tag345.xml"/></Relationships>
</file>

<file path=ppt/slides/_rels/slide52.xml.rels><?xml version="1.0" encoding="UTF-8" standalone="yes"?>
<Relationships xmlns="http://schemas.openxmlformats.org/package/2006/relationships"><Relationship Id="rId8" Type="http://schemas.openxmlformats.org/officeDocument/2006/relationships/tags" Target="../tags/tag353.xml"/><Relationship Id="rId13" Type="http://schemas.openxmlformats.org/officeDocument/2006/relationships/image" Target="../media/image98.jpeg"/><Relationship Id="rId3" Type="http://schemas.openxmlformats.org/officeDocument/2006/relationships/tags" Target="../tags/tag348.xml"/><Relationship Id="rId7" Type="http://schemas.openxmlformats.org/officeDocument/2006/relationships/tags" Target="../tags/tag352.xml"/><Relationship Id="rId12" Type="http://schemas.openxmlformats.org/officeDocument/2006/relationships/image" Target="../media/image97.JPG"/><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tags" Target="../tags/tag351.xml"/><Relationship Id="rId11" Type="http://schemas.openxmlformats.org/officeDocument/2006/relationships/image" Target="../media/image96.jpeg"/><Relationship Id="rId5" Type="http://schemas.openxmlformats.org/officeDocument/2006/relationships/tags" Target="../tags/tag350.xml"/><Relationship Id="rId10" Type="http://schemas.openxmlformats.org/officeDocument/2006/relationships/notesSlide" Target="../notesSlides/notesSlide52.xml"/><Relationship Id="rId4" Type="http://schemas.openxmlformats.org/officeDocument/2006/relationships/tags" Target="../tags/tag349.xml"/><Relationship Id="rId9" Type="http://schemas.openxmlformats.org/officeDocument/2006/relationships/slideLayout" Target="../slideLayouts/slideLayout2.xml"/><Relationship Id="rId14" Type="http://schemas.openxmlformats.org/officeDocument/2006/relationships/image" Target="../media/image99.jpeg"/></Relationships>
</file>

<file path=ppt/slides/_rels/slide53.xml.rels><?xml version="1.0" encoding="UTF-8" standalone="yes"?>
<Relationships xmlns="http://schemas.openxmlformats.org/package/2006/relationships"><Relationship Id="rId3" Type="http://schemas.openxmlformats.org/officeDocument/2006/relationships/tags" Target="../tags/tag356.xml"/><Relationship Id="rId7" Type="http://schemas.openxmlformats.org/officeDocument/2006/relationships/image" Target="../media/image100.png"/><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notesSlide" Target="../notesSlides/notesSlide53.xml"/><Relationship Id="rId5" Type="http://schemas.openxmlformats.org/officeDocument/2006/relationships/slideLayout" Target="../slideLayouts/slideLayout2.xml"/><Relationship Id="rId4" Type="http://schemas.openxmlformats.org/officeDocument/2006/relationships/tags" Target="../tags/tag357.xml"/></Relationships>
</file>

<file path=ppt/slides/_rels/slide54.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tags" Target="../tags/tag373.xml"/><Relationship Id="rId18" Type="http://schemas.openxmlformats.org/officeDocument/2006/relationships/slideLayout" Target="../slideLayouts/slideLayout2.xml"/><Relationship Id="rId26" Type="http://schemas.openxmlformats.org/officeDocument/2006/relationships/image" Target="../media/image97.JPG"/><Relationship Id="rId3" Type="http://schemas.openxmlformats.org/officeDocument/2006/relationships/tags" Target="../tags/tag363.xml"/><Relationship Id="rId21" Type="http://schemas.openxmlformats.org/officeDocument/2006/relationships/image" Target="../media/image101.jpeg"/><Relationship Id="rId34" Type="http://schemas.openxmlformats.org/officeDocument/2006/relationships/hyperlink" Target="https://www.agrireseau.net/blogue/99110/protegez-vos-cultures-protegez-votre-sante-%E2%80%93-formation?page=2" TargetMode="External"/><Relationship Id="rId7" Type="http://schemas.openxmlformats.org/officeDocument/2006/relationships/tags" Target="../tags/tag367.xml"/><Relationship Id="rId12" Type="http://schemas.openxmlformats.org/officeDocument/2006/relationships/tags" Target="../tags/tag372.xml"/><Relationship Id="rId17" Type="http://schemas.openxmlformats.org/officeDocument/2006/relationships/tags" Target="../tags/tag377.xml"/><Relationship Id="rId25" Type="http://schemas.openxmlformats.org/officeDocument/2006/relationships/image" Target="../media/image105.jpeg"/><Relationship Id="rId33" Type="http://schemas.openxmlformats.org/officeDocument/2006/relationships/image" Target="../media/image110.jpeg"/><Relationship Id="rId2" Type="http://schemas.openxmlformats.org/officeDocument/2006/relationships/tags" Target="../tags/tag362.xml"/><Relationship Id="rId16" Type="http://schemas.openxmlformats.org/officeDocument/2006/relationships/tags" Target="../tags/tag376.xml"/><Relationship Id="rId20" Type="http://schemas.openxmlformats.org/officeDocument/2006/relationships/image" Target="../media/image52.png"/><Relationship Id="rId29" Type="http://schemas.openxmlformats.org/officeDocument/2006/relationships/image" Target="../media/image50.JPG"/><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tags" Target="../tags/tag371.xml"/><Relationship Id="rId24" Type="http://schemas.openxmlformats.org/officeDocument/2006/relationships/image" Target="../media/image104.jpeg"/><Relationship Id="rId32" Type="http://schemas.openxmlformats.org/officeDocument/2006/relationships/image" Target="../media/image109.png"/><Relationship Id="rId5" Type="http://schemas.openxmlformats.org/officeDocument/2006/relationships/tags" Target="../tags/tag365.xml"/><Relationship Id="rId15" Type="http://schemas.openxmlformats.org/officeDocument/2006/relationships/tags" Target="../tags/tag375.xml"/><Relationship Id="rId23" Type="http://schemas.openxmlformats.org/officeDocument/2006/relationships/image" Target="../media/image103.jpeg"/><Relationship Id="rId28" Type="http://schemas.openxmlformats.org/officeDocument/2006/relationships/image" Target="../media/image35.JPG"/><Relationship Id="rId10" Type="http://schemas.openxmlformats.org/officeDocument/2006/relationships/tags" Target="../tags/tag370.xml"/><Relationship Id="rId19" Type="http://schemas.openxmlformats.org/officeDocument/2006/relationships/notesSlide" Target="../notesSlides/notesSlide55.xml"/><Relationship Id="rId31" Type="http://schemas.openxmlformats.org/officeDocument/2006/relationships/image" Target="../media/image108.png"/><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tags" Target="../tags/tag374.xml"/><Relationship Id="rId22" Type="http://schemas.openxmlformats.org/officeDocument/2006/relationships/image" Target="../media/image102.jpeg"/><Relationship Id="rId27" Type="http://schemas.openxmlformats.org/officeDocument/2006/relationships/image" Target="../media/image106.jpeg"/><Relationship Id="rId30" Type="http://schemas.openxmlformats.org/officeDocument/2006/relationships/image" Target="../media/image10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78.xml"/><Relationship Id="rId5" Type="http://schemas.openxmlformats.org/officeDocument/2006/relationships/image" Target="../media/image111.png"/><Relationship Id="rId4" Type="http://schemas.openxmlformats.org/officeDocument/2006/relationships/hyperlink" Target="https://www.agrireseau.net/" TargetMode="External"/></Relationships>
</file>

<file path=ppt/slides/_rels/slide57.xml.rels><?xml version="1.0" encoding="UTF-8" standalone="yes"?>
<Relationships xmlns="http://schemas.openxmlformats.org/package/2006/relationships"><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image" Target="../media/image112.jpg"/><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1.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30.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33.xml"/><Relationship Id="rId7" Type="http://schemas.openxmlformats.org/officeDocument/2006/relationships/hyperlink" Target="https://www.youtube.com/watch?v=plQ7N9-4EJ0" TargetMode="Externa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video" Target="https://www.youtube.com/embed/plQ7N9-4EJ0" TargetMode="External"/></Relationships>
</file>

<file path=ppt/slides/_rels/slide8.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10" Type="http://schemas.openxmlformats.org/officeDocument/2006/relationships/notesSlide" Target="../notesSlides/notesSlide8.xml"/><Relationship Id="rId4" Type="http://schemas.openxmlformats.org/officeDocument/2006/relationships/tags" Target="../tags/tag37.xml"/><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26" Type="http://schemas.openxmlformats.org/officeDocument/2006/relationships/image" Target="../media/image14.png"/><Relationship Id="rId3" Type="http://schemas.openxmlformats.org/officeDocument/2006/relationships/tags" Target="../tags/tag44.xml"/><Relationship Id="rId21" Type="http://schemas.openxmlformats.org/officeDocument/2006/relationships/tags" Target="../tags/tag62.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5" Type="http://schemas.openxmlformats.org/officeDocument/2006/relationships/image" Target="../media/image13.png"/><Relationship Id="rId2" Type="http://schemas.openxmlformats.org/officeDocument/2006/relationships/tags" Target="../tags/tag43.xml"/><Relationship Id="rId16" Type="http://schemas.openxmlformats.org/officeDocument/2006/relationships/tags" Target="../tags/tag57.xml"/><Relationship Id="rId20" Type="http://schemas.openxmlformats.org/officeDocument/2006/relationships/tags" Target="../tags/tag61.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24" Type="http://schemas.openxmlformats.org/officeDocument/2006/relationships/notesSlide" Target="../notesSlides/notesSlide9.xml"/><Relationship Id="rId5" Type="http://schemas.openxmlformats.org/officeDocument/2006/relationships/tags" Target="../tags/tag46.xml"/><Relationship Id="rId15" Type="http://schemas.openxmlformats.org/officeDocument/2006/relationships/tags" Target="../tags/tag56.xml"/><Relationship Id="rId23" Type="http://schemas.openxmlformats.org/officeDocument/2006/relationships/slideLayout" Target="../slideLayouts/slideLayout2.xml"/><Relationship Id="rId28" Type="http://schemas.openxmlformats.org/officeDocument/2006/relationships/image" Target="../media/image16.png"/><Relationship Id="rId10" Type="http://schemas.openxmlformats.org/officeDocument/2006/relationships/tags" Target="../tags/tag51.xml"/><Relationship Id="rId19" Type="http://schemas.openxmlformats.org/officeDocument/2006/relationships/tags" Target="../tags/tag60.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tags" Target="../tags/tag63.xml"/><Relationship Id="rId2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130629"/>
            <a:ext cx="12575969" cy="7635409"/>
          </a:xfrm>
          <a:prstGeom prst="rect">
            <a:avLst/>
          </a:prstGeom>
        </p:spPr>
      </p:pic>
      <p:sp>
        <p:nvSpPr>
          <p:cNvPr id="5" name="Titre 1">
            <a:extLst>
              <a:ext uri="{FF2B5EF4-FFF2-40B4-BE49-F238E27FC236}">
                <a16:creationId xmlns:a16="http://schemas.microsoft.com/office/drawing/2014/main" id="{DCA9DD9D-D447-43B3-AC32-15E03FE2C690}"/>
              </a:ext>
            </a:extLst>
          </p:cNvPr>
          <p:cNvSpPr txBox="1">
            <a:spLocks/>
          </p:cNvSpPr>
          <p:nvPr>
            <p:custDataLst>
              <p:tags r:id="rId2"/>
            </p:custDataLst>
          </p:nvPr>
        </p:nvSpPr>
        <p:spPr>
          <a:xfrm>
            <a:off x="1036560" y="5918926"/>
            <a:ext cx="10118880" cy="579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CA" sz="2400" dirty="0"/>
          </a:p>
        </p:txBody>
      </p:sp>
      <p:sp>
        <p:nvSpPr>
          <p:cNvPr id="4" name="ZoneTexte 3"/>
          <p:cNvSpPr txBox="1"/>
          <p:nvPr>
            <p:custDataLst>
              <p:tags r:id="rId3"/>
            </p:custDataLst>
          </p:nvPr>
        </p:nvSpPr>
        <p:spPr>
          <a:xfrm>
            <a:off x="194515" y="102562"/>
            <a:ext cx="11269683" cy="830997"/>
          </a:xfrm>
          <a:prstGeom prst="rect">
            <a:avLst/>
          </a:prstGeom>
          <a:noFill/>
        </p:spPr>
        <p:txBody>
          <a:bodyPr wrap="square" rtlCol="0">
            <a:spAutoFit/>
          </a:bodyPr>
          <a:lstStyle/>
          <a:p>
            <a:r>
              <a:rPr lang="fr-CA" sz="4800" b="1" dirty="0">
                <a:ln>
                  <a:solidFill>
                    <a:schemeClr val="bg1"/>
                  </a:solidFill>
                </a:ln>
                <a:solidFill>
                  <a:schemeClr val="tx1">
                    <a:lumMod val="65000"/>
                    <a:lumOff val="35000"/>
                  </a:schemeClr>
                </a:solidFill>
                <a:latin typeface="Helvetica" panose="020B0604020202030204" pitchFamily="34" charset="0"/>
              </a:rPr>
              <a:t>PROTÉGEZ VOS CULTURES</a:t>
            </a:r>
          </a:p>
        </p:txBody>
      </p:sp>
      <p:sp>
        <p:nvSpPr>
          <p:cNvPr id="10" name="ZoneTexte 9"/>
          <p:cNvSpPr txBox="1"/>
          <p:nvPr>
            <p:custDataLst>
              <p:tags r:id="rId4"/>
            </p:custDataLst>
          </p:nvPr>
        </p:nvSpPr>
        <p:spPr>
          <a:xfrm>
            <a:off x="3416010" y="726552"/>
            <a:ext cx="11269683" cy="830997"/>
          </a:xfrm>
          <a:prstGeom prst="rect">
            <a:avLst/>
          </a:prstGeom>
          <a:noFill/>
        </p:spPr>
        <p:txBody>
          <a:bodyPr wrap="square" rtlCol="0">
            <a:spAutoFit/>
          </a:bodyPr>
          <a:lstStyle/>
          <a:p>
            <a:r>
              <a:rPr lang="fr-CA" sz="4800" b="1" dirty="0">
                <a:ln>
                  <a:solidFill>
                    <a:schemeClr val="tx1">
                      <a:lumMod val="65000"/>
                      <a:lumOff val="35000"/>
                    </a:schemeClr>
                  </a:solidFill>
                </a:ln>
                <a:solidFill>
                  <a:schemeClr val="bg1"/>
                </a:solidFill>
                <a:latin typeface="Helvetica" panose="020B0604020202030204" pitchFamily="34" charset="0"/>
              </a:rPr>
              <a:t>PROTÉGEZ VOTRE SANTÉ</a:t>
            </a:r>
          </a:p>
        </p:txBody>
      </p:sp>
    </p:spTree>
    <p:extLst>
      <p:ext uri="{BB962C8B-B14F-4D97-AF65-F5344CB8AC3E}">
        <p14:creationId xmlns:p14="http://schemas.microsoft.com/office/powerpoint/2010/main" val="161208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5875" y="4759640"/>
            <a:ext cx="12489454" cy="1317643"/>
          </a:xfrm>
        </p:spPr>
        <p:txBody>
          <a:bodyPr vert="horz" lIns="91440" tIns="45720" rIns="91440" bIns="45720" rtlCol="0" anchor="b">
            <a:normAutofit fontScale="90000"/>
          </a:bodyPr>
          <a:lstStyle/>
          <a:p>
            <a:r>
              <a:rPr lang="en-US" sz="6600" kern="1200" dirty="0">
                <a:solidFill>
                  <a:schemeClr val="tx1"/>
                </a:solidFill>
                <a:latin typeface="Copperplate Gothic Bold" panose="020E0705020206020404" pitchFamily="34" charset="0"/>
              </a:rPr>
              <a:t>Exposition des travailleurs </a:t>
            </a:r>
          </a:p>
        </p:txBody>
      </p:sp>
      <p:pic>
        <p:nvPicPr>
          <p:cNvPr id="4" name="Picture 4" descr="photo15applicateurexpositionhauteur-2"/>
          <p:cNvPicPr>
            <a:picLocks noChangeAspect="1" noChangeArrowheads="1"/>
          </p:cNvPicPr>
          <p:nvPr>
            <p:custDataLst>
              <p:tags r:id="rId2"/>
            </p:custDataLst>
          </p:nvPr>
        </p:nvPicPr>
        <p:blipFill rotWithShape="1">
          <a:blip r:embed="rId12" cstate="print">
            <a:extLst>
              <a:ext uri="{28A0092B-C50C-407E-A947-70E740481C1C}">
                <a14:useLocalDpi xmlns:a14="http://schemas.microsoft.com/office/drawing/2010/main" val="0"/>
              </a:ext>
            </a:extLst>
          </a:blip>
          <a:srcRect l="32642" r="17892" b="1"/>
          <a:stretch/>
        </p:blipFill>
        <p:spPr bwMode="auto">
          <a:xfrm>
            <a:off x="20" y="10"/>
            <a:ext cx="3008514" cy="4257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hoto17retouraprèsdélai3"/>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val="0"/>
              </a:ext>
            </a:extLst>
          </a:blip>
          <a:srcRect l="27769" r="22103" b="1"/>
          <a:stretch/>
        </p:blipFill>
        <p:spPr bwMode="auto">
          <a:xfrm>
            <a:off x="9177056" y="0"/>
            <a:ext cx="3008534" cy="42610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travailleur expose 24 heures apres"/>
          <p:cNvPicPr>
            <a:picLocks noChangeAspect="1" noChangeArrowheads="1"/>
          </p:cNvPicPr>
          <p:nvPr>
            <p:custDataLst>
              <p:tags r:id="rId4"/>
            </p:custDataLst>
          </p:nvPr>
        </p:nvPicPr>
        <p:blipFill rotWithShape="1">
          <a:blip r:embed="rId14" cstate="print">
            <a:extLst>
              <a:ext uri="{28A0092B-C50C-407E-A947-70E740481C1C}">
                <a14:useLocalDpi xmlns:a14="http://schemas.microsoft.com/office/drawing/2010/main" val="0"/>
              </a:ext>
            </a:extLst>
          </a:blip>
          <a:srcRect t="5427" r="-3" b="2858"/>
          <a:stretch/>
        </p:blipFill>
        <p:spPr bwMode="auto">
          <a:xfrm>
            <a:off x="6122522" y="10"/>
            <a:ext cx="3008376" cy="42610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5"/>
            </p:custDataLst>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3" descr="Photo14applicateurexpositionhauteur1"/>
          <p:cNvPicPr>
            <a:picLocks noChangeAspect="1" noChangeArrowheads="1"/>
          </p:cNvPicPr>
          <p:nvPr>
            <p:custDataLst>
              <p:tags r:id="rId6"/>
            </p:custDataLst>
          </p:nvPr>
        </p:nvPicPr>
        <p:blipFill rotWithShape="1">
          <a:blip r:embed="rId15">
            <a:extLst>
              <a:ext uri="{28A0092B-C50C-407E-A947-70E740481C1C}">
                <a14:useLocalDpi xmlns:a14="http://schemas.microsoft.com/office/drawing/2010/main" val="0"/>
              </a:ext>
            </a:extLst>
          </a:blip>
          <a:srcRect t="10972" r="1" b="4044"/>
          <a:stretch/>
        </p:blipFill>
        <p:spPr bwMode="auto">
          <a:xfrm>
            <a:off x="3040740" y="-9819"/>
            <a:ext cx="3008376" cy="42610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7"/>
            </p:custDataLst>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27B73E-D784-4780-AA33-DCDFE7DA16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8"/>
            </p:custDataLst>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FF1850-8D1E-4E84-BD9E-F2E90695850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9"/>
            </p:custDataLst>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7339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64AB0B3-AAB8-4F41-A375-F09C9C7F591A}"/>
              </a:ext>
            </a:extLst>
          </p:cNvPr>
          <p:cNvSpPr>
            <a:spLocks noGrp="1"/>
          </p:cNvSpPr>
          <p:nvPr>
            <p:ph type="title"/>
            <p:custDataLst>
              <p:tags r:id="rId2"/>
            </p:custDataLst>
          </p:nvPr>
        </p:nvSpPr>
        <p:spPr>
          <a:xfrm>
            <a:off x="582238" y="-227940"/>
            <a:ext cx="11435509" cy="1325562"/>
          </a:xfrm>
        </p:spPr>
        <p:txBody>
          <a:bodyPr>
            <a:normAutofit/>
          </a:bodyPr>
          <a:lstStyle/>
          <a:p>
            <a:pPr algn="ctr"/>
            <a:r>
              <a:rPr lang="fr-CA" sz="3600" dirty="0">
                <a:solidFill>
                  <a:schemeClr val="bg1"/>
                </a:solidFill>
                <a:latin typeface="Helvetica" panose="020B0604020202020204" pitchFamily="34" charset="0"/>
                <a:cs typeface="Helvetica" panose="020B0604020202020204" pitchFamily="34" charset="0"/>
              </a:rPr>
              <a:t>Intoxications chroniques = effets à long terme</a:t>
            </a:r>
          </a:p>
        </p:txBody>
      </p:sp>
      <p:sp>
        <p:nvSpPr>
          <p:cNvPr id="5" name="Titre 1">
            <a:extLst>
              <a:ext uri="{FF2B5EF4-FFF2-40B4-BE49-F238E27FC236}">
                <a16:creationId xmlns:a16="http://schemas.microsoft.com/office/drawing/2014/main" id="{464AB0B3-AAB8-4F41-A375-F09C9C7F591A}"/>
              </a:ext>
            </a:extLst>
          </p:cNvPr>
          <p:cNvSpPr txBox="1">
            <a:spLocks/>
          </p:cNvSpPr>
          <p:nvPr>
            <p:custDataLst>
              <p:tags r:id="rId3"/>
            </p:custDataLst>
          </p:nvPr>
        </p:nvSpPr>
        <p:spPr>
          <a:xfrm>
            <a:off x="734638" y="-75540"/>
            <a:ext cx="11435509"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3600">
                <a:solidFill>
                  <a:schemeClr val="bg1"/>
                </a:solidFill>
                <a:latin typeface="Helvetica" panose="020B0604020202020204" pitchFamily="34" charset="0"/>
                <a:cs typeface="Helvetica" panose="020B0604020202020204" pitchFamily="34" charset="0"/>
              </a:rPr>
              <a:t>Intoxications chroniques = effets à long terme</a:t>
            </a:r>
            <a:endParaRPr lang="fr-CA" sz="3600" dirty="0">
              <a:solidFill>
                <a:schemeClr val="bg1"/>
              </a:solidFill>
              <a:latin typeface="Helvetica" panose="020B0604020202020204" pitchFamily="34" charset="0"/>
              <a:cs typeface="Helvetica" panose="020B0604020202020204" pitchFamily="34" charset="0"/>
            </a:endParaRPr>
          </a:p>
        </p:txBody>
      </p:sp>
      <p:sp>
        <p:nvSpPr>
          <p:cNvPr id="6" name="Rectangle 5">
            <a:extLst>
              <a:ext uri="{FF2B5EF4-FFF2-40B4-BE49-F238E27FC236}">
                <a16:creationId xmlns:a16="http://schemas.microsoft.com/office/drawing/2014/main" id="{F780B597-516F-49CD-B1BD-90214D2E0788}"/>
              </a:ext>
            </a:extLst>
          </p:cNvPr>
          <p:cNvSpPr/>
          <p:nvPr>
            <p:custDataLst>
              <p:tags r:id="rId4"/>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re 1">
            <a:extLst>
              <a:ext uri="{FF2B5EF4-FFF2-40B4-BE49-F238E27FC236}">
                <a16:creationId xmlns:a16="http://schemas.microsoft.com/office/drawing/2014/main" id="{464AB0B3-AAB8-4F41-A375-F09C9C7F591A}"/>
              </a:ext>
            </a:extLst>
          </p:cNvPr>
          <p:cNvSpPr txBox="1">
            <a:spLocks/>
          </p:cNvSpPr>
          <p:nvPr>
            <p:custDataLst>
              <p:tags r:id="rId5"/>
            </p:custDataLst>
          </p:nvPr>
        </p:nvSpPr>
        <p:spPr>
          <a:xfrm>
            <a:off x="658438" y="-227940"/>
            <a:ext cx="11435509"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3600" dirty="0" smtClean="0">
                <a:solidFill>
                  <a:schemeClr val="bg1"/>
                </a:solidFill>
                <a:latin typeface="Helvetica" panose="020B0604020202020204" pitchFamily="34" charset="0"/>
                <a:cs typeface="Helvetica" panose="020B0604020202020204" pitchFamily="34" charset="0"/>
              </a:rPr>
              <a:t>Exemples d’exposition </a:t>
            </a:r>
            <a:r>
              <a:rPr lang="fr-CA" sz="3600" dirty="0">
                <a:solidFill>
                  <a:schemeClr val="bg1"/>
                </a:solidFill>
                <a:latin typeface="Helvetica" panose="020B0604020202020204" pitchFamily="34" charset="0"/>
                <a:cs typeface="Helvetica" panose="020B0604020202020204" pitchFamily="34" charset="0"/>
              </a:rPr>
              <a:t>de travailleurs agricoles</a:t>
            </a:r>
          </a:p>
        </p:txBody>
      </p:sp>
      <p:graphicFrame>
        <p:nvGraphicFramePr>
          <p:cNvPr id="8" name="Espace réservé du contenu 3"/>
          <p:cNvGraphicFramePr>
            <a:graphicFrameLocks noGrp="1"/>
          </p:cNvGraphicFramePr>
          <p:nvPr>
            <p:ph idx="1"/>
            <p:custDataLst>
              <p:tags r:id="rId6"/>
            </p:custDataLst>
            <p:extLst>
              <p:ext uri="{D42A27DB-BD31-4B8C-83A1-F6EECF244321}">
                <p14:modId xmlns:p14="http://schemas.microsoft.com/office/powerpoint/2010/main" val="1846220485"/>
              </p:ext>
            </p:extLst>
          </p:nvPr>
        </p:nvGraphicFramePr>
        <p:xfrm>
          <a:off x="1085222" y="2065042"/>
          <a:ext cx="9726804" cy="4635248"/>
        </p:xfrm>
        <a:graphic>
          <a:graphicData uri="http://schemas.openxmlformats.org/presentationml/2006/ole">
            <mc:AlternateContent xmlns:mc="http://schemas.openxmlformats.org/markup-compatibility/2006">
              <mc:Choice xmlns:v="urn:schemas-microsoft-com:vml" Requires="v">
                <p:oleObj spid="_x0000_s1077" r:id="rId10" imgW="8144962" imgH="4523624" progId="Excel.Chart.8">
                  <p:embed/>
                </p:oleObj>
              </mc:Choice>
              <mc:Fallback>
                <p:oleObj r:id="rId10" imgW="8144962" imgH="4523624" progId="Excel.Chart.8">
                  <p:embed/>
                  <p:pic>
                    <p:nvPicPr>
                      <p:cNvPr id="49155" name="Espace réservé du contenu 3"/>
                      <p:cNvPicPr>
                        <a:picLocks noGrp="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5222" y="2065042"/>
                        <a:ext cx="9726804" cy="4635248"/>
                      </a:xfrm>
                      <a:prstGeom prst="rect">
                        <a:avLst/>
                      </a:prstGeom>
                      <a:noFill/>
                      <a:ln>
                        <a:noFill/>
                      </a:ln>
                      <a:extLst/>
                    </p:spPr>
                  </p:pic>
                </p:oleObj>
              </mc:Fallback>
            </mc:AlternateContent>
          </a:graphicData>
        </a:graphic>
      </p:graphicFrame>
      <p:sp>
        <p:nvSpPr>
          <p:cNvPr id="9" name="Titre 1"/>
          <p:cNvSpPr txBox="1">
            <a:spLocks/>
          </p:cNvSpPr>
          <p:nvPr>
            <p:custDataLst>
              <p:tags r:id="rId7"/>
            </p:custDataLst>
          </p:nvPr>
        </p:nvSpPr>
        <p:spPr>
          <a:xfrm>
            <a:off x="1882775" y="944099"/>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altLang="fr-FR" sz="2400" b="1" dirty="0"/>
              <a:t>Résultats d’exposition d’un travailleur</a:t>
            </a:r>
          </a:p>
          <a:p>
            <a:pPr algn="ctr"/>
            <a:r>
              <a:rPr lang="fr-CA" altLang="fr-FR" sz="2400" b="1" dirty="0"/>
              <a:t>de la pomme de terre (ETU):</a:t>
            </a:r>
            <a:r>
              <a:rPr lang="fr-CA" altLang="fr-FR" sz="2800" b="1" dirty="0"/>
              <a:t> </a:t>
            </a:r>
            <a:r>
              <a:rPr lang="fr-CA" altLang="fr-FR" sz="2400" b="1" dirty="0"/>
              <a:t>applicateur 1</a:t>
            </a:r>
            <a:endParaRPr lang="fr-FR" altLang="fr-FR" sz="2400" b="1" dirty="0"/>
          </a:p>
        </p:txBody>
      </p:sp>
    </p:spTree>
    <p:extLst>
      <p:ext uri="{BB962C8B-B14F-4D97-AF65-F5344CB8AC3E}">
        <p14:creationId xmlns:p14="http://schemas.microsoft.com/office/powerpoint/2010/main" val="3581406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64AB0B3-AAB8-4F41-A375-F09C9C7F591A}"/>
              </a:ext>
            </a:extLst>
          </p:cNvPr>
          <p:cNvSpPr>
            <a:spLocks noGrp="1"/>
          </p:cNvSpPr>
          <p:nvPr>
            <p:ph type="title"/>
            <p:custDataLst>
              <p:tags r:id="rId2"/>
            </p:custDataLst>
          </p:nvPr>
        </p:nvSpPr>
        <p:spPr>
          <a:xfrm>
            <a:off x="582238" y="-227940"/>
            <a:ext cx="11435509" cy="1325562"/>
          </a:xfrm>
        </p:spPr>
        <p:txBody>
          <a:bodyPr>
            <a:normAutofit/>
          </a:bodyPr>
          <a:lstStyle/>
          <a:p>
            <a:pPr algn="ctr"/>
            <a:r>
              <a:rPr lang="fr-CA" sz="3600" dirty="0">
                <a:solidFill>
                  <a:schemeClr val="bg1"/>
                </a:solidFill>
                <a:latin typeface="Helvetica" panose="020B0604020202020204" pitchFamily="34" charset="0"/>
                <a:cs typeface="Helvetica" panose="020B0604020202020204" pitchFamily="34" charset="0"/>
              </a:rPr>
              <a:t>Intoxications chroniques = effets à long terme</a:t>
            </a:r>
          </a:p>
        </p:txBody>
      </p:sp>
      <p:sp>
        <p:nvSpPr>
          <p:cNvPr id="5" name="Titre 1">
            <a:extLst>
              <a:ext uri="{FF2B5EF4-FFF2-40B4-BE49-F238E27FC236}">
                <a16:creationId xmlns:a16="http://schemas.microsoft.com/office/drawing/2014/main" id="{464AB0B3-AAB8-4F41-A375-F09C9C7F591A}"/>
              </a:ext>
            </a:extLst>
          </p:cNvPr>
          <p:cNvSpPr txBox="1">
            <a:spLocks/>
          </p:cNvSpPr>
          <p:nvPr>
            <p:custDataLst>
              <p:tags r:id="rId3"/>
            </p:custDataLst>
          </p:nvPr>
        </p:nvSpPr>
        <p:spPr>
          <a:xfrm>
            <a:off x="734638" y="-75540"/>
            <a:ext cx="11435509"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3600">
                <a:solidFill>
                  <a:schemeClr val="bg1"/>
                </a:solidFill>
                <a:latin typeface="Helvetica" panose="020B0604020202020204" pitchFamily="34" charset="0"/>
                <a:cs typeface="Helvetica" panose="020B0604020202020204" pitchFamily="34" charset="0"/>
              </a:rPr>
              <a:t>Intoxications chroniques = effets à long terme</a:t>
            </a:r>
            <a:endParaRPr lang="fr-CA" sz="3600" dirty="0">
              <a:solidFill>
                <a:schemeClr val="bg1"/>
              </a:solidFill>
              <a:latin typeface="Helvetica" panose="020B0604020202020204" pitchFamily="34" charset="0"/>
              <a:cs typeface="Helvetica" panose="020B0604020202020204" pitchFamily="34" charset="0"/>
            </a:endParaRPr>
          </a:p>
        </p:txBody>
      </p:sp>
      <p:sp>
        <p:nvSpPr>
          <p:cNvPr id="6" name="Rectangle 5">
            <a:extLst>
              <a:ext uri="{FF2B5EF4-FFF2-40B4-BE49-F238E27FC236}">
                <a16:creationId xmlns:a16="http://schemas.microsoft.com/office/drawing/2014/main" id="{F780B597-516F-49CD-B1BD-90214D2E0788}"/>
              </a:ext>
            </a:extLst>
          </p:cNvPr>
          <p:cNvSpPr/>
          <p:nvPr>
            <p:custDataLst>
              <p:tags r:id="rId4"/>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re 1">
            <a:extLst>
              <a:ext uri="{FF2B5EF4-FFF2-40B4-BE49-F238E27FC236}">
                <a16:creationId xmlns:a16="http://schemas.microsoft.com/office/drawing/2014/main" id="{464AB0B3-AAB8-4F41-A375-F09C9C7F591A}"/>
              </a:ext>
            </a:extLst>
          </p:cNvPr>
          <p:cNvSpPr txBox="1">
            <a:spLocks/>
          </p:cNvSpPr>
          <p:nvPr>
            <p:custDataLst>
              <p:tags r:id="rId5"/>
            </p:custDataLst>
          </p:nvPr>
        </p:nvSpPr>
        <p:spPr>
          <a:xfrm>
            <a:off x="658438" y="-227940"/>
            <a:ext cx="11435509"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3600" dirty="0">
                <a:solidFill>
                  <a:schemeClr val="bg1"/>
                </a:solidFill>
                <a:latin typeface="Helvetica" panose="020B0604020202020204" pitchFamily="34" charset="0"/>
                <a:cs typeface="Helvetica" panose="020B0604020202020204" pitchFamily="34" charset="0"/>
              </a:rPr>
              <a:t>E</a:t>
            </a:r>
            <a:r>
              <a:rPr lang="fr-CA" sz="3600" dirty="0" smtClean="0">
                <a:solidFill>
                  <a:schemeClr val="bg1"/>
                </a:solidFill>
                <a:latin typeface="Helvetica" panose="020B0604020202020204" pitchFamily="34" charset="0"/>
                <a:cs typeface="Helvetica" panose="020B0604020202020204" pitchFamily="34" charset="0"/>
              </a:rPr>
              <a:t>xemples </a:t>
            </a:r>
            <a:r>
              <a:rPr lang="fr-CA" sz="3600" dirty="0">
                <a:solidFill>
                  <a:schemeClr val="bg1"/>
                </a:solidFill>
                <a:latin typeface="Helvetica" panose="020B0604020202020204" pitchFamily="34" charset="0"/>
                <a:cs typeface="Helvetica" panose="020B0604020202020204" pitchFamily="34" charset="0"/>
              </a:rPr>
              <a:t>d’exposition de travailleurs agricoles</a:t>
            </a:r>
          </a:p>
        </p:txBody>
      </p:sp>
      <p:sp>
        <p:nvSpPr>
          <p:cNvPr id="9" name="Titre 1"/>
          <p:cNvSpPr txBox="1">
            <a:spLocks/>
          </p:cNvSpPr>
          <p:nvPr>
            <p:custDataLst>
              <p:tags r:id="rId6"/>
            </p:custDataLst>
          </p:nvPr>
        </p:nvSpPr>
        <p:spPr>
          <a:xfrm>
            <a:off x="1882775" y="944099"/>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altLang="fr-FR" sz="2400" b="1" dirty="0"/>
              <a:t>Résultats d’exposition d’un travailleur</a:t>
            </a:r>
          </a:p>
          <a:p>
            <a:pPr algn="ctr"/>
            <a:r>
              <a:rPr lang="fr-CA" altLang="fr-FR" sz="2400" b="1" dirty="0"/>
              <a:t> de la pomme ETU : Travailleurs 2</a:t>
            </a:r>
            <a:endParaRPr lang="fr-FR" altLang="fr-FR" sz="2400" b="1" dirty="0"/>
          </a:p>
        </p:txBody>
      </p:sp>
      <p:graphicFrame>
        <p:nvGraphicFramePr>
          <p:cNvPr id="10" name="Espace réservé du contenu 3"/>
          <p:cNvGraphicFramePr>
            <a:graphicFrameLocks noGrp="1"/>
          </p:cNvGraphicFramePr>
          <p:nvPr>
            <p:ph idx="1"/>
            <p:custDataLst>
              <p:tags r:id="rId7"/>
            </p:custDataLst>
            <p:extLst>
              <p:ext uri="{D42A27DB-BD31-4B8C-83A1-F6EECF244321}">
                <p14:modId xmlns:p14="http://schemas.microsoft.com/office/powerpoint/2010/main" val="3127305637"/>
              </p:ext>
            </p:extLst>
          </p:nvPr>
        </p:nvGraphicFramePr>
        <p:xfrm>
          <a:off x="1537398" y="1930401"/>
          <a:ext cx="9033468" cy="4701511"/>
        </p:xfrm>
        <a:graphic>
          <a:graphicData uri="http://schemas.openxmlformats.org/presentationml/2006/ole">
            <mc:AlternateContent xmlns:mc="http://schemas.openxmlformats.org/markup-compatibility/2006">
              <mc:Choice xmlns:v="urn:schemas-microsoft-com:vml" Requires="v">
                <p:oleObj spid="_x0000_s2099" name="Graphique" r:id="rId10" imgW="8340051" imgH="4633362" progId="Excel.Chart.8">
                  <p:embed/>
                </p:oleObj>
              </mc:Choice>
              <mc:Fallback>
                <p:oleObj name="Graphique" r:id="rId10" imgW="8340051" imgH="4633362" progId="Excel.Chart.8">
                  <p:embed/>
                  <p:pic>
                    <p:nvPicPr>
                      <p:cNvPr id="54275" name="Espace réservé du contenu 3"/>
                      <p:cNvPicPr>
                        <a:picLocks noGrp="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7398" y="1930401"/>
                        <a:ext cx="9033468" cy="4701511"/>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107881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9011741" y="3611861"/>
            <a:ext cx="2850731" cy="2990375"/>
          </a:xfrm>
          <a:prstGeom prst="rect">
            <a:avLst/>
          </a:prstGeom>
        </p:spPr>
      </p:pic>
      <p:sp>
        <p:nvSpPr>
          <p:cNvPr id="6" name="Rectangle 5">
            <a:extLst>
              <a:ext uri="{FF2B5EF4-FFF2-40B4-BE49-F238E27FC236}">
                <a16:creationId xmlns:a16="http://schemas.microsoft.com/office/drawing/2014/main" id="{F780B597-516F-49CD-B1BD-90214D2E0788}"/>
              </a:ext>
            </a:extLst>
          </p:cNvPr>
          <p:cNvSpPr/>
          <p:nvPr>
            <p:custDataLst>
              <p:tags r:id="rId2"/>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re 1">
            <a:extLst>
              <a:ext uri="{FF2B5EF4-FFF2-40B4-BE49-F238E27FC236}">
                <a16:creationId xmlns:a16="http://schemas.microsoft.com/office/drawing/2014/main" id="{464AB0B3-AAB8-4F41-A375-F09C9C7F591A}"/>
              </a:ext>
            </a:extLst>
          </p:cNvPr>
          <p:cNvSpPr>
            <a:spLocks noGrp="1"/>
          </p:cNvSpPr>
          <p:nvPr>
            <p:ph type="title"/>
            <p:custDataLst>
              <p:tags r:id="rId3"/>
            </p:custDataLst>
          </p:nvPr>
        </p:nvSpPr>
        <p:spPr>
          <a:xfrm>
            <a:off x="582238" y="-227940"/>
            <a:ext cx="11435509" cy="1325562"/>
          </a:xfrm>
        </p:spPr>
        <p:txBody>
          <a:bodyPr>
            <a:normAutofit/>
          </a:bodyPr>
          <a:lstStyle/>
          <a:p>
            <a:pPr algn="ctr"/>
            <a:r>
              <a:rPr lang="fr-CA" sz="3600" dirty="0">
                <a:solidFill>
                  <a:schemeClr val="bg1"/>
                </a:solidFill>
                <a:latin typeface="Helvetica" panose="020B0604020202020204" pitchFamily="34" charset="0"/>
                <a:cs typeface="Helvetica" panose="020B0604020202020204" pitchFamily="34" charset="0"/>
              </a:rPr>
              <a:t>Intoxication aiguë </a:t>
            </a:r>
            <a:r>
              <a:rPr lang="fr-CA" sz="3600">
                <a:solidFill>
                  <a:schemeClr val="bg1"/>
                </a:solidFill>
                <a:latin typeface="Helvetica" panose="020B0604020202020204" pitchFamily="34" charset="0"/>
                <a:cs typeface="Helvetica" panose="020B0604020202020204" pitchFamily="34" charset="0"/>
              </a:rPr>
              <a:t>= effet </a:t>
            </a:r>
            <a:r>
              <a:rPr lang="fr-CA" sz="3600" dirty="0">
                <a:solidFill>
                  <a:schemeClr val="bg1"/>
                </a:solidFill>
                <a:latin typeface="Helvetica" panose="020B0604020202020204" pitchFamily="34" charset="0"/>
                <a:cs typeface="Helvetica" panose="020B0604020202020204" pitchFamily="34" charset="0"/>
              </a:rPr>
              <a:t>rapide</a:t>
            </a:r>
          </a:p>
        </p:txBody>
      </p:sp>
      <p:sp>
        <p:nvSpPr>
          <p:cNvPr id="2" name="Rectangle 1"/>
          <p:cNvSpPr/>
          <p:nvPr>
            <p:custDataLst>
              <p:tags r:id="rId4"/>
            </p:custDataLst>
          </p:nvPr>
        </p:nvSpPr>
        <p:spPr>
          <a:xfrm>
            <a:off x="308611" y="1017171"/>
            <a:ext cx="11709136" cy="4955203"/>
          </a:xfrm>
          <a:prstGeom prst="rect">
            <a:avLst/>
          </a:prstGeom>
        </p:spPr>
        <p:txBody>
          <a:bodyPr wrap="square">
            <a:spAutoFit/>
          </a:bodyPr>
          <a:lstStyle/>
          <a:p>
            <a:r>
              <a:rPr lang="fr-CA" sz="2800" dirty="0">
                <a:latin typeface="+mj-lt"/>
              </a:rPr>
              <a:t>Les troubles apparaissent immédiatement ou à court terme après une exposition de courte durée (quelques minutes, quelques heures ou quelques jours). Ils passent souvent inaperçus car les symptômes ne sont pas toujours spécifiques (sous déclaration). </a:t>
            </a:r>
          </a:p>
          <a:p>
            <a:endParaRPr lang="fr-CA" sz="1200" dirty="0">
              <a:latin typeface="+mj-lt"/>
            </a:endParaRPr>
          </a:p>
          <a:p>
            <a:r>
              <a:rPr lang="fr-CA" sz="2400" dirty="0">
                <a:latin typeface="+mj-lt"/>
              </a:rPr>
              <a:t>Les effets qui dépendent de la toxicité du produit et de l’intensité de l’exposition sont: </a:t>
            </a:r>
          </a:p>
          <a:p>
            <a:pPr marL="285750" indent="-285750">
              <a:buFont typeface="Arial" panose="020B0604020202020204" pitchFamily="34" charset="0"/>
              <a:buChar char="•"/>
            </a:pPr>
            <a:r>
              <a:rPr lang="fr-CA" sz="2400" dirty="0">
                <a:latin typeface="+mj-lt"/>
              </a:rPr>
              <a:t>Dermatologiques</a:t>
            </a:r>
          </a:p>
          <a:p>
            <a:pPr marL="285750" indent="-285750">
              <a:buFont typeface="Arial" panose="020B0604020202020204" pitchFamily="34" charset="0"/>
              <a:buChar char="•"/>
            </a:pPr>
            <a:r>
              <a:rPr lang="fr-CA" sz="2400" dirty="0">
                <a:latin typeface="+mj-lt"/>
              </a:rPr>
              <a:t>Digestifs </a:t>
            </a:r>
          </a:p>
          <a:p>
            <a:pPr marL="285750" indent="-285750">
              <a:buFont typeface="Arial" panose="020B0604020202020204" pitchFamily="34" charset="0"/>
              <a:buChar char="•"/>
            </a:pPr>
            <a:r>
              <a:rPr lang="fr-CA" sz="2400" dirty="0">
                <a:latin typeface="+mj-lt"/>
              </a:rPr>
              <a:t>Nerveux </a:t>
            </a:r>
          </a:p>
          <a:p>
            <a:pPr marL="285750" indent="-285750">
              <a:buFont typeface="Arial" panose="020B0604020202020204" pitchFamily="34" charset="0"/>
              <a:buChar char="•"/>
            </a:pPr>
            <a:r>
              <a:rPr lang="fr-CA" sz="2400" dirty="0">
                <a:latin typeface="+mj-lt"/>
              </a:rPr>
              <a:t>Cardiovasculaires </a:t>
            </a:r>
          </a:p>
          <a:p>
            <a:pPr marL="285750" indent="-285750">
              <a:buFont typeface="Arial" panose="020B0604020202020204" pitchFamily="34" charset="0"/>
              <a:buChar char="•"/>
            </a:pPr>
            <a:r>
              <a:rPr lang="fr-CA" sz="2400" dirty="0">
                <a:latin typeface="+mj-lt"/>
              </a:rPr>
              <a:t>Musculaires </a:t>
            </a:r>
          </a:p>
          <a:p>
            <a:pPr marL="285750" indent="-285750">
              <a:buFont typeface="Arial" panose="020B0604020202020204" pitchFamily="34" charset="0"/>
              <a:buChar char="•"/>
            </a:pPr>
            <a:r>
              <a:rPr lang="fr-CA" sz="2400" dirty="0">
                <a:latin typeface="+mj-lt"/>
              </a:rPr>
              <a:t>Visuels </a:t>
            </a:r>
          </a:p>
          <a:p>
            <a:pPr marL="285750" indent="-285750">
              <a:buFont typeface="Arial" panose="020B0604020202020204" pitchFamily="34" charset="0"/>
              <a:buChar char="•"/>
            </a:pPr>
            <a:r>
              <a:rPr lang="fr-CA" sz="2400" dirty="0">
                <a:latin typeface="+mj-lt"/>
              </a:rPr>
              <a:t>Maux de tête, fatigue</a:t>
            </a:r>
          </a:p>
        </p:txBody>
      </p:sp>
      <p:sp>
        <p:nvSpPr>
          <p:cNvPr id="8" name="ZoneTexte 7"/>
          <p:cNvSpPr txBox="1"/>
          <p:nvPr>
            <p:custDataLst>
              <p:tags r:id="rId5"/>
            </p:custDataLst>
          </p:nvPr>
        </p:nvSpPr>
        <p:spPr>
          <a:xfrm>
            <a:off x="308611" y="6263682"/>
            <a:ext cx="11356735" cy="338554"/>
          </a:xfrm>
          <a:prstGeom prst="rect">
            <a:avLst/>
          </a:prstGeom>
          <a:noFill/>
        </p:spPr>
        <p:txBody>
          <a:bodyPr wrap="square" rtlCol="0">
            <a:spAutoFit/>
          </a:bodyPr>
          <a:lstStyle/>
          <a:p>
            <a:r>
              <a:rPr lang="fr-CA" sz="1600" i="1" dirty="0"/>
              <a:t>Samuel, O. et L. St-Laurent. 2017. </a:t>
            </a:r>
            <a:r>
              <a:rPr lang="fr-FR" altLang="fr-FR" sz="1600" i="1" dirty="0"/>
              <a:t>Pesticides et risques pour la santé : Toxicité, exposition et mesure préventive. </a:t>
            </a:r>
            <a:endParaRPr lang="fr-CA" sz="1600" i="1" dirty="0"/>
          </a:p>
        </p:txBody>
      </p:sp>
    </p:spTree>
    <p:extLst>
      <p:ext uri="{BB962C8B-B14F-4D97-AF65-F5344CB8AC3E}">
        <p14:creationId xmlns:p14="http://schemas.microsoft.com/office/powerpoint/2010/main" val="1937262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80B597-516F-49CD-B1BD-90214D2E0788}"/>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re 1">
            <a:extLst>
              <a:ext uri="{FF2B5EF4-FFF2-40B4-BE49-F238E27FC236}">
                <a16:creationId xmlns:a16="http://schemas.microsoft.com/office/drawing/2014/main" id="{464AB0B3-AAB8-4F41-A375-F09C9C7F591A}"/>
              </a:ext>
            </a:extLst>
          </p:cNvPr>
          <p:cNvSpPr>
            <a:spLocks noGrp="1"/>
          </p:cNvSpPr>
          <p:nvPr>
            <p:ph type="title"/>
            <p:custDataLst>
              <p:tags r:id="rId2"/>
            </p:custDataLst>
          </p:nvPr>
        </p:nvSpPr>
        <p:spPr>
          <a:xfrm>
            <a:off x="582238" y="-227940"/>
            <a:ext cx="11435509" cy="1325562"/>
          </a:xfrm>
        </p:spPr>
        <p:txBody>
          <a:bodyPr>
            <a:normAutofit/>
          </a:bodyPr>
          <a:lstStyle/>
          <a:p>
            <a:pPr algn="ctr"/>
            <a:r>
              <a:rPr lang="fr-CA" sz="3600" dirty="0">
                <a:solidFill>
                  <a:schemeClr val="bg1"/>
                </a:solidFill>
                <a:latin typeface="Helvetica" panose="020B0604020202020204" pitchFamily="34" charset="0"/>
                <a:cs typeface="Helvetica" panose="020B0604020202020204" pitchFamily="34" charset="0"/>
              </a:rPr>
              <a:t>Facteurs qui influencent la sévérité des intoxications</a:t>
            </a:r>
          </a:p>
        </p:txBody>
      </p:sp>
      <p:sp>
        <p:nvSpPr>
          <p:cNvPr id="4" name="Rectangle 3"/>
          <p:cNvSpPr/>
          <p:nvPr>
            <p:custDataLst>
              <p:tags r:id="rId3"/>
            </p:custDataLst>
          </p:nvPr>
        </p:nvSpPr>
        <p:spPr>
          <a:xfrm>
            <a:off x="291402" y="1272240"/>
            <a:ext cx="11900598" cy="4524315"/>
          </a:xfrm>
          <a:prstGeom prst="rect">
            <a:avLst/>
          </a:prstGeom>
        </p:spPr>
        <p:txBody>
          <a:bodyPr wrap="square">
            <a:spAutoFit/>
          </a:bodyPr>
          <a:lstStyle/>
          <a:p>
            <a:pPr marL="285750" indent="-285750">
              <a:buFont typeface="Arial" panose="020B0604020202020204" pitchFamily="34" charset="0"/>
              <a:buChar char="•"/>
            </a:pPr>
            <a:r>
              <a:rPr lang="fr-CA" sz="3200" dirty="0">
                <a:latin typeface="+mj-lt"/>
              </a:rPr>
              <a:t>Niveau de toxicité et dose </a:t>
            </a:r>
          </a:p>
          <a:p>
            <a:pPr marL="285750" indent="-285750">
              <a:buFont typeface="Arial" panose="020B0604020202020204" pitchFamily="34" charset="0"/>
              <a:buChar char="•"/>
            </a:pPr>
            <a:endParaRPr lang="fr-CA" sz="3200" dirty="0">
              <a:latin typeface="+mj-lt"/>
            </a:endParaRPr>
          </a:p>
          <a:p>
            <a:pPr marL="285750" indent="-285750">
              <a:buFont typeface="Arial" panose="020B0604020202020204" pitchFamily="34" charset="0"/>
              <a:buChar char="•"/>
            </a:pPr>
            <a:r>
              <a:rPr lang="fr-CA" sz="3200" dirty="0">
                <a:latin typeface="+mj-lt"/>
              </a:rPr>
              <a:t> Présence de substances dites inertes ou d’adjuvants (ex: Roundup)</a:t>
            </a:r>
          </a:p>
          <a:p>
            <a:pPr marL="285750" indent="-285750">
              <a:buFont typeface="Arial" panose="020B0604020202020204" pitchFamily="34" charset="0"/>
              <a:buChar char="•"/>
            </a:pPr>
            <a:endParaRPr lang="fr-CA" sz="3200" dirty="0">
              <a:latin typeface="+mj-lt"/>
            </a:endParaRPr>
          </a:p>
          <a:p>
            <a:pPr marL="285750" indent="-285750">
              <a:buFont typeface="Arial" panose="020B0604020202020204" pitchFamily="34" charset="0"/>
              <a:buChar char="•"/>
            </a:pPr>
            <a:r>
              <a:rPr lang="fr-CA" sz="3200" dirty="0">
                <a:latin typeface="+mj-lt"/>
              </a:rPr>
              <a:t>Additivité, synergie et métabolisme</a:t>
            </a:r>
          </a:p>
          <a:p>
            <a:pPr marL="285750" indent="-285750">
              <a:buFont typeface="Arial" panose="020B0604020202020204" pitchFamily="34" charset="0"/>
              <a:buChar char="•"/>
            </a:pPr>
            <a:endParaRPr lang="fr-CA" sz="3200" dirty="0">
              <a:latin typeface="+mj-lt"/>
            </a:endParaRPr>
          </a:p>
          <a:p>
            <a:pPr marL="285750" indent="-285750">
              <a:buFont typeface="Arial" panose="020B0604020202020204" pitchFamily="34" charset="0"/>
              <a:buChar char="•"/>
            </a:pPr>
            <a:r>
              <a:rPr lang="fr-CA" sz="3200" dirty="0">
                <a:latin typeface="+mj-lt"/>
              </a:rPr>
              <a:t>La voie d'exposition</a:t>
            </a:r>
          </a:p>
          <a:p>
            <a:pPr marL="285750" indent="-285750">
              <a:buFont typeface="Arial" panose="020B0604020202020204" pitchFamily="34" charset="0"/>
              <a:buChar char="•"/>
            </a:pPr>
            <a:endParaRPr lang="fr-CA" sz="3200" dirty="0">
              <a:latin typeface="+mj-lt"/>
            </a:endParaRPr>
          </a:p>
          <a:p>
            <a:pPr marL="285750" indent="-285750">
              <a:buFont typeface="Arial" panose="020B0604020202020204" pitchFamily="34" charset="0"/>
              <a:buChar char="•"/>
            </a:pPr>
            <a:r>
              <a:rPr lang="fr-CA" sz="3200" dirty="0">
                <a:latin typeface="+mj-lt"/>
              </a:rPr>
              <a:t>Les susceptibilités individuelles (ex: </a:t>
            </a:r>
            <a:r>
              <a:rPr lang="fr-CA" sz="3200" dirty="0" err="1">
                <a:latin typeface="+mj-lt"/>
              </a:rPr>
              <a:t>paraquat</a:t>
            </a:r>
            <a:r>
              <a:rPr lang="fr-CA" sz="3200" dirty="0">
                <a:latin typeface="+mj-lt"/>
              </a:rPr>
              <a:t>)</a:t>
            </a:r>
          </a:p>
        </p:txBody>
      </p:sp>
    </p:spTree>
    <p:extLst>
      <p:ext uri="{BB962C8B-B14F-4D97-AF65-F5344CB8AC3E}">
        <p14:creationId xmlns:p14="http://schemas.microsoft.com/office/powerpoint/2010/main" val="468560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80B597-516F-49CD-B1BD-90214D2E0788}"/>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re 1">
            <a:extLst>
              <a:ext uri="{FF2B5EF4-FFF2-40B4-BE49-F238E27FC236}">
                <a16:creationId xmlns:a16="http://schemas.microsoft.com/office/drawing/2014/main" id="{464AB0B3-AAB8-4F41-A375-F09C9C7F591A}"/>
              </a:ext>
            </a:extLst>
          </p:cNvPr>
          <p:cNvSpPr>
            <a:spLocks noGrp="1"/>
          </p:cNvSpPr>
          <p:nvPr>
            <p:ph type="title"/>
            <p:custDataLst>
              <p:tags r:id="rId2"/>
            </p:custDataLst>
          </p:nvPr>
        </p:nvSpPr>
        <p:spPr>
          <a:xfrm>
            <a:off x="582238" y="-227940"/>
            <a:ext cx="11435509" cy="1325562"/>
          </a:xfrm>
        </p:spPr>
        <p:txBody>
          <a:bodyPr>
            <a:normAutofit/>
          </a:bodyPr>
          <a:lstStyle/>
          <a:p>
            <a:pPr algn="ctr"/>
            <a:r>
              <a:rPr lang="fr-CA" sz="3600" dirty="0">
                <a:solidFill>
                  <a:schemeClr val="bg1"/>
                </a:solidFill>
                <a:latin typeface="Helvetica" panose="020B0604020202020204" pitchFamily="34" charset="0"/>
                <a:cs typeface="Helvetica" panose="020B0604020202020204" pitchFamily="34" charset="0"/>
              </a:rPr>
              <a:t>Intoxications chroniques = effets à long terme</a:t>
            </a:r>
          </a:p>
        </p:txBody>
      </p:sp>
      <p:sp>
        <p:nvSpPr>
          <p:cNvPr id="2" name="Rectangle 1"/>
          <p:cNvSpPr/>
          <p:nvPr>
            <p:custDataLst>
              <p:tags r:id="rId3"/>
            </p:custDataLst>
          </p:nvPr>
        </p:nvSpPr>
        <p:spPr>
          <a:xfrm>
            <a:off x="308610" y="1363380"/>
            <a:ext cx="11883389" cy="4401205"/>
          </a:xfrm>
          <a:prstGeom prst="rect">
            <a:avLst/>
          </a:prstGeom>
        </p:spPr>
        <p:txBody>
          <a:bodyPr wrap="square">
            <a:spAutoFit/>
          </a:bodyPr>
          <a:lstStyle/>
          <a:p>
            <a:r>
              <a:rPr lang="fr-CA" sz="2800" dirty="0">
                <a:latin typeface="+mj-lt"/>
              </a:rPr>
              <a:t>Les troubles apparaissent après plusieurs années d’exposition répétée et souvent à de faibles doses de pesticides.</a:t>
            </a:r>
            <a:endParaRPr lang="fr-CA" sz="1200" dirty="0">
              <a:latin typeface="+mj-lt"/>
            </a:endParaRPr>
          </a:p>
          <a:p>
            <a:endParaRPr lang="fr-CA" sz="2800" dirty="0">
              <a:latin typeface="+mj-lt"/>
            </a:endParaRPr>
          </a:p>
          <a:p>
            <a:r>
              <a:rPr lang="fr-CA" sz="2800" dirty="0">
                <a:latin typeface="+mj-lt"/>
              </a:rPr>
              <a:t>Les effets sur la santé connus, probables ou suspectés peuvent être les suivants :</a:t>
            </a:r>
          </a:p>
          <a:p>
            <a:pPr marL="457200" indent="-457200">
              <a:buFont typeface="Arial" panose="020B0604020202020204" pitchFamily="34" charset="0"/>
              <a:buChar char="•"/>
            </a:pPr>
            <a:r>
              <a:rPr lang="fr-CA" sz="2800" dirty="0">
                <a:latin typeface="+mj-lt"/>
              </a:rPr>
              <a:t>Cancers </a:t>
            </a:r>
          </a:p>
          <a:p>
            <a:pPr marL="457200" indent="-457200">
              <a:buFont typeface="Arial" panose="020B0604020202020204" pitchFamily="34" charset="0"/>
              <a:buChar char="•"/>
            </a:pPr>
            <a:r>
              <a:rPr lang="fr-CA" sz="2800" dirty="0">
                <a:latin typeface="+mj-lt"/>
              </a:rPr>
              <a:t>Effets génétiques</a:t>
            </a:r>
          </a:p>
          <a:p>
            <a:pPr marL="457200" indent="-457200">
              <a:buFont typeface="Arial" panose="020B0604020202020204" pitchFamily="34" charset="0"/>
              <a:buChar char="•"/>
            </a:pPr>
            <a:r>
              <a:rPr lang="fr-CA" sz="2800" dirty="0">
                <a:latin typeface="+mj-lt"/>
              </a:rPr>
              <a:t>Perturbations du système endocrinien</a:t>
            </a:r>
          </a:p>
          <a:p>
            <a:pPr marL="457200" indent="-457200">
              <a:buFont typeface="Arial" panose="020B0604020202020204" pitchFamily="34" charset="0"/>
              <a:buChar char="•"/>
            </a:pPr>
            <a:r>
              <a:rPr lang="fr-CA" sz="2800" dirty="0">
                <a:latin typeface="+mj-lt"/>
              </a:rPr>
              <a:t>Effets sur le système immunitaire</a:t>
            </a:r>
          </a:p>
          <a:p>
            <a:pPr marL="457200" indent="-457200">
              <a:buFont typeface="Arial" panose="020B0604020202020204" pitchFamily="34" charset="0"/>
              <a:buChar char="•"/>
            </a:pPr>
            <a:r>
              <a:rPr lang="fr-CA" sz="2800" dirty="0">
                <a:latin typeface="+mj-lt"/>
              </a:rPr>
              <a:t>Effets sur la reproduction et le développement</a:t>
            </a:r>
          </a:p>
          <a:p>
            <a:pPr marL="457200" indent="-457200">
              <a:buFont typeface="Arial" panose="020B0604020202020204" pitchFamily="34" charset="0"/>
              <a:buChar char="•"/>
            </a:pPr>
            <a:r>
              <a:rPr lang="fr-CA" sz="2800" dirty="0">
                <a:latin typeface="+mj-lt"/>
              </a:rPr>
              <a:t>Effets neurologiques</a:t>
            </a:r>
          </a:p>
        </p:txBody>
      </p:sp>
      <p:pic>
        <p:nvPicPr>
          <p:cNvPr id="3" name="Image 2"/>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8985714" y="3711297"/>
            <a:ext cx="2670810" cy="2670810"/>
          </a:xfrm>
          <a:prstGeom prst="rect">
            <a:avLst/>
          </a:prstGeom>
        </p:spPr>
      </p:pic>
      <p:sp>
        <p:nvSpPr>
          <p:cNvPr id="9" name="ZoneTexte 8"/>
          <p:cNvSpPr txBox="1"/>
          <p:nvPr>
            <p:custDataLst>
              <p:tags r:id="rId5"/>
            </p:custDataLst>
          </p:nvPr>
        </p:nvSpPr>
        <p:spPr>
          <a:xfrm>
            <a:off x="308611" y="6263682"/>
            <a:ext cx="11356735" cy="338554"/>
          </a:xfrm>
          <a:prstGeom prst="rect">
            <a:avLst/>
          </a:prstGeom>
          <a:noFill/>
        </p:spPr>
        <p:txBody>
          <a:bodyPr wrap="square" rtlCol="0">
            <a:spAutoFit/>
          </a:bodyPr>
          <a:lstStyle/>
          <a:p>
            <a:r>
              <a:rPr lang="fr-CA" sz="1600" i="1" dirty="0"/>
              <a:t>Samuel, O. et L. St-Laurent. 2017. </a:t>
            </a:r>
            <a:r>
              <a:rPr lang="fr-FR" altLang="fr-FR" sz="1600" i="1" dirty="0"/>
              <a:t>Pesticides et risques pour la santé : Toxicité, exposition et mesure préventive. </a:t>
            </a:r>
            <a:endParaRPr lang="fr-CA" sz="1600" i="1" dirty="0"/>
          </a:p>
        </p:txBody>
      </p:sp>
    </p:spTree>
    <p:extLst>
      <p:ext uri="{BB962C8B-B14F-4D97-AF65-F5344CB8AC3E}">
        <p14:creationId xmlns:p14="http://schemas.microsoft.com/office/powerpoint/2010/main" val="467497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960615" y="2725954"/>
            <a:ext cx="10019490" cy="369332"/>
          </a:xfrm>
          <a:prstGeom prst="rect">
            <a:avLst/>
          </a:prstGeom>
          <a:noFill/>
        </p:spPr>
        <p:txBody>
          <a:bodyPr wrap="square" rtlCol="0">
            <a:spAutoFit/>
          </a:bodyPr>
          <a:lstStyle/>
          <a:p>
            <a:r>
              <a:rPr lang="fr-CA" dirty="0">
                <a:latin typeface="+mj-lt"/>
              </a:rPr>
              <a:t>:</a:t>
            </a:r>
          </a:p>
        </p:txBody>
      </p:sp>
      <p:sp>
        <p:nvSpPr>
          <p:cNvPr id="11" name="Rectangle 10">
            <a:extLst>
              <a:ext uri="{FF2B5EF4-FFF2-40B4-BE49-F238E27FC236}">
                <a16:creationId xmlns:a16="http://schemas.microsoft.com/office/drawing/2014/main" id="{A6F8DB92-53F0-48C7-ACF8-0CEED8CAFC89}"/>
              </a:ext>
            </a:extLst>
          </p:cNvPr>
          <p:cNvSpPr/>
          <p:nvPr>
            <p:custDataLst>
              <p:tags r:id="rId2"/>
            </p:custDataLst>
          </p:nvPr>
        </p:nvSpPr>
        <p:spPr>
          <a:xfrm>
            <a:off x="-270696" y="-49054"/>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re 6"/>
          <p:cNvSpPr>
            <a:spLocks noGrp="1"/>
          </p:cNvSpPr>
          <p:nvPr>
            <p:ph type="title"/>
            <p:custDataLst>
              <p:tags r:id="rId3"/>
            </p:custDataLst>
          </p:nvPr>
        </p:nvSpPr>
        <p:spPr>
          <a:xfrm>
            <a:off x="-121186" y="-19725"/>
            <a:ext cx="12871606" cy="1015542"/>
          </a:xfrm>
        </p:spPr>
        <p:txBody>
          <a:bodyPr/>
          <a:lstStyle/>
          <a:p>
            <a:pPr algn="ctr"/>
            <a:r>
              <a:rPr lang="fr-CA" dirty="0">
                <a:solidFill>
                  <a:schemeClr val="bg1"/>
                </a:solidFill>
                <a:latin typeface="Helvetica" panose="020B0604020202020204" pitchFamily="34" charset="0"/>
                <a:cs typeface="Helvetica" panose="020B0604020202020204" pitchFamily="34" charset="0"/>
              </a:rPr>
              <a:t>Manipulations </a:t>
            </a:r>
            <a:r>
              <a:rPr lang="fr-CA">
                <a:solidFill>
                  <a:schemeClr val="bg1"/>
                </a:solidFill>
                <a:latin typeface="Helvetica" panose="020B0604020202020204" pitchFamily="34" charset="0"/>
                <a:cs typeface="Helvetica" panose="020B0604020202020204" pitchFamily="34" charset="0"/>
              </a:rPr>
              <a:t>à risque</a:t>
            </a:r>
            <a:endParaRPr lang="fr-CA" dirty="0">
              <a:solidFill>
                <a:schemeClr val="bg1"/>
              </a:solidFill>
              <a:latin typeface="Helvetica" panose="020B0604020202020204" pitchFamily="34" charset="0"/>
              <a:cs typeface="Helvetica" panose="020B0604020202020204" pitchFamily="34" charset="0"/>
            </a:endParaRPr>
          </a:p>
        </p:txBody>
      </p:sp>
      <p:pic>
        <p:nvPicPr>
          <p:cNvPr id="2" name="Image 1"/>
          <p:cNvPicPr>
            <a:picLocks noChangeAspect="1"/>
          </p:cNvPicPr>
          <p:nvPr>
            <p:custDataLst>
              <p:tags r:id="rId4"/>
            </p:custDataLst>
          </p:nvPr>
        </p:nvPicPr>
        <p:blipFill rotWithShape="1">
          <a:blip r:embed="rId13" cstate="print">
            <a:extLst>
              <a:ext uri="{28A0092B-C50C-407E-A947-70E740481C1C}">
                <a14:useLocalDpi xmlns:a14="http://schemas.microsoft.com/office/drawing/2010/main" val="0"/>
              </a:ext>
            </a:extLst>
          </a:blip>
          <a:srcRect l="17565" t="419" b="-419"/>
          <a:stretch/>
        </p:blipFill>
        <p:spPr>
          <a:xfrm>
            <a:off x="206828" y="1025146"/>
            <a:ext cx="3058886" cy="2598195"/>
          </a:xfrm>
          <a:prstGeom prst="rect">
            <a:avLst/>
          </a:prstGeom>
        </p:spPr>
      </p:pic>
      <p:pic>
        <p:nvPicPr>
          <p:cNvPr id="4" name="Image 3"/>
          <p:cNvPicPr>
            <a:picLocks noChangeAspect="1"/>
          </p:cNvPicPr>
          <p:nvPr>
            <p:custDataLst>
              <p:tags r:id="rId5"/>
            </p:custDataLst>
          </p:nvPr>
        </p:nvPicPr>
        <p:blipFill rotWithShape="1">
          <a:blip r:embed="rId14" cstate="print">
            <a:extLst>
              <a:ext uri="{28A0092B-C50C-407E-A947-70E740481C1C}">
                <a14:useLocalDpi xmlns:a14="http://schemas.microsoft.com/office/drawing/2010/main" val="0"/>
              </a:ext>
            </a:extLst>
          </a:blip>
          <a:srcRect b="24864"/>
          <a:stretch/>
        </p:blipFill>
        <p:spPr>
          <a:xfrm>
            <a:off x="3657204" y="1025146"/>
            <a:ext cx="2095895" cy="2686883"/>
          </a:xfrm>
          <a:prstGeom prst="rect">
            <a:avLst/>
          </a:prstGeom>
        </p:spPr>
      </p:pic>
      <p:pic>
        <p:nvPicPr>
          <p:cNvPr id="5" name="Image 4"/>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5970359" y="995817"/>
            <a:ext cx="2553155" cy="3281312"/>
          </a:xfrm>
          <a:prstGeom prst="rect">
            <a:avLst/>
          </a:prstGeom>
        </p:spPr>
      </p:pic>
      <p:pic>
        <p:nvPicPr>
          <p:cNvPr id="6" name="Image 5"/>
          <p:cNvPicPr>
            <a:picLocks noChangeAspect="1"/>
          </p:cNvPicPr>
          <p:nvPr>
            <p:custDataLst>
              <p:tags r:id="rId7"/>
            </p:custDataLst>
          </p:nvPr>
        </p:nvPicPr>
        <p:blipFill rotWithShape="1">
          <a:blip r:embed="rId16">
            <a:extLst>
              <a:ext uri="{28A0092B-C50C-407E-A947-70E740481C1C}">
                <a14:useLocalDpi xmlns:a14="http://schemas.microsoft.com/office/drawing/2010/main" val="0"/>
              </a:ext>
            </a:extLst>
          </a:blip>
          <a:srcRect l="37856"/>
          <a:stretch/>
        </p:blipFill>
        <p:spPr>
          <a:xfrm>
            <a:off x="206828" y="4957901"/>
            <a:ext cx="4114801" cy="1520278"/>
          </a:xfrm>
          <a:prstGeom prst="rect">
            <a:avLst/>
          </a:prstGeom>
        </p:spPr>
      </p:pic>
      <p:pic>
        <p:nvPicPr>
          <p:cNvPr id="8" name="Image 7"/>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4447124" y="4610507"/>
            <a:ext cx="2611950" cy="2041888"/>
          </a:xfrm>
          <a:prstGeom prst="rect">
            <a:avLst/>
          </a:prstGeom>
        </p:spPr>
      </p:pic>
      <p:pic>
        <p:nvPicPr>
          <p:cNvPr id="9" name="Image 8"/>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tretch>
            <a:fillRect/>
          </a:stretch>
        </p:blipFill>
        <p:spPr>
          <a:xfrm>
            <a:off x="6874111" y="4784723"/>
            <a:ext cx="5317889" cy="1693455"/>
          </a:xfrm>
          <a:prstGeom prst="rect">
            <a:avLst/>
          </a:prstGeom>
        </p:spPr>
      </p:pic>
      <p:pic>
        <p:nvPicPr>
          <p:cNvPr id="10" name="Image 9"/>
          <p:cNvPicPr>
            <a:picLocks noChangeAspect="1"/>
          </p:cNvPicPr>
          <p:nvPr>
            <p:custDataLst>
              <p:tags r:id="rId10"/>
            </p:custDataLst>
          </p:nvPr>
        </p:nvPicPr>
        <p:blipFill>
          <a:blip r:embed="rId19" cstate="print">
            <a:extLst>
              <a:ext uri="{28A0092B-C50C-407E-A947-70E740481C1C}">
                <a14:useLocalDpi xmlns:a14="http://schemas.microsoft.com/office/drawing/2010/main" val="0"/>
              </a:ext>
            </a:extLst>
          </a:blip>
          <a:stretch>
            <a:fillRect/>
          </a:stretch>
        </p:blipFill>
        <p:spPr>
          <a:xfrm>
            <a:off x="8852698" y="1025146"/>
            <a:ext cx="3151632" cy="3130296"/>
          </a:xfrm>
          <a:prstGeom prst="rect">
            <a:avLst/>
          </a:prstGeom>
        </p:spPr>
      </p:pic>
    </p:spTree>
    <p:extLst>
      <p:ext uri="{BB962C8B-B14F-4D97-AF65-F5344CB8AC3E}">
        <p14:creationId xmlns:p14="http://schemas.microsoft.com/office/powerpoint/2010/main" val="78888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custDataLst>
              <p:tags r:id="rId2"/>
            </p:custDataLst>
          </p:nvPr>
        </p:nvSpPr>
        <p:spPr>
          <a:xfrm>
            <a:off x="674237" y="914400"/>
            <a:ext cx="3657600" cy="2887579"/>
          </a:xfrm>
        </p:spPr>
        <p:txBody>
          <a:bodyPr vert="horz" lIns="91440" tIns="45720" rIns="91440" bIns="45720" rtlCol="0" anchor="b">
            <a:normAutofit/>
          </a:bodyPr>
          <a:lstStyle/>
          <a:p>
            <a:pPr algn="ctr"/>
            <a:r>
              <a:rPr lang="en-US" sz="6600" kern="1200" dirty="0">
                <a:solidFill>
                  <a:srgbClr val="FFFFFF"/>
                </a:solidFill>
                <a:latin typeface="Helvetica" panose="020B0604020202020204" pitchFamily="34" charset="0"/>
                <a:cs typeface="Helvetica" panose="020B0604020202020204" pitchFamily="34" charset="0"/>
              </a:rPr>
              <a:t>CADRE LÉGAL</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5784690" y="552558"/>
            <a:ext cx="5694321" cy="5445470"/>
          </a:xfrm>
          <a:prstGeom prst="rect">
            <a:avLst/>
          </a:prstGeom>
        </p:spPr>
      </p:pic>
    </p:spTree>
    <p:extLst>
      <p:ext uri="{BB962C8B-B14F-4D97-AF65-F5344CB8AC3E}">
        <p14:creationId xmlns:p14="http://schemas.microsoft.com/office/powerpoint/2010/main" val="4183376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1189877" y="801596"/>
            <a:ext cx="7616666" cy="1193459"/>
          </a:xfrm>
        </p:spPr>
        <p:txBody>
          <a:bodyPr>
            <a:noAutofit/>
          </a:bodyPr>
          <a:lstStyle/>
          <a:p>
            <a:pPr marL="457200" lvl="1" indent="0" defTabSz="903288">
              <a:buClrTx/>
              <a:buNone/>
            </a:pPr>
            <a:endParaRPr lang="fr-CA" sz="2800" dirty="0">
              <a:latin typeface="+mj-lt"/>
            </a:endParaRPr>
          </a:p>
          <a:p>
            <a:pPr marL="457200" lvl="1" indent="0" defTabSz="903288">
              <a:buNone/>
            </a:pPr>
            <a:r>
              <a:rPr lang="fr-CA" sz="2800" dirty="0">
                <a:latin typeface="+mj-lt"/>
              </a:rPr>
              <a:t>Loi sur les produits antiparasitaires</a:t>
            </a:r>
          </a:p>
          <a:p>
            <a:pPr marL="457200" lvl="1" indent="0" defTabSz="903288">
              <a:buNone/>
            </a:pPr>
            <a:endParaRPr lang="fr-CA" sz="2800" dirty="0">
              <a:latin typeface="+mj-lt"/>
            </a:endParaRPr>
          </a:p>
          <a:p>
            <a:pPr marL="457200" lvl="1" indent="0" defTabSz="903288">
              <a:buNone/>
            </a:pPr>
            <a:endParaRPr lang="fr-CA" sz="2800" dirty="0">
              <a:latin typeface="+mj-lt"/>
            </a:endParaRPr>
          </a:p>
          <a:p>
            <a:pPr marL="457200" lvl="1" indent="0" defTabSz="903288">
              <a:buClrTx/>
              <a:buNone/>
            </a:pPr>
            <a:endParaRPr lang="fr-CA" sz="2800" dirty="0"/>
          </a:p>
          <a:p>
            <a:pPr marL="0" indent="0">
              <a:buNone/>
            </a:pPr>
            <a:endParaRPr lang="fr-CA" dirty="0"/>
          </a:p>
          <a:p>
            <a:pPr marL="0" indent="0">
              <a:buNone/>
            </a:pPr>
            <a:r>
              <a:rPr lang="fr-CA" dirty="0"/>
              <a:t>	</a:t>
            </a:r>
          </a:p>
        </p:txBody>
      </p:sp>
      <p:sp>
        <p:nvSpPr>
          <p:cNvPr id="7" name="Rectangle 6">
            <a:extLst>
              <a:ext uri="{FF2B5EF4-FFF2-40B4-BE49-F238E27FC236}">
                <a16:creationId xmlns:a16="http://schemas.microsoft.com/office/drawing/2014/main" id="{CEDEA2DE-361B-4C9F-99B0-F77B82C5A51D}"/>
              </a:ext>
            </a:extLst>
          </p:cNvPr>
          <p:cNvSpPr/>
          <p:nvPr>
            <p:custDataLst>
              <p:tags r:id="rId2"/>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3"/>
            </p:custDataLst>
          </p:nvPr>
        </p:nvSpPr>
        <p:spPr>
          <a:xfrm>
            <a:off x="-57468" y="-227940"/>
            <a:ext cx="12394523" cy="1325562"/>
          </a:xfrm>
        </p:spPr>
        <p:txBody>
          <a:bodyPr>
            <a:normAutofit/>
          </a:bodyPr>
          <a:lstStyle/>
          <a:p>
            <a:pPr algn="ctr"/>
            <a:r>
              <a:rPr lang="fr-CA" sz="3200" dirty="0">
                <a:solidFill>
                  <a:schemeClr val="bg1"/>
                </a:solidFill>
                <a:latin typeface="Helvetica" panose="020B0604020202020204" pitchFamily="34" charset="0"/>
                <a:cs typeface="Helvetica" panose="020B0604020202020204" pitchFamily="34" charset="0"/>
              </a:rPr>
              <a:t>Lois et </a:t>
            </a:r>
            <a:r>
              <a:rPr lang="fr-CA" sz="3200">
                <a:solidFill>
                  <a:schemeClr val="bg1"/>
                </a:solidFill>
                <a:latin typeface="Helvetica" panose="020B0604020202020204" pitchFamily="34" charset="0"/>
                <a:cs typeface="Helvetica" panose="020B0604020202020204" pitchFamily="34" charset="0"/>
              </a:rPr>
              <a:t>règlements sur l’utilisation </a:t>
            </a:r>
            <a:r>
              <a:rPr lang="fr-CA" sz="3200" dirty="0">
                <a:solidFill>
                  <a:schemeClr val="bg1"/>
                </a:solidFill>
                <a:latin typeface="Helvetica" panose="020B0604020202020204" pitchFamily="34" charset="0"/>
                <a:cs typeface="Helvetica" panose="020B0604020202020204" pitchFamily="34" charset="0"/>
              </a:rPr>
              <a:t>sécuritaire des pesticides </a:t>
            </a:r>
          </a:p>
        </p:txBody>
      </p:sp>
      <p:pic>
        <p:nvPicPr>
          <p:cNvPr id="8" name="Picture 2">
            <a:extLst>
              <a:ext uri="{FF2B5EF4-FFF2-40B4-BE49-F238E27FC236}">
                <a16:creationId xmlns:a16="http://schemas.microsoft.com/office/drawing/2014/main" id="{F974FA63-31CF-4553-BFC6-078A14F075D0}"/>
              </a:ext>
            </a:extLst>
          </p:cNvPr>
          <p:cNvPicPr>
            <a:picLocks noChangeAspect="1" noChangeArrowheads="1"/>
          </p:cNvPicPr>
          <p:nvPr>
            <p:custDataLst>
              <p:tags r:id="rId4"/>
            </p:custDataLst>
          </p:nvPr>
        </p:nvPicPr>
        <p:blipFill rotWithShape="1">
          <a:blip r:embed="rId13" cstate="print">
            <a:extLst>
              <a:ext uri="{28A0092B-C50C-407E-A947-70E740481C1C}">
                <a14:useLocalDpi xmlns:a14="http://schemas.microsoft.com/office/drawing/2010/main" val="0"/>
              </a:ext>
            </a:extLst>
          </a:blip>
          <a:srcRect r="59691"/>
          <a:stretch/>
        </p:blipFill>
        <p:spPr bwMode="auto">
          <a:xfrm>
            <a:off x="480352" y="1202426"/>
            <a:ext cx="1021083" cy="61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B2F34A95-BB91-40C6-85A2-DBC9E2D876BD}"/>
              </a:ext>
            </a:extLst>
          </p:cNvPr>
          <p:cNvPicPr>
            <a:picLocks noChangeAspect="1" noChangeArrowheads="1"/>
          </p:cNvPicPr>
          <p:nvPr>
            <p:custDataLst>
              <p:tags r:id="rId5"/>
            </p:custDataLst>
          </p:nvPr>
        </p:nvPicPr>
        <p:blipFill rotWithShape="1">
          <a:blip r:embed="rId14">
            <a:extLst>
              <a:ext uri="{28A0092B-C50C-407E-A947-70E740481C1C}">
                <a14:useLocalDpi xmlns:a14="http://schemas.microsoft.com/office/drawing/2010/main" val="0"/>
              </a:ext>
            </a:extLst>
          </a:blip>
          <a:srcRect l="75030" b="18062"/>
          <a:stretch/>
        </p:blipFill>
        <p:spPr bwMode="auto">
          <a:xfrm>
            <a:off x="464820" y="4577437"/>
            <a:ext cx="984988" cy="83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B2F34A95-BB91-40C6-85A2-DBC9E2D876BD}"/>
              </a:ext>
            </a:extLst>
          </p:cNvPr>
          <p:cNvPicPr>
            <a:picLocks noChangeAspect="1" noChangeArrowheads="1"/>
          </p:cNvPicPr>
          <p:nvPr>
            <p:custDataLst>
              <p:tags r:id="rId6"/>
            </p:custDataLst>
          </p:nvPr>
        </p:nvPicPr>
        <p:blipFill rotWithShape="1">
          <a:blip r:embed="rId14">
            <a:extLst>
              <a:ext uri="{28A0092B-C50C-407E-A947-70E740481C1C}">
                <a14:useLocalDpi xmlns:a14="http://schemas.microsoft.com/office/drawing/2010/main" val="0"/>
              </a:ext>
            </a:extLst>
          </a:blip>
          <a:srcRect l="75030" b="18062"/>
          <a:stretch/>
        </p:blipFill>
        <p:spPr bwMode="auto">
          <a:xfrm>
            <a:off x="464820" y="2335977"/>
            <a:ext cx="984988" cy="83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 3"/>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rot="435965">
            <a:off x="9218874" y="2884134"/>
            <a:ext cx="2407166" cy="3108181"/>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custDataLst>
              <p:tags r:id="rId8"/>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2456" y="1097622"/>
            <a:ext cx="1238355" cy="1238355"/>
          </a:xfrm>
          <a:prstGeom prst="rect">
            <a:avLst/>
          </a:prstGeom>
        </p:spPr>
      </p:pic>
      <p:sp>
        <p:nvSpPr>
          <p:cNvPr id="5" name="Rectangle 4"/>
          <p:cNvSpPr/>
          <p:nvPr>
            <p:custDataLst>
              <p:tags r:id="rId9"/>
            </p:custDataLst>
          </p:nvPr>
        </p:nvSpPr>
        <p:spPr>
          <a:xfrm>
            <a:off x="1189876" y="2027296"/>
            <a:ext cx="7616667" cy="1815882"/>
          </a:xfrm>
          <a:prstGeom prst="rect">
            <a:avLst/>
          </a:prstGeom>
        </p:spPr>
        <p:txBody>
          <a:bodyPr wrap="square">
            <a:spAutoFit/>
          </a:bodyPr>
          <a:lstStyle/>
          <a:p>
            <a:pPr lvl="1" defTabSz="903288"/>
            <a:r>
              <a:rPr lang="fr-CA" sz="2800" dirty="0">
                <a:latin typeface="+mj-lt"/>
              </a:rPr>
              <a:t>Loi sur les pesticides</a:t>
            </a:r>
          </a:p>
          <a:p>
            <a:pPr lvl="2" indent="-342900">
              <a:buFont typeface="Arial" panose="020B0604020202020204" pitchFamily="34" charset="0"/>
              <a:buChar char="•"/>
            </a:pPr>
            <a:r>
              <a:rPr lang="fr-CA" sz="2800" dirty="0">
                <a:latin typeface="+mj-lt"/>
              </a:rPr>
              <a:t>Règlement sur les permis et les certificats pour la vente et l’utilisation des pesticides </a:t>
            </a:r>
          </a:p>
          <a:p>
            <a:pPr lvl="2" indent="-342900">
              <a:buFont typeface="Arial" panose="020B0604020202020204" pitchFamily="34" charset="0"/>
              <a:buChar char="•"/>
            </a:pPr>
            <a:r>
              <a:rPr lang="fr-CA" sz="2800" dirty="0">
                <a:latin typeface="+mj-lt"/>
              </a:rPr>
              <a:t>Code de gestion des pesticides</a:t>
            </a:r>
          </a:p>
        </p:txBody>
      </p:sp>
      <p:sp>
        <p:nvSpPr>
          <p:cNvPr id="6" name="Rectangle 5"/>
          <p:cNvSpPr/>
          <p:nvPr>
            <p:custDataLst>
              <p:tags r:id="rId10"/>
            </p:custDataLst>
          </p:nvPr>
        </p:nvSpPr>
        <p:spPr>
          <a:xfrm>
            <a:off x="1501434" y="4438225"/>
            <a:ext cx="7120051" cy="2246769"/>
          </a:xfrm>
          <a:prstGeom prst="rect">
            <a:avLst/>
          </a:prstGeom>
        </p:spPr>
        <p:txBody>
          <a:bodyPr wrap="square">
            <a:spAutoFit/>
          </a:bodyPr>
          <a:lstStyle/>
          <a:p>
            <a:pPr lvl="1" defTabSz="903288"/>
            <a:r>
              <a:rPr lang="fr-CA" sz="2800" dirty="0">
                <a:latin typeface="+mj-lt"/>
              </a:rPr>
              <a:t>Loi sur la santé et la sécurité du travail</a:t>
            </a:r>
          </a:p>
          <a:p>
            <a:pPr lvl="2" indent="-342900">
              <a:buFont typeface="Arial" panose="020B0604020202020204" pitchFamily="34" charset="0"/>
              <a:buChar char="•"/>
            </a:pPr>
            <a:r>
              <a:rPr lang="fr-CA" sz="2800" dirty="0">
                <a:latin typeface="+mj-lt"/>
              </a:rPr>
              <a:t>Règlement sur la santé et la sécurité du travail</a:t>
            </a:r>
          </a:p>
          <a:p>
            <a:pPr lvl="2" indent="-342900">
              <a:buFont typeface="Arial" panose="020B0604020202020204" pitchFamily="34" charset="0"/>
              <a:buChar char="•"/>
            </a:pPr>
            <a:r>
              <a:rPr lang="fr-CA" sz="2800" dirty="0">
                <a:latin typeface="+mj-lt"/>
              </a:rPr>
              <a:t>Règlement sur l’information concernant les produits dangereux</a:t>
            </a:r>
          </a:p>
        </p:txBody>
      </p:sp>
    </p:spTree>
    <p:extLst>
      <p:ext uri="{BB962C8B-B14F-4D97-AF65-F5344CB8AC3E}">
        <p14:creationId xmlns:p14="http://schemas.microsoft.com/office/powerpoint/2010/main" val="21330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977B994-ED13-49CA-A289-85F48756E455}"/>
              </a:ext>
            </a:extLst>
          </p:cNvPr>
          <p:cNvPicPr>
            <a:picLocks noGrp="1" noChangeAspect="1"/>
          </p:cNvPicPr>
          <p:nvPr>
            <p:ph idx="1"/>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6015305" y="1765176"/>
            <a:ext cx="4321753" cy="3242959"/>
          </a:xfrm>
          <a:prstGeom prst="rect">
            <a:avLst/>
          </a:prstGeom>
        </p:spPr>
      </p:pic>
      <p:sp>
        <p:nvSpPr>
          <p:cNvPr id="6" name="ZoneTexte 5"/>
          <p:cNvSpPr txBox="1"/>
          <p:nvPr>
            <p:custDataLst>
              <p:tags r:id="rId2"/>
            </p:custDataLst>
          </p:nvPr>
        </p:nvSpPr>
        <p:spPr>
          <a:xfrm>
            <a:off x="559742" y="1750689"/>
            <a:ext cx="8501974" cy="3046988"/>
          </a:xfrm>
          <a:prstGeom prst="rect">
            <a:avLst/>
          </a:prstGeom>
          <a:noFill/>
        </p:spPr>
        <p:txBody>
          <a:bodyPr wrap="square" rtlCol="0">
            <a:spAutoFit/>
          </a:bodyPr>
          <a:lstStyle/>
          <a:p>
            <a:r>
              <a:rPr lang="fr-CA" sz="2400" b="1" dirty="0">
                <a:latin typeface="+mj-lt"/>
              </a:rPr>
              <a:t>Mode d’emploi:  </a:t>
            </a:r>
          </a:p>
          <a:p>
            <a:pPr marL="342900" indent="-342900">
              <a:buFont typeface="Arial" panose="020B0604020202020204" pitchFamily="34" charset="0"/>
              <a:buChar char="•"/>
            </a:pPr>
            <a:r>
              <a:rPr lang="fr-CA" sz="2800" dirty="0">
                <a:latin typeface="+mj-lt"/>
              </a:rPr>
              <a:t>Cultures permises</a:t>
            </a:r>
          </a:p>
          <a:p>
            <a:pPr marL="342900" indent="-342900">
              <a:buFont typeface="Arial" panose="020B0604020202020204" pitchFamily="34" charset="0"/>
              <a:buChar char="•"/>
            </a:pPr>
            <a:r>
              <a:rPr lang="fr-CA" sz="2800" dirty="0">
                <a:latin typeface="+mj-lt"/>
              </a:rPr>
              <a:t>Parasites contrôlés</a:t>
            </a:r>
          </a:p>
          <a:p>
            <a:pPr marL="342900" indent="-342900">
              <a:buFont typeface="Arial" panose="020B0604020202020204" pitchFamily="34" charset="0"/>
              <a:buChar char="•"/>
            </a:pPr>
            <a:r>
              <a:rPr lang="fr-CA" sz="2800" dirty="0">
                <a:latin typeface="+mj-lt"/>
              </a:rPr>
              <a:t>Dosage</a:t>
            </a:r>
          </a:p>
          <a:p>
            <a:pPr marL="342900" indent="-342900">
              <a:buFont typeface="Arial" panose="020B0604020202020204" pitchFamily="34" charset="0"/>
              <a:buChar char="•"/>
            </a:pPr>
            <a:r>
              <a:rPr lang="fr-CA" sz="2800" dirty="0">
                <a:latin typeface="+mj-lt"/>
              </a:rPr>
              <a:t>Nombre d’applications permises</a:t>
            </a:r>
          </a:p>
          <a:p>
            <a:pPr marL="342900" indent="-342900">
              <a:buFont typeface="Arial" panose="020B0604020202020204" pitchFamily="34" charset="0"/>
              <a:buChar char="•"/>
            </a:pPr>
            <a:r>
              <a:rPr lang="fr-CA" sz="2800" dirty="0">
                <a:latin typeface="+mj-lt"/>
              </a:rPr>
              <a:t>ÉPI requis</a:t>
            </a:r>
          </a:p>
          <a:p>
            <a:pPr marL="342900" indent="-342900">
              <a:buFont typeface="Arial" panose="020B0604020202020204" pitchFamily="34" charset="0"/>
              <a:buChar char="•"/>
            </a:pPr>
            <a:r>
              <a:rPr lang="fr-CA" sz="2800" dirty="0">
                <a:latin typeface="+mj-lt"/>
              </a:rPr>
              <a:t>Délai de sécurité</a:t>
            </a:r>
          </a:p>
        </p:txBody>
      </p:sp>
      <p:pic>
        <p:nvPicPr>
          <p:cNvPr id="13" name="Image 12"/>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9061716" y="5269866"/>
            <a:ext cx="1336203" cy="452950"/>
          </a:xfrm>
          <a:prstGeom prst="rect">
            <a:avLst/>
          </a:prstGeom>
        </p:spPr>
      </p:pic>
      <p:pic>
        <p:nvPicPr>
          <p:cNvPr id="14" name="Image 13"/>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7562033" y="5282724"/>
            <a:ext cx="1228295" cy="427233"/>
          </a:xfrm>
          <a:prstGeom prst="rect">
            <a:avLst/>
          </a:prstGeom>
        </p:spPr>
      </p:pic>
      <p:pic>
        <p:nvPicPr>
          <p:cNvPr id="15" name="Image 14"/>
          <p:cNvPicPr>
            <a:picLocks noChangeAspect="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6015305" y="5307443"/>
            <a:ext cx="1348704" cy="399616"/>
          </a:xfrm>
          <a:prstGeom prst="rect">
            <a:avLst/>
          </a:prstGeom>
        </p:spPr>
      </p:pic>
      <p:sp>
        <p:nvSpPr>
          <p:cNvPr id="3" name="Rectangle 2"/>
          <p:cNvSpPr/>
          <p:nvPr>
            <p:custDataLst>
              <p:tags r:id="rId6"/>
            </p:custDataLst>
          </p:nvPr>
        </p:nvSpPr>
        <p:spPr>
          <a:xfrm>
            <a:off x="1591693" y="6245299"/>
            <a:ext cx="10485539" cy="461665"/>
          </a:xfrm>
          <a:prstGeom prst="rect">
            <a:avLst/>
          </a:prstGeom>
        </p:spPr>
        <p:txBody>
          <a:bodyPr wrap="square">
            <a:spAutoFit/>
          </a:bodyPr>
          <a:lstStyle/>
          <a:p>
            <a:r>
              <a:rPr lang="fr-CA" sz="2400" b="1" dirty="0">
                <a:latin typeface="+mj-lt"/>
              </a:rPr>
              <a:t>Consultez l’application sur le cellulaire avant d’aller pulvériser, pas pendant!!</a:t>
            </a:r>
          </a:p>
        </p:txBody>
      </p:sp>
      <p:pic>
        <p:nvPicPr>
          <p:cNvPr id="9" name="Image 8"/>
          <p:cNvPicPr>
            <a:picLocks noChangeAspect="1"/>
          </p:cNvPicPr>
          <p:nvPr>
            <p:custDataLst>
              <p:tags r:id="rId7"/>
            </p:custDataLst>
          </p:nvPr>
        </p:nvPicPr>
        <p:blipFill rotWithShape="1">
          <a:blip r:embed="rId17" cstate="print">
            <a:extLst>
              <a:ext uri="{28A0092B-C50C-407E-A947-70E740481C1C}">
                <a14:useLocalDpi xmlns:a14="http://schemas.microsoft.com/office/drawing/2010/main" val="0"/>
              </a:ext>
            </a:extLst>
          </a:blip>
          <a:srcRect b="22728"/>
          <a:stretch/>
        </p:blipFill>
        <p:spPr>
          <a:xfrm>
            <a:off x="399163" y="5733726"/>
            <a:ext cx="1027430" cy="1023147"/>
          </a:xfrm>
          <a:prstGeom prst="rect">
            <a:avLst/>
          </a:prstGeom>
        </p:spPr>
      </p:pic>
      <p:sp>
        <p:nvSpPr>
          <p:cNvPr id="10" name="Rectangle 9">
            <a:extLst>
              <a:ext uri="{FF2B5EF4-FFF2-40B4-BE49-F238E27FC236}">
                <a16:creationId xmlns:a16="http://schemas.microsoft.com/office/drawing/2014/main" id="{B489B80D-0890-4CF2-9EFB-C3C61B11ADB0}"/>
              </a:ext>
            </a:extLst>
          </p:cNvPr>
          <p:cNvSpPr/>
          <p:nvPr>
            <p:custDataLst>
              <p:tags r:id="rId8"/>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9"/>
            </p:custDataLst>
          </p:nvPr>
        </p:nvSpPr>
        <p:spPr>
          <a:xfrm>
            <a:off x="-287442" y="-249472"/>
            <a:ext cx="12766882" cy="1263920"/>
          </a:xfrm>
        </p:spPr>
        <p:txBody>
          <a:bodyPr/>
          <a:lstStyle/>
          <a:p>
            <a:pPr algn="ctr"/>
            <a:r>
              <a:rPr lang="fr-CA" dirty="0">
                <a:solidFill>
                  <a:schemeClr val="bg1"/>
                </a:solidFill>
                <a:latin typeface="Helvetica" panose="020B0604020202020204" pitchFamily="34" charset="0"/>
                <a:cs typeface="Helvetica" panose="020B0604020202020204" pitchFamily="34" charset="0"/>
              </a:rPr>
              <a:t>Étiquette du produit</a:t>
            </a:r>
          </a:p>
        </p:txBody>
      </p:sp>
      <p:pic>
        <p:nvPicPr>
          <p:cNvPr id="11" name="Image 10"/>
          <p:cNvPicPr>
            <a:picLocks noChangeAspect="1"/>
          </p:cNvPicPr>
          <p:nvPr>
            <p:custDataLst>
              <p:tags r:id="rId10"/>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73777" y="1029342"/>
            <a:ext cx="1238355" cy="1238355"/>
          </a:xfrm>
          <a:prstGeom prst="rect">
            <a:avLst/>
          </a:prstGeom>
        </p:spPr>
      </p:pic>
    </p:spTree>
    <p:extLst>
      <p:ext uri="{BB962C8B-B14F-4D97-AF65-F5344CB8AC3E}">
        <p14:creationId xmlns:p14="http://schemas.microsoft.com/office/powerpoint/2010/main" val="213298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3710381" y="5502066"/>
            <a:ext cx="2364651" cy="861770"/>
          </a:xfrm>
          <a:prstGeom prst="rect">
            <a:avLst/>
          </a:prstGeom>
        </p:spPr>
      </p:pic>
      <p:pic>
        <p:nvPicPr>
          <p:cNvPr id="1026" name="Picture 2" descr="RÃ©sultats de recherche d'images pour Â«Â association fraise framboiseÂ Â»"/>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6564470" y="4530172"/>
            <a:ext cx="1637484" cy="14027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Ã©sultats de recherche d'images pour Â«Â apmqÂ Â»"/>
          <p:cNvPicPr>
            <a:picLocks noChangeAspect="1" noChangeArrowheads="1"/>
          </p:cNvPicPr>
          <p:nvPr>
            <p:custDataLst>
              <p:tags r:id="rId3"/>
            </p:custDataLst>
          </p:nvPr>
        </p:nvPicPr>
        <p:blipFill>
          <a:blip r:embed="rId16">
            <a:extLst>
              <a:ext uri="{28A0092B-C50C-407E-A947-70E740481C1C}">
                <a14:useLocalDpi xmlns:a14="http://schemas.microsoft.com/office/drawing/2010/main" val="0"/>
              </a:ext>
            </a:extLst>
          </a:blip>
          <a:srcRect/>
          <a:stretch>
            <a:fillRect/>
          </a:stretch>
        </p:blipFill>
        <p:spPr bwMode="auto">
          <a:xfrm>
            <a:off x="8607372" y="5762901"/>
            <a:ext cx="2623037" cy="8262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Ã©sultats de recherche d'images pour Â«Â fÃ©dÃ©ration fruits et lÃ©gumes de transformationÂ Â»"/>
          <p:cNvPicPr>
            <a:picLocks noChangeAspect="1" noChangeArrowheads="1"/>
          </p:cNvPicPr>
          <p:nvPr>
            <p:custDataLst>
              <p:tags r:id="rId4"/>
            </p:custDataLst>
          </p:nvPr>
        </p:nvPicPr>
        <p:blipFill rotWithShape="1">
          <a:blip r:embed="rId17">
            <a:extLst>
              <a:ext uri="{28A0092B-C50C-407E-A947-70E740481C1C}">
                <a14:useLocalDpi xmlns:a14="http://schemas.microsoft.com/office/drawing/2010/main" val="0"/>
              </a:ext>
            </a:extLst>
          </a:blip>
          <a:srcRect t="20955" b="22271"/>
          <a:stretch/>
        </p:blipFill>
        <p:spPr bwMode="auto">
          <a:xfrm>
            <a:off x="8607372" y="4370746"/>
            <a:ext cx="3163139" cy="1197210"/>
          </a:xfrm>
          <a:prstGeom prst="rect">
            <a:avLst/>
          </a:prstGeom>
          <a:noFill/>
          <a:extLst>
            <a:ext uri="{909E8E84-426E-40DD-AFC4-6F175D3DCCD1}">
              <a14:hiddenFill xmlns:a14="http://schemas.microsoft.com/office/drawing/2010/main">
                <a:solidFill>
                  <a:srgbClr val="FFFFFF"/>
                </a:solidFill>
              </a14:hiddenFill>
            </a:ext>
          </a:extLst>
        </p:spPr>
      </p:pic>
      <p:sp>
        <p:nvSpPr>
          <p:cNvPr id="9" name="Zone de texte 1"/>
          <p:cNvSpPr txBox="1"/>
          <p:nvPr>
            <p:custDataLst>
              <p:tags r:id="rId5"/>
            </p:custDataLst>
          </p:nvPr>
        </p:nvSpPr>
        <p:spPr>
          <a:xfrm>
            <a:off x="368300" y="1477171"/>
            <a:ext cx="8712200" cy="155289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CA" sz="24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rPr>
              <a:t>Ce projet a été réalisé en vertu du volet 4 du programme </a:t>
            </a:r>
            <a:r>
              <a:rPr kumimoji="0" lang="fr-CA" sz="24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rPr>
              <a:t>Prime-Vert 2013-2018</a:t>
            </a:r>
            <a:r>
              <a:rPr kumimoji="0" lang="fr-CA" sz="24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rPr>
              <a:t> et il a bénéficié d’une aide financière du ministère de l’Agriculture, des Pêcheries et de l’Alimentation (MAPAQ) par l’entremise de la </a:t>
            </a:r>
            <a:r>
              <a:rPr kumimoji="0" lang="fr-CA" sz="24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rPr>
              <a:t>Stratégie phytosanitaire québécoise en agriculture 2011-2021</a:t>
            </a:r>
            <a:r>
              <a:rPr kumimoji="0" lang="fr-CA" sz="24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endPar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9C7BA2F0-031B-4EB2-BF80-1298EA943BC4}"/>
              </a:ext>
            </a:extLst>
          </p:cNvPr>
          <p:cNvSpPr/>
          <p:nvPr>
            <p:custDataLst>
              <p:tags r:id="rId6"/>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re 1"/>
          <p:cNvSpPr>
            <a:spLocks noGrp="1"/>
          </p:cNvSpPr>
          <p:nvPr>
            <p:ph type="title"/>
            <p:custDataLst>
              <p:tags r:id="rId7"/>
            </p:custDataLst>
          </p:nvPr>
        </p:nvSpPr>
        <p:spPr>
          <a:xfrm>
            <a:off x="0" y="-220019"/>
            <a:ext cx="12192000" cy="1325562"/>
          </a:xfrm>
        </p:spPr>
        <p:txBody>
          <a:bodyPr/>
          <a:lstStyle/>
          <a:p>
            <a:pPr algn="ctr"/>
            <a:r>
              <a:rPr lang="fr-CA" dirty="0">
                <a:solidFill>
                  <a:schemeClr val="bg1"/>
                </a:solidFill>
                <a:latin typeface="Helvetica" panose="020B0604020202020204" pitchFamily="34" charset="0"/>
                <a:cs typeface="Helvetica" panose="020B0604020202020204" pitchFamily="34" charset="0"/>
              </a:rPr>
              <a:t>Financement et comité de travail </a:t>
            </a:r>
          </a:p>
        </p:txBody>
      </p:sp>
      <p:pic>
        <p:nvPicPr>
          <p:cNvPr id="4" name="Image 3"/>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566657" y="4336539"/>
            <a:ext cx="2529342" cy="872695"/>
          </a:xfrm>
          <a:prstGeom prst="rect">
            <a:avLst/>
          </a:prstGeom>
        </p:spPr>
      </p:pic>
      <p:pic>
        <p:nvPicPr>
          <p:cNvPr id="3" name="Image 2"/>
          <p:cNvPicPr>
            <a:picLocks noChangeAspect="1"/>
          </p:cNvPicPr>
          <p:nvPr>
            <p:custDataLst>
              <p:tags r:id="rId9"/>
            </p:custDataLst>
          </p:nvPr>
        </p:nvPicPr>
        <p:blipFill>
          <a:blip r:embed="rId19">
            <a:extLst>
              <a:ext uri="{28A0092B-C50C-407E-A947-70E740481C1C}">
                <a14:useLocalDpi xmlns:a14="http://schemas.microsoft.com/office/drawing/2010/main" val="0"/>
              </a:ext>
            </a:extLst>
          </a:blip>
          <a:stretch>
            <a:fillRect/>
          </a:stretch>
        </p:blipFill>
        <p:spPr>
          <a:xfrm>
            <a:off x="99953" y="4919854"/>
            <a:ext cx="3317521" cy="1154497"/>
          </a:xfrm>
          <a:prstGeom prst="rect">
            <a:avLst/>
          </a:prstGeom>
        </p:spPr>
      </p:pic>
      <p:pic>
        <p:nvPicPr>
          <p:cNvPr id="8" name="Image 7"/>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9325994" y="1218293"/>
            <a:ext cx="2594139" cy="783471"/>
          </a:xfrm>
          <a:prstGeom prst="rect">
            <a:avLst/>
          </a:prstGeom>
        </p:spPr>
      </p:pic>
      <p:pic>
        <p:nvPicPr>
          <p:cNvPr id="6" name="Image 5"/>
          <p:cNvPicPr>
            <a:picLocks noChangeAspect="1"/>
          </p:cNvPicPr>
          <p:nvPr>
            <p:custDataLst>
              <p:tags r:id="rId11"/>
            </p:custDataLst>
          </p:nvPr>
        </p:nvPicPr>
        <p:blipFill>
          <a:blip r:embed="rId21" cstate="print">
            <a:extLst>
              <a:ext uri="{28A0092B-C50C-407E-A947-70E740481C1C}">
                <a14:useLocalDpi xmlns:a14="http://schemas.microsoft.com/office/drawing/2010/main" val="0"/>
              </a:ext>
            </a:extLst>
          </a:blip>
          <a:stretch>
            <a:fillRect/>
          </a:stretch>
        </p:blipFill>
        <p:spPr>
          <a:xfrm>
            <a:off x="9579227" y="2146092"/>
            <a:ext cx="1808272" cy="1247827"/>
          </a:xfrm>
          <a:prstGeom prst="rect">
            <a:avLst/>
          </a:prstGeom>
        </p:spPr>
      </p:pic>
    </p:spTree>
    <p:extLst>
      <p:ext uri="{BB962C8B-B14F-4D97-AF65-F5344CB8AC3E}">
        <p14:creationId xmlns:p14="http://schemas.microsoft.com/office/powerpoint/2010/main" val="1408456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351865" y="1584959"/>
            <a:ext cx="7768008" cy="4401205"/>
          </a:xfrm>
          <a:prstGeom prst="rect">
            <a:avLst/>
          </a:prstGeom>
        </p:spPr>
        <p:txBody>
          <a:bodyPr wrap="square">
            <a:spAutoFit/>
          </a:bodyPr>
          <a:lstStyle/>
          <a:p>
            <a:r>
              <a:rPr lang="fr-CA" sz="2800" b="1" dirty="0"/>
              <a:t>Délai de réentrée ou de sécurité (DS)</a:t>
            </a:r>
          </a:p>
          <a:p>
            <a:r>
              <a:rPr lang="fr-CA" sz="2800" dirty="0"/>
              <a:t>Délai entre l’application du pesticide et le moment où les travailleurs peuvent accéder sans danger aux zones traitées pour effectuer des tâches manuelles sur les cultures</a:t>
            </a:r>
            <a:endParaRPr lang="fr-CA" sz="2800" b="1" dirty="0"/>
          </a:p>
          <a:p>
            <a:endParaRPr lang="fr-CA" sz="2800" b="1" dirty="0"/>
          </a:p>
          <a:p>
            <a:endParaRPr lang="fr-CA" sz="2800" b="1" dirty="0"/>
          </a:p>
          <a:p>
            <a:r>
              <a:rPr lang="fr-CA" sz="2800" b="1" dirty="0"/>
              <a:t>Délai d’attente avant la récolte (DAAR) </a:t>
            </a:r>
          </a:p>
          <a:p>
            <a:r>
              <a:rPr lang="fr-CA" sz="2800" dirty="0"/>
              <a:t>Délai minimal entre l’application d’un pesticide et le </a:t>
            </a:r>
            <a:br>
              <a:rPr lang="fr-CA" sz="2800" dirty="0"/>
            </a:br>
            <a:r>
              <a:rPr lang="fr-CA" sz="2800" dirty="0"/>
              <a:t>moment où la récolte peut être effectuée.</a:t>
            </a:r>
          </a:p>
        </p:txBody>
      </p:sp>
      <p:sp>
        <p:nvSpPr>
          <p:cNvPr id="13" name="Rectangle 12">
            <a:extLst>
              <a:ext uri="{FF2B5EF4-FFF2-40B4-BE49-F238E27FC236}">
                <a16:creationId xmlns:a16="http://schemas.microsoft.com/office/drawing/2014/main" id="{EEC1C2C8-EFF0-4C91-9AC1-8384895768F6}"/>
              </a:ext>
            </a:extLst>
          </p:cNvPr>
          <p:cNvSpPr/>
          <p:nvPr>
            <p:custDataLst>
              <p:tags r:id="rId2"/>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3"/>
            </p:custDataLst>
          </p:nvPr>
        </p:nvSpPr>
        <p:spPr>
          <a:xfrm>
            <a:off x="260376" y="-227941"/>
            <a:ext cx="11453991" cy="1325563"/>
          </a:xfrm>
        </p:spPr>
        <p:txBody>
          <a:bodyPr/>
          <a:lstStyle/>
          <a:p>
            <a:pPr algn="ctr"/>
            <a:r>
              <a:rPr lang="fr-CA" dirty="0">
                <a:solidFill>
                  <a:schemeClr val="bg1"/>
                </a:solidFill>
                <a:latin typeface="Helvetica" panose="020B0604020202020204" pitchFamily="34" charset="0"/>
                <a:cs typeface="Helvetica" panose="020B0604020202020204" pitchFamily="34" charset="0"/>
              </a:rPr>
              <a:t>Les délais</a:t>
            </a:r>
          </a:p>
        </p:txBody>
      </p:sp>
      <p:pic>
        <p:nvPicPr>
          <p:cNvPr id="6" name="Image 5"/>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rot="359720">
            <a:off x="8414826" y="2261852"/>
            <a:ext cx="3180788" cy="4125909"/>
          </a:xfrm>
          <a:prstGeom prst="rect">
            <a:avLst/>
          </a:prstGeom>
          <a:ln>
            <a:noFill/>
          </a:ln>
          <a:effectLst>
            <a:outerShdw blurRad="190500" algn="tl" rotWithShape="0">
              <a:srgbClr val="000000">
                <a:alpha val="70000"/>
              </a:srgbClr>
            </a:outerShdw>
          </a:effectLst>
        </p:spPr>
      </p:pic>
      <p:pic>
        <p:nvPicPr>
          <p:cNvPr id="7" name="Image 6"/>
          <p:cNvPicPr>
            <a:picLocks noChangeAspect="1"/>
          </p:cNvPicPr>
          <p:nvPr>
            <p:custDataLst>
              <p:tags r:id="rId5"/>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2456" y="1097622"/>
            <a:ext cx="1238355" cy="1238355"/>
          </a:xfrm>
          <a:prstGeom prst="rect">
            <a:avLst/>
          </a:prstGeom>
        </p:spPr>
      </p:pic>
    </p:spTree>
    <p:extLst>
      <p:ext uri="{BB962C8B-B14F-4D97-AF65-F5344CB8AC3E}">
        <p14:creationId xmlns:p14="http://schemas.microsoft.com/office/powerpoint/2010/main" val="28549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custDataLst>
              <p:tags r:id="rId2"/>
            </p:custDataLst>
          </p:nvPr>
        </p:nvSpPr>
        <p:spPr>
          <a:xfrm>
            <a:off x="484634" y="914400"/>
            <a:ext cx="4032282" cy="2887579"/>
          </a:xfrm>
        </p:spPr>
        <p:txBody>
          <a:bodyPr vert="horz" lIns="91440" tIns="45720" rIns="91440" bIns="45720" rtlCol="0" anchor="b">
            <a:normAutofit/>
          </a:bodyPr>
          <a:lstStyle/>
          <a:p>
            <a:pPr algn="ctr"/>
            <a:r>
              <a:rPr lang="en-US" kern="1200" dirty="0">
                <a:solidFill>
                  <a:srgbClr val="FFFFFF"/>
                </a:solidFill>
                <a:latin typeface="Helvetica" panose="020B0604020202020204" pitchFamily="34" charset="0"/>
                <a:cs typeface="Helvetica" panose="020B0604020202020204" pitchFamily="34" charset="0"/>
              </a:rPr>
              <a:t>APPROCHE PRÉVENTIVE</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5371158" y="430080"/>
            <a:ext cx="5939099" cy="5939099"/>
          </a:xfrm>
          <a:prstGeom prst="rect">
            <a:avLst/>
          </a:prstGeom>
        </p:spPr>
      </p:pic>
    </p:spTree>
    <p:extLst>
      <p:ext uri="{BB962C8B-B14F-4D97-AF65-F5344CB8AC3E}">
        <p14:creationId xmlns:p14="http://schemas.microsoft.com/office/powerpoint/2010/main" val="2261596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r="7865" b="1551"/>
          <a:stretch/>
        </p:blipFill>
        <p:spPr>
          <a:xfrm>
            <a:off x="1933784" y="529461"/>
            <a:ext cx="7281469" cy="5778316"/>
          </a:xfrm>
          <a:prstGeom prst="rect">
            <a:avLst/>
          </a:prstGeom>
        </p:spPr>
      </p:pic>
      <p:sp>
        <p:nvSpPr>
          <p:cNvPr id="2" name="Rectangle 1"/>
          <p:cNvSpPr/>
          <p:nvPr>
            <p:custDataLst>
              <p:tags r:id="rId2"/>
            </p:custDataLst>
          </p:nvPr>
        </p:nvSpPr>
        <p:spPr>
          <a:xfrm>
            <a:off x="1208244" y="6402672"/>
            <a:ext cx="1131304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1" u="none" strike="noStrike" kern="1200" cap="none" spc="0" normalizeH="0" baseline="0" noProof="0" dirty="0">
                <a:ln>
                  <a:noFill/>
                </a:ln>
                <a:solidFill>
                  <a:prstClr val="black"/>
                </a:solidFill>
                <a:effectLst/>
                <a:uLnTx/>
                <a:uFillTx/>
                <a:latin typeface="Calibri"/>
                <a:ea typeface="+mn-ea"/>
                <a:cs typeface="+mn-cs"/>
              </a:rPr>
              <a:t>Tuduri, L., C. Jolly et D. </a:t>
            </a:r>
            <a:r>
              <a:rPr kumimoji="0" lang="fr-CA" sz="1600" b="0" i="1" u="none" strike="noStrike" kern="1200" cap="none" spc="0" normalizeH="0" baseline="0" noProof="0" dirty="0" err="1">
                <a:ln>
                  <a:noFill/>
                </a:ln>
                <a:solidFill>
                  <a:prstClr val="black"/>
                </a:solidFill>
                <a:effectLst/>
                <a:uLnTx/>
                <a:uFillTx/>
                <a:latin typeface="Calibri"/>
                <a:ea typeface="+mn-ea"/>
                <a:cs typeface="+mn-cs"/>
              </a:rPr>
              <a:t>Champoux</a:t>
            </a:r>
            <a:r>
              <a:rPr kumimoji="0" lang="fr-CA" sz="1600" b="0" i="1" u="none" strike="noStrike" kern="1200" cap="none" spc="0" normalizeH="0" baseline="0" noProof="0" dirty="0">
                <a:ln>
                  <a:noFill/>
                </a:ln>
                <a:solidFill>
                  <a:prstClr val="black"/>
                </a:solidFill>
                <a:effectLst/>
                <a:uLnTx/>
                <a:uFillTx/>
                <a:latin typeface="Calibri"/>
                <a:ea typeface="+mn-ea"/>
                <a:cs typeface="+mn-cs"/>
              </a:rPr>
              <a:t> 2018. </a:t>
            </a:r>
            <a:r>
              <a:rPr kumimoji="0" lang="fr-FR" altLang="fr-FR" sz="1600" b="0" i="1" u="none" strike="noStrike" kern="1200" cap="none" spc="0" normalizeH="0" baseline="0" noProof="0" dirty="0">
                <a:ln>
                  <a:noFill/>
                </a:ln>
                <a:solidFill>
                  <a:prstClr val="black"/>
                </a:solidFill>
                <a:effectLst/>
                <a:uLnTx/>
                <a:uFillTx/>
                <a:latin typeface="Calibri"/>
                <a:ea typeface="+mn-ea"/>
                <a:cs typeface="+mn-cs"/>
              </a:rPr>
              <a:t>Pesticides – Pratiques sécuritaires et équipements de protection individuelle (ÉPI)</a:t>
            </a:r>
            <a:endParaRPr kumimoji="0" lang="fr-CA" sz="1600" b="0" i="0" u="none" strike="noStrike" kern="1200" cap="none" spc="0" normalizeH="0" baseline="0" noProof="0" dirty="0">
              <a:ln>
                <a:noFill/>
              </a:ln>
              <a:solidFill>
                <a:srgbClr val="FFC000"/>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2307EB30-1E4E-40AE-B0E9-97F77AF85272}"/>
              </a:ext>
            </a:extLst>
          </p:cNvPr>
          <p:cNvSpPr/>
          <p:nvPr>
            <p:custDataLst>
              <p:tags r:id="rId3"/>
            </p:custDataLst>
          </p:nvPr>
        </p:nvSpPr>
        <p:spPr>
          <a:xfrm>
            <a:off x="-201975" y="-92816"/>
            <a:ext cx="12482111" cy="98518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40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Hiérarchie des moyens de prévention </a:t>
            </a:r>
          </a:p>
        </p:txBody>
      </p:sp>
      <p:sp>
        <p:nvSpPr>
          <p:cNvPr id="4" name="ZoneTexte 3"/>
          <p:cNvSpPr txBox="1"/>
          <p:nvPr>
            <p:custDataLst>
              <p:tags r:id="rId4"/>
            </p:custDataLst>
          </p:nvPr>
        </p:nvSpPr>
        <p:spPr>
          <a:xfrm>
            <a:off x="4109339" y="1134631"/>
            <a:ext cx="3859481" cy="902525"/>
          </a:xfrm>
          <a:prstGeom prst="rect">
            <a:avLst/>
          </a:prstGeom>
          <a:solidFill>
            <a:srgbClr val="3EA4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ZoneTexte 5"/>
          <p:cNvSpPr txBox="1"/>
          <p:nvPr>
            <p:custDataLst>
              <p:tags r:id="rId5"/>
            </p:custDataLst>
          </p:nvPr>
        </p:nvSpPr>
        <p:spPr>
          <a:xfrm>
            <a:off x="4109339" y="1134631"/>
            <a:ext cx="40050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prstClr val="black"/>
                </a:solidFill>
                <a:effectLst/>
                <a:uLnTx/>
                <a:uFillTx/>
                <a:latin typeface="Calibri"/>
                <a:ea typeface="+mn-ea"/>
                <a:cs typeface="+mn-cs"/>
              </a:rPr>
              <a:t>ÉLIMINER OU REMPLACER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prstClr val="black"/>
                </a:solidFill>
                <a:effectLst/>
                <a:uLnTx/>
                <a:uFillTx/>
                <a:latin typeface="Calibri"/>
                <a:ea typeface="+mn-ea"/>
                <a:cs typeface="+mn-cs"/>
              </a:rPr>
              <a:t> LE DANGER</a:t>
            </a:r>
          </a:p>
        </p:txBody>
      </p:sp>
      <p:sp>
        <p:nvSpPr>
          <p:cNvPr id="7" name="ZoneTexte 6"/>
          <p:cNvSpPr txBox="1"/>
          <p:nvPr>
            <p:custDataLst>
              <p:tags r:id="rId6"/>
            </p:custDataLst>
          </p:nvPr>
        </p:nvSpPr>
        <p:spPr>
          <a:xfrm>
            <a:off x="4299344" y="2563596"/>
            <a:ext cx="3479470" cy="830997"/>
          </a:xfrm>
          <a:prstGeom prst="rect">
            <a:avLst/>
          </a:prstGeom>
          <a:solidFill>
            <a:srgbClr val="D5D72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prstClr val="black"/>
                </a:solidFill>
                <a:effectLst/>
                <a:uLnTx/>
                <a:uFillTx/>
                <a:latin typeface="Calibri"/>
                <a:ea typeface="+mn-ea"/>
                <a:cs typeface="+mn-cs"/>
              </a:rPr>
              <a:t>ISOLER LES TRAVAILLEURS DU DANGER</a:t>
            </a:r>
          </a:p>
        </p:txBody>
      </p:sp>
      <p:sp>
        <p:nvSpPr>
          <p:cNvPr id="8" name="ZoneTexte 7"/>
          <p:cNvSpPr txBox="1"/>
          <p:nvPr>
            <p:custDataLst>
              <p:tags r:id="rId7"/>
            </p:custDataLst>
          </p:nvPr>
        </p:nvSpPr>
        <p:spPr>
          <a:xfrm>
            <a:off x="5056890" y="3847340"/>
            <a:ext cx="1888178" cy="923330"/>
          </a:xfrm>
          <a:prstGeom prst="rect">
            <a:avLst/>
          </a:prstGeom>
          <a:solidFill>
            <a:srgbClr val="FD671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a:ea typeface="+mn-ea"/>
                <a:cs typeface="+mn-cs"/>
              </a:rPr>
              <a:t>MODIFIER L’ORGANISATION DU TRAVAIL</a:t>
            </a:r>
          </a:p>
        </p:txBody>
      </p:sp>
      <p:sp>
        <p:nvSpPr>
          <p:cNvPr id="9" name="Triangle isocèle 8"/>
          <p:cNvSpPr/>
          <p:nvPr>
            <p:custDataLst>
              <p:tags r:id="rId8"/>
            </p:custDataLst>
          </p:nvPr>
        </p:nvSpPr>
        <p:spPr>
          <a:xfrm rot="10800000">
            <a:off x="5204906" y="5045617"/>
            <a:ext cx="1590465" cy="1413164"/>
          </a:xfrm>
          <a:prstGeom prst="triangle">
            <a:avLst>
              <a:gd name="adj" fmla="val 46512"/>
            </a:avLst>
          </a:prstGeom>
          <a:solidFill>
            <a:srgbClr val="E530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ZoneTexte 9"/>
          <p:cNvSpPr txBox="1"/>
          <p:nvPr>
            <p:custDataLst>
              <p:tags r:id="rId9"/>
            </p:custDataLst>
          </p:nvPr>
        </p:nvSpPr>
        <p:spPr>
          <a:xfrm>
            <a:off x="5222303" y="5084135"/>
            <a:ext cx="16269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a:ea typeface="+mn-ea"/>
                <a:cs typeface="+mn-cs"/>
              </a:rPr>
              <a:t>PROTÉGEZ AVEC 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smtClean="0">
                <a:ln>
                  <a:noFill/>
                </a:ln>
                <a:solidFill>
                  <a:prstClr val="black"/>
                </a:solidFill>
                <a:effectLst/>
                <a:uLnTx/>
                <a:uFillTx/>
                <a:latin typeface="Calibri"/>
                <a:ea typeface="+mn-ea"/>
                <a:cs typeface="+mn-cs"/>
              </a:rPr>
              <a:t>ÉPI</a:t>
            </a:r>
            <a:endParaRPr kumimoji="0" lang="fr-CA"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6689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custDataLst>
              <p:tags r:id="rId1"/>
            </p:custDataLst>
          </p:nvPr>
        </p:nvPicPr>
        <p:blipFill rotWithShape="1">
          <a:blip r:embed="rId10">
            <a:extLst>
              <a:ext uri="{28A0092B-C50C-407E-A947-70E740481C1C}">
                <a14:useLocalDpi xmlns:a14="http://schemas.microsoft.com/office/drawing/2010/main" val="0"/>
              </a:ext>
            </a:extLst>
          </a:blip>
          <a:srcRect t="10114"/>
          <a:stretch/>
        </p:blipFill>
        <p:spPr>
          <a:xfrm>
            <a:off x="1218134" y="1721187"/>
            <a:ext cx="6896100" cy="4948610"/>
          </a:xfrm>
          <a:prstGeom prst="rect">
            <a:avLst/>
          </a:prstGeom>
        </p:spPr>
      </p:pic>
      <p:pic>
        <p:nvPicPr>
          <p:cNvPr id="5" name="Image 4"/>
          <p:cNvPicPr>
            <a:picLocks noChangeAspect="1"/>
          </p:cNvPicPr>
          <p:nvPr>
            <p:custDataLst>
              <p:tags r:id="rId2"/>
            </p:custDataLst>
          </p:nvPr>
        </p:nvPicPr>
        <p:blipFill rotWithShape="1">
          <a:blip r:embed="rId11">
            <a:extLst>
              <a:ext uri="{28A0092B-C50C-407E-A947-70E740481C1C}">
                <a14:useLocalDpi xmlns:a14="http://schemas.microsoft.com/office/drawing/2010/main" val="0"/>
              </a:ext>
            </a:extLst>
          </a:blip>
          <a:srcRect l="652" r="529"/>
          <a:stretch/>
        </p:blipFill>
        <p:spPr>
          <a:xfrm>
            <a:off x="5015942" y="3200499"/>
            <a:ext cx="7176058" cy="3657502"/>
          </a:xfrm>
          <a:prstGeom prst="rect">
            <a:avLst/>
          </a:prstGeom>
        </p:spPr>
      </p:pic>
      <p:pic>
        <p:nvPicPr>
          <p:cNvPr id="6" name="Image 5"/>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21904" y="3200498"/>
            <a:ext cx="6923447" cy="3657502"/>
          </a:xfrm>
          <a:prstGeom prst="rect">
            <a:avLst/>
          </a:prstGeom>
        </p:spPr>
      </p:pic>
      <p:sp>
        <p:nvSpPr>
          <p:cNvPr id="8" name="Rectangle 7">
            <a:extLst>
              <a:ext uri="{FF2B5EF4-FFF2-40B4-BE49-F238E27FC236}">
                <a16:creationId xmlns:a16="http://schemas.microsoft.com/office/drawing/2014/main" id="{2307EB30-1E4E-40AE-B0E9-97F77AF85272}"/>
              </a:ext>
            </a:extLst>
          </p:cNvPr>
          <p:cNvSpPr/>
          <p:nvPr>
            <p:custDataLst>
              <p:tags r:id="rId4"/>
            </p:custDataLst>
          </p:nvPr>
        </p:nvSpPr>
        <p:spPr>
          <a:xfrm>
            <a:off x="0" y="-3649"/>
            <a:ext cx="12213904" cy="98518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dirty="0">
                <a:solidFill>
                  <a:schemeClr val="bg1"/>
                </a:solidFill>
                <a:latin typeface="Helvetica" panose="020B0604020202020204" pitchFamily="34" charset="0"/>
                <a:cs typeface="Helvetica" panose="020B0604020202020204" pitchFamily="34" charset="0"/>
              </a:rPr>
              <a:t>1. Éliminer ou remplacer le danger</a:t>
            </a:r>
            <a:endParaRPr lang="fr-CA" sz="4400" dirty="0">
              <a:latin typeface="Helvetica" panose="020B0604020202020204" pitchFamily="34" charset="0"/>
              <a:cs typeface="Helvetica" panose="020B0604020202020204" pitchFamily="34" charset="0"/>
            </a:endParaRPr>
          </a:p>
        </p:txBody>
      </p:sp>
      <p:pic>
        <p:nvPicPr>
          <p:cNvPr id="4" name="Image 3"/>
          <p:cNvPicPr>
            <a:picLocks noChangeAspect="1"/>
          </p:cNvPicPr>
          <p:nvPr>
            <p:custDataLst>
              <p:tags r:id="rId5"/>
            </p:custDataLst>
          </p:nvPr>
        </p:nvPicPr>
        <p:blipFill>
          <a:blip r:embed="rId13"/>
          <a:stretch>
            <a:fillRect/>
          </a:stretch>
        </p:blipFill>
        <p:spPr>
          <a:xfrm>
            <a:off x="179530" y="1127414"/>
            <a:ext cx="1469161" cy="1268270"/>
          </a:xfrm>
          <a:prstGeom prst="rect">
            <a:avLst/>
          </a:prstGeom>
        </p:spPr>
      </p:pic>
      <p:sp>
        <p:nvSpPr>
          <p:cNvPr id="7" name="Rectangle 6"/>
          <p:cNvSpPr/>
          <p:nvPr>
            <p:custDataLst>
              <p:tags r:id="rId6"/>
            </p:custDataLst>
          </p:nvPr>
        </p:nvSpPr>
        <p:spPr>
          <a:xfrm>
            <a:off x="353835" y="1464715"/>
            <a:ext cx="1128602" cy="105962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050" name="Picture 2" descr="RÃ©sultats de recherche d'images pour Â«Â sage pesticides logoÂ Â»"/>
          <p:cNvPicPr>
            <a:picLocks noChangeAspect="1" noChangeArrowheads="1"/>
          </p:cNvPicPr>
          <p:nvPr>
            <p:custDataLst>
              <p:tags r:id="rId7"/>
            </p:custDataLst>
          </p:nvPr>
        </p:nvPicPr>
        <p:blipFill>
          <a:blip r:embed="rId14">
            <a:extLst>
              <a:ext uri="{28A0092B-C50C-407E-A947-70E740481C1C}">
                <a14:useLocalDpi xmlns:a14="http://schemas.microsoft.com/office/drawing/2010/main" val="0"/>
              </a:ext>
            </a:extLst>
          </a:blip>
          <a:srcRect/>
          <a:stretch>
            <a:fillRect/>
          </a:stretch>
        </p:blipFill>
        <p:spPr bwMode="auto">
          <a:xfrm>
            <a:off x="6901543" y="1711568"/>
            <a:ext cx="3039162" cy="132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230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custDataLst>
              <p:tags r:id="rId1"/>
            </p:custDataLst>
          </p:nvPr>
        </p:nvPicPr>
        <p:blipFill rotWithShape="1">
          <a:blip r:embed="rId10">
            <a:extLst>
              <a:ext uri="{28A0092B-C50C-407E-A947-70E740481C1C}">
                <a14:useLocalDpi xmlns:a14="http://schemas.microsoft.com/office/drawing/2010/main" val="0"/>
              </a:ext>
            </a:extLst>
          </a:blip>
          <a:srcRect l="24" r="1317"/>
          <a:stretch/>
        </p:blipFill>
        <p:spPr>
          <a:xfrm rot="496535">
            <a:off x="9146061" y="2820456"/>
            <a:ext cx="2491756" cy="3307753"/>
          </a:xfrm>
          <a:prstGeom prst="rect">
            <a:avLst/>
          </a:prstGeom>
          <a:ln>
            <a:noFill/>
          </a:ln>
          <a:effectLst>
            <a:outerShdw blurRad="190500" algn="tl" rotWithShape="0">
              <a:srgbClr val="000000">
                <a:alpha val="70000"/>
              </a:srgbClr>
            </a:outerShdw>
          </a:effectLst>
        </p:spPr>
      </p:pic>
      <p:pic>
        <p:nvPicPr>
          <p:cNvPr id="7" name="Image 6"/>
          <p:cNvPicPr>
            <a:picLocks noChangeAspect="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0267" y="1370912"/>
            <a:ext cx="1287442" cy="1287442"/>
          </a:xfrm>
          <a:prstGeom prst="rect">
            <a:avLst/>
          </a:prstGeom>
        </p:spPr>
      </p:pic>
      <p:sp>
        <p:nvSpPr>
          <p:cNvPr id="10" name="Rectangle 9">
            <a:extLst>
              <a:ext uri="{FF2B5EF4-FFF2-40B4-BE49-F238E27FC236}">
                <a16:creationId xmlns:a16="http://schemas.microsoft.com/office/drawing/2014/main" id="{2307EB30-1E4E-40AE-B0E9-97F77AF85272}"/>
              </a:ext>
            </a:extLst>
          </p:cNvPr>
          <p:cNvSpPr/>
          <p:nvPr>
            <p:custDataLst>
              <p:tags r:id="rId3"/>
            </p:custDataLst>
          </p:nvPr>
        </p:nvSpPr>
        <p:spPr>
          <a:xfrm>
            <a:off x="0" y="0"/>
            <a:ext cx="12280134" cy="98518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dirty="0">
                <a:solidFill>
                  <a:schemeClr val="bg1"/>
                </a:solidFill>
                <a:latin typeface="Helvetica" panose="020B0604020202020204" pitchFamily="34" charset="0"/>
                <a:cs typeface="Helvetica" panose="020B0604020202020204" pitchFamily="34" charset="0"/>
              </a:rPr>
              <a:t>2. Isoler les travailleurs du danger</a:t>
            </a:r>
            <a:endParaRPr lang="fr-CA" sz="4400" dirty="0">
              <a:latin typeface="Helvetica" panose="020B0604020202020204" pitchFamily="34" charset="0"/>
              <a:cs typeface="Helvetica" panose="020B0604020202020204" pitchFamily="34" charset="0"/>
            </a:endParaRPr>
          </a:p>
        </p:txBody>
      </p:sp>
      <p:pic>
        <p:nvPicPr>
          <p:cNvPr id="6" name="Image 5">
            <a:extLst>
              <a:ext uri="{FF2B5EF4-FFF2-40B4-BE49-F238E27FC236}">
                <a16:creationId xmlns:a16="http://schemas.microsoft.com/office/drawing/2014/main" id="{644CEDD2-F9D7-451A-BA80-87B4FA3CAC0E}"/>
              </a:ext>
            </a:extLst>
          </p:cNvPr>
          <p:cNvPicPr>
            <a:picLocks noChangeAspect="1"/>
          </p:cNvPicPr>
          <p:nvPr>
            <p:custDataLst>
              <p:tags r:id="rId4"/>
            </p:custDataLst>
          </p:nvPr>
        </p:nvPicPr>
        <p:blipFill>
          <a:blip r:embed="rId12"/>
          <a:stretch>
            <a:fillRect/>
          </a:stretch>
        </p:blipFill>
        <p:spPr>
          <a:xfrm>
            <a:off x="179530" y="1127414"/>
            <a:ext cx="1469161" cy="1268270"/>
          </a:xfrm>
          <a:prstGeom prst="rect">
            <a:avLst/>
          </a:prstGeom>
        </p:spPr>
      </p:pic>
      <p:sp>
        <p:nvSpPr>
          <p:cNvPr id="9" name="Rectangle 8">
            <a:extLst>
              <a:ext uri="{FF2B5EF4-FFF2-40B4-BE49-F238E27FC236}">
                <a16:creationId xmlns:a16="http://schemas.microsoft.com/office/drawing/2014/main" id="{D165911F-BC29-4B72-9407-24742092B9CD}"/>
              </a:ext>
            </a:extLst>
          </p:cNvPr>
          <p:cNvSpPr/>
          <p:nvPr>
            <p:custDataLst>
              <p:tags r:id="rId5"/>
            </p:custDataLst>
          </p:nvPr>
        </p:nvSpPr>
        <p:spPr>
          <a:xfrm>
            <a:off x="353835" y="1749269"/>
            <a:ext cx="1128602" cy="7115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custDataLst>
              <p:tags r:id="rId6"/>
            </p:custDataLst>
          </p:nvPr>
        </p:nvSpPr>
        <p:spPr>
          <a:xfrm>
            <a:off x="1482437" y="1492343"/>
            <a:ext cx="7215514" cy="4832092"/>
          </a:xfrm>
          <a:prstGeom prst="rect">
            <a:avLst/>
          </a:prstGeom>
        </p:spPr>
        <p:txBody>
          <a:bodyPr wrap="square">
            <a:spAutoFit/>
          </a:bodyPr>
          <a:lstStyle/>
          <a:p>
            <a:r>
              <a:rPr lang="fr-CA" sz="2800" b="1" dirty="0">
                <a:latin typeface="+mj-lt"/>
              </a:rPr>
              <a:t>Entrepôt </a:t>
            </a:r>
          </a:p>
          <a:p>
            <a:pPr marL="457200" indent="-457200">
              <a:buFont typeface="Arial" panose="020B0604020202020204" pitchFamily="34" charset="0"/>
              <a:buChar char="•"/>
            </a:pPr>
            <a:r>
              <a:rPr lang="fr-CA" sz="2800" dirty="0">
                <a:latin typeface="+mj-lt"/>
              </a:rPr>
              <a:t>Lieu d'entreposage réservé aux pesticides (voir trousse du MAPAQ)</a:t>
            </a:r>
          </a:p>
          <a:p>
            <a:endParaRPr lang="fr-CA" sz="2800" dirty="0">
              <a:latin typeface="+mj-lt"/>
            </a:endParaRPr>
          </a:p>
          <a:p>
            <a:r>
              <a:rPr lang="fr-CA" sz="2800" b="1" dirty="0">
                <a:latin typeface="+mj-lt"/>
              </a:rPr>
              <a:t>Pulvérisateur</a:t>
            </a:r>
          </a:p>
          <a:p>
            <a:pPr marL="457200" indent="-457200">
              <a:buFont typeface="Arial" panose="020B0604020202020204" pitchFamily="34" charset="0"/>
              <a:buChar char="•"/>
            </a:pPr>
            <a:r>
              <a:rPr lang="fr-CA" sz="2800" dirty="0">
                <a:latin typeface="+mj-lt"/>
              </a:rPr>
              <a:t>À injection directe</a:t>
            </a:r>
          </a:p>
          <a:p>
            <a:pPr marL="457200" indent="-457200">
              <a:buFont typeface="Arial" panose="020B0604020202020204" pitchFamily="34" charset="0"/>
              <a:buChar char="•"/>
            </a:pPr>
            <a:r>
              <a:rPr lang="fr-CA" sz="2800" dirty="0">
                <a:latin typeface="+mj-lt"/>
              </a:rPr>
              <a:t>Cuve de rinçage</a:t>
            </a:r>
          </a:p>
          <a:p>
            <a:pPr marL="457200" indent="-457200">
              <a:buFont typeface="Arial" panose="020B0604020202020204" pitchFamily="34" charset="0"/>
              <a:buChar char="•"/>
            </a:pPr>
            <a:r>
              <a:rPr lang="fr-CA" sz="2800" dirty="0">
                <a:latin typeface="+mj-lt"/>
              </a:rPr>
              <a:t>Pré-mélangeur </a:t>
            </a:r>
          </a:p>
          <a:p>
            <a:pPr marL="571500" indent="-571500">
              <a:buFont typeface="Arial" panose="020B0604020202020204" pitchFamily="34" charset="0"/>
              <a:buChar char="•"/>
            </a:pPr>
            <a:endParaRPr lang="fr-CA" sz="2800" u="sng" dirty="0">
              <a:latin typeface="+mj-lt"/>
            </a:endParaRPr>
          </a:p>
          <a:p>
            <a:r>
              <a:rPr lang="fr-CA" sz="2800" b="1" dirty="0">
                <a:latin typeface="+mj-lt"/>
              </a:rPr>
              <a:t>Tracteur muni d’une cabine avec filtre à </a:t>
            </a:r>
            <a:r>
              <a:rPr lang="fr-CA" sz="2800" b="1" dirty="0" smtClean="0">
                <a:latin typeface="+mj-lt"/>
              </a:rPr>
              <a:t>charbon</a:t>
            </a:r>
          </a:p>
          <a:p>
            <a:pPr marL="457200" indent="-457200">
              <a:buFont typeface="Arial" panose="020B0604020202020204" pitchFamily="34" charset="0"/>
              <a:buChar char="•"/>
            </a:pPr>
            <a:r>
              <a:rPr lang="fr-CA" sz="2800" dirty="0" smtClean="0">
                <a:latin typeface="+mj-lt"/>
              </a:rPr>
              <a:t>Entretien préventif</a:t>
            </a:r>
            <a:endParaRPr lang="fr-CA" sz="2800" dirty="0">
              <a:latin typeface="+mj-lt"/>
            </a:endParaRPr>
          </a:p>
        </p:txBody>
      </p:sp>
      <p:sp>
        <p:nvSpPr>
          <p:cNvPr id="11" name="Rectangle 10">
            <a:extLst>
              <a:ext uri="{FF2B5EF4-FFF2-40B4-BE49-F238E27FC236}">
                <a16:creationId xmlns:a16="http://schemas.microsoft.com/office/drawing/2014/main" id="{519FDDCE-6589-46AA-BB21-D5F937FE5D53}"/>
              </a:ext>
            </a:extLst>
          </p:cNvPr>
          <p:cNvSpPr/>
          <p:nvPr>
            <p:custDataLst>
              <p:tags r:id="rId7"/>
            </p:custDataLst>
          </p:nvPr>
        </p:nvSpPr>
        <p:spPr>
          <a:xfrm>
            <a:off x="179530" y="1127414"/>
            <a:ext cx="1457721" cy="35500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096397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A97561-FC4E-47CF-9644-4E1B20CF008B}"/>
              </a:ext>
            </a:extLst>
          </p:cNvPr>
          <p:cNvSpPr/>
          <p:nvPr>
            <p:custDataLst>
              <p:tags r:id="rId1"/>
            </p:custDataLst>
          </p:nvPr>
        </p:nvSpPr>
        <p:spPr>
          <a:xfrm>
            <a:off x="-138129" y="0"/>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2"/>
            </p:custDataLst>
          </p:nvPr>
        </p:nvSpPr>
        <p:spPr>
          <a:xfrm>
            <a:off x="49246" y="-174618"/>
            <a:ext cx="11717896" cy="1325562"/>
          </a:xfrm>
        </p:spPr>
        <p:txBody>
          <a:bodyPr/>
          <a:lstStyle/>
          <a:p>
            <a:pPr algn="ctr"/>
            <a:r>
              <a:rPr lang="fr-CA" dirty="0">
                <a:solidFill>
                  <a:schemeClr val="bg1"/>
                </a:solidFill>
                <a:latin typeface="Helvetica" panose="020B0604020202020204" pitchFamily="34" charset="0"/>
                <a:cs typeface="Helvetica" panose="020B0604020202020204" pitchFamily="34" charset="0"/>
              </a:rPr>
              <a:t>2. Isoler les travailleurs du danger</a:t>
            </a:r>
            <a:endParaRPr lang="fr-CA" dirty="0">
              <a:latin typeface="Helvetica" panose="020B0604020202020204" pitchFamily="34" charset="0"/>
              <a:cs typeface="Helvetica" panose="020B0604020202020204" pitchFamily="34" charset="0"/>
            </a:endParaRPr>
          </a:p>
        </p:txBody>
      </p:sp>
      <p:pic>
        <p:nvPicPr>
          <p:cNvPr id="7" name="Image 6">
            <a:extLst>
              <a:ext uri="{FF2B5EF4-FFF2-40B4-BE49-F238E27FC236}">
                <a16:creationId xmlns:a16="http://schemas.microsoft.com/office/drawing/2014/main" id="{5E0F7AD2-C4BE-4229-A67C-2EDABF42E896}"/>
              </a:ext>
            </a:extLst>
          </p:cNvPr>
          <p:cNvPicPr>
            <a:picLocks noChangeAspect="1"/>
          </p:cNvPicPr>
          <p:nvPr>
            <p:custDataLst>
              <p:tags r:id="rId3"/>
            </p:custDataLst>
          </p:nvPr>
        </p:nvPicPr>
        <p:blipFill>
          <a:blip r:embed="rId10"/>
          <a:stretch>
            <a:fillRect/>
          </a:stretch>
        </p:blipFill>
        <p:spPr>
          <a:xfrm>
            <a:off x="179530" y="1127414"/>
            <a:ext cx="1469161" cy="1268270"/>
          </a:xfrm>
          <a:prstGeom prst="rect">
            <a:avLst/>
          </a:prstGeom>
        </p:spPr>
      </p:pic>
      <p:sp>
        <p:nvSpPr>
          <p:cNvPr id="8" name="Rectangle 7">
            <a:extLst>
              <a:ext uri="{FF2B5EF4-FFF2-40B4-BE49-F238E27FC236}">
                <a16:creationId xmlns:a16="http://schemas.microsoft.com/office/drawing/2014/main" id="{C81BC150-A3DA-4428-AFBB-0F216E84B77D}"/>
              </a:ext>
            </a:extLst>
          </p:cNvPr>
          <p:cNvSpPr/>
          <p:nvPr>
            <p:custDataLst>
              <p:tags r:id="rId4"/>
            </p:custDataLst>
          </p:nvPr>
        </p:nvSpPr>
        <p:spPr>
          <a:xfrm>
            <a:off x="353835" y="1749269"/>
            <a:ext cx="1128602" cy="7115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A1AD956E-B0BF-4884-A1B1-7961F473465E}"/>
              </a:ext>
            </a:extLst>
          </p:cNvPr>
          <p:cNvSpPr/>
          <p:nvPr>
            <p:custDataLst>
              <p:tags r:id="rId5"/>
            </p:custDataLst>
          </p:nvPr>
        </p:nvSpPr>
        <p:spPr>
          <a:xfrm>
            <a:off x="179530" y="1127414"/>
            <a:ext cx="1457721" cy="35500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Espace réservé du contenu 9"/>
          <p:cNvPicPr>
            <a:picLocks noGrp="1" noChangeAspect="1"/>
          </p:cNvPicPr>
          <p:nvPr>
            <p:ph idx="1"/>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438790" y="2460843"/>
            <a:ext cx="11157245" cy="4194021"/>
          </a:xfrm>
        </p:spPr>
      </p:pic>
      <p:sp>
        <p:nvSpPr>
          <p:cNvPr id="11" name="ZoneTexte 10"/>
          <p:cNvSpPr txBox="1"/>
          <p:nvPr>
            <p:custDataLst>
              <p:tags r:id="rId7"/>
            </p:custDataLst>
          </p:nvPr>
        </p:nvSpPr>
        <p:spPr>
          <a:xfrm>
            <a:off x="1778975" y="1643434"/>
            <a:ext cx="9362972" cy="523220"/>
          </a:xfrm>
          <a:prstGeom prst="rect">
            <a:avLst/>
          </a:prstGeom>
          <a:noFill/>
        </p:spPr>
        <p:txBody>
          <a:bodyPr wrap="square" rtlCol="0">
            <a:spAutoFit/>
          </a:bodyPr>
          <a:lstStyle/>
          <a:p>
            <a:r>
              <a:rPr lang="fr-CA" sz="2800" b="1" dirty="0">
                <a:latin typeface="+mj-lt"/>
              </a:rPr>
              <a:t>Norme de cabine obligatoire en Europe depuis 2012 </a:t>
            </a:r>
            <a:r>
              <a:rPr lang="fr-CA" sz="2400" b="1" dirty="0"/>
              <a:t>: </a:t>
            </a:r>
            <a:r>
              <a:rPr lang="fr-CA" sz="2400" b="1" dirty="0">
                <a:latin typeface="+mj-lt"/>
              </a:rPr>
              <a:t>EN 15695-1</a:t>
            </a:r>
          </a:p>
        </p:txBody>
      </p:sp>
    </p:spTree>
    <p:extLst>
      <p:ext uri="{BB962C8B-B14F-4D97-AF65-F5344CB8AC3E}">
        <p14:creationId xmlns:p14="http://schemas.microsoft.com/office/powerpoint/2010/main" val="13492380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custDataLst>
              <p:tags r:id="rId1"/>
            </p:custDataLst>
          </p:nvPr>
        </p:nvSpPr>
        <p:spPr>
          <a:xfrm>
            <a:off x="1239295" y="-304847"/>
            <a:ext cx="10867412" cy="1325562"/>
          </a:xfrm>
        </p:spPr>
        <p:txBody>
          <a:bodyPr/>
          <a:lstStyle/>
          <a:p>
            <a:r>
              <a:rPr lang="fr-CA" dirty="0">
                <a:solidFill>
                  <a:schemeClr val="bg1"/>
                </a:solidFill>
                <a:latin typeface="Copperplate Gothic Bold" panose="020E0705020206020404" pitchFamily="34" charset="0"/>
                <a:ea typeface="Adobe Ming Std L" panose="02020300000000000000" pitchFamily="18" charset="-128"/>
              </a:rPr>
              <a:t>Cabine propre : indispensable ! </a:t>
            </a:r>
            <a:endParaRPr lang="fr-CA" sz="1400" dirty="0">
              <a:solidFill>
                <a:schemeClr val="bg1"/>
              </a:solidFill>
              <a:latin typeface="Copperplate Gothic Bold" panose="020E0705020206020404" pitchFamily="34" charset="0"/>
              <a:ea typeface="Adobe Ming Std L" panose="02020300000000000000" pitchFamily="18" charset="-128"/>
            </a:endParaRPr>
          </a:p>
        </p:txBody>
      </p:sp>
      <p:pic>
        <p:nvPicPr>
          <p:cNvPr id="3" name="Image 2"/>
          <p:cNvPicPr>
            <a:picLocks noChangeAspect="1"/>
          </p:cNvPicPr>
          <p:nvPr>
            <p:custDataLst>
              <p:tags r:id="rId2"/>
            </p:custDataLst>
          </p:nvPr>
        </p:nvPicPr>
        <p:blipFill>
          <a:blip r:embed="rId11"/>
          <a:stretch>
            <a:fillRect/>
          </a:stretch>
        </p:blipFill>
        <p:spPr>
          <a:xfrm rot="443869">
            <a:off x="9413767" y="3103506"/>
            <a:ext cx="2247968" cy="3199224"/>
          </a:xfrm>
          <a:prstGeom prst="rect">
            <a:avLst/>
          </a:prstGeom>
          <a:ln>
            <a:noFill/>
          </a:ln>
          <a:effectLst>
            <a:outerShdw blurRad="292100" dist="139700" dir="2700000" algn="tl" rotWithShape="0">
              <a:srgbClr val="333333">
                <a:alpha val="65000"/>
              </a:srgbClr>
            </a:outerShdw>
          </a:effectLst>
        </p:spPr>
      </p:pic>
      <p:pic>
        <p:nvPicPr>
          <p:cNvPr id="6" name="Espace réservé du contenu 5"/>
          <p:cNvPicPr>
            <a:picLocks noGrp="1" noChangeAspect="1"/>
          </p:cNvPicPr>
          <p:nvPr>
            <p:ph idx="1"/>
            <p:custDataLst>
              <p:tags r:id="rId3"/>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51796" y="1224650"/>
            <a:ext cx="1325562" cy="1325562"/>
          </a:xfrm>
          <a:prstGeom prst="rect">
            <a:avLst/>
          </a:prstGeom>
        </p:spPr>
      </p:pic>
      <p:sp>
        <p:nvSpPr>
          <p:cNvPr id="4" name="Rectangle 3"/>
          <p:cNvSpPr/>
          <p:nvPr>
            <p:custDataLst>
              <p:tags r:id="rId4"/>
            </p:custDataLst>
          </p:nvPr>
        </p:nvSpPr>
        <p:spPr>
          <a:xfrm>
            <a:off x="1576290" y="1613251"/>
            <a:ext cx="7726205" cy="3539430"/>
          </a:xfrm>
          <a:prstGeom prst="rect">
            <a:avLst/>
          </a:prstGeom>
        </p:spPr>
        <p:txBody>
          <a:bodyPr wrap="square">
            <a:spAutoFit/>
          </a:bodyPr>
          <a:lstStyle/>
          <a:p>
            <a:r>
              <a:rPr lang="fr-CA" sz="2800" b="1" dirty="0">
                <a:latin typeface="+mj-lt"/>
              </a:rPr>
              <a:t>Avant d’entrer dans la cabine </a:t>
            </a:r>
            <a:r>
              <a:rPr lang="fr-CA" sz="2800" dirty="0">
                <a:latin typeface="+mj-lt"/>
              </a:rPr>
              <a:t>: </a:t>
            </a:r>
          </a:p>
          <a:p>
            <a:endParaRPr lang="fr-CA" sz="2800" dirty="0">
              <a:latin typeface="+mj-lt"/>
            </a:endParaRPr>
          </a:p>
          <a:p>
            <a:pPr marL="457200" indent="-457200">
              <a:buFont typeface="Arial" panose="020B0604020202020204" pitchFamily="34" charset="0"/>
              <a:buChar char="•"/>
            </a:pPr>
            <a:r>
              <a:rPr lang="fr-CA" sz="2800" dirty="0">
                <a:latin typeface="+mj-lt"/>
              </a:rPr>
              <a:t>Vérifier que les vêtements et chaussures ne sont pas souillés</a:t>
            </a: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r>
              <a:rPr lang="fr-CA" sz="2800" dirty="0">
                <a:latin typeface="+mj-lt"/>
              </a:rPr>
              <a:t>Se changer s'il y a eu manipulation de pesticides</a:t>
            </a: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r>
              <a:rPr lang="fr-CA" sz="2800" dirty="0">
                <a:latin typeface="+mj-lt"/>
              </a:rPr>
              <a:t>Se laver les mains (élimination de contaminants)</a:t>
            </a:r>
            <a:endParaRPr lang="fr-CA" sz="2800" dirty="0"/>
          </a:p>
        </p:txBody>
      </p:sp>
      <p:sp>
        <p:nvSpPr>
          <p:cNvPr id="11" name="Rectangle 10">
            <a:extLst>
              <a:ext uri="{FF2B5EF4-FFF2-40B4-BE49-F238E27FC236}">
                <a16:creationId xmlns:a16="http://schemas.microsoft.com/office/drawing/2014/main" id="{2307EB30-1E4E-40AE-B0E9-97F77AF85272}"/>
              </a:ext>
            </a:extLst>
          </p:cNvPr>
          <p:cNvSpPr/>
          <p:nvPr>
            <p:custDataLst>
              <p:tags r:id="rId5"/>
            </p:custDataLst>
          </p:nvPr>
        </p:nvSpPr>
        <p:spPr>
          <a:xfrm>
            <a:off x="-88134" y="-1677"/>
            <a:ext cx="12280134" cy="98518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dirty="0">
                <a:solidFill>
                  <a:schemeClr val="bg1"/>
                </a:solidFill>
                <a:latin typeface="Helvetica" panose="020B0604020202020204" pitchFamily="34" charset="0"/>
                <a:cs typeface="Helvetica" panose="020B0604020202020204" pitchFamily="34" charset="0"/>
              </a:rPr>
              <a:t>2. Isoler les travailleurs du danger</a:t>
            </a:r>
            <a:endParaRPr lang="fr-CA" sz="4400" dirty="0">
              <a:latin typeface="Helvetica" panose="020B0604020202020204" pitchFamily="34" charset="0"/>
              <a:cs typeface="Helvetica" panose="020B0604020202020204" pitchFamily="34" charset="0"/>
            </a:endParaRPr>
          </a:p>
        </p:txBody>
      </p:sp>
      <p:pic>
        <p:nvPicPr>
          <p:cNvPr id="9" name="Image 8">
            <a:extLst>
              <a:ext uri="{FF2B5EF4-FFF2-40B4-BE49-F238E27FC236}">
                <a16:creationId xmlns:a16="http://schemas.microsoft.com/office/drawing/2014/main" id="{26CE1BC6-12FF-42E2-866E-0E380F957A23}"/>
              </a:ext>
            </a:extLst>
          </p:cNvPr>
          <p:cNvPicPr>
            <a:picLocks noChangeAspect="1"/>
          </p:cNvPicPr>
          <p:nvPr>
            <p:custDataLst>
              <p:tags r:id="rId6"/>
            </p:custDataLst>
          </p:nvPr>
        </p:nvPicPr>
        <p:blipFill>
          <a:blip r:embed="rId13"/>
          <a:stretch>
            <a:fillRect/>
          </a:stretch>
        </p:blipFill>
        <p:spPr>
          <a:xfrm>
            <a:off x="179530" y="1127414"/>
            <a:ext cx="1469161" cy="1268270"/>
          </a:xfrm>
          <a:prstGeom prst="rect">
            <a:avLst/>
          </a:prstGeom>
        </p:spPr>
      </p:pic>
      <p:sp>
        <p:nvSpPr>
          <p:cNvPr id="10" name="Rectangle 9">
            <a:extLst>
              <a:ext uri="{FF2B5EF4-FFF2-40B4-BE49-F238E27FC236}">
                <a16:creationId xmlns:a16="http://schemas.microsoft.com/office/drawing/2014/main" id="{DBD4A214-C955-4E8A-9C2D-FBF95C46DE7E}"/>
              </a:ext>
            </a:extLst>
          </p:cNvPr>
          <p:cNvSpPr/>
          <p:nvPr>
            <p:custDataLst>
              <p:tags r:id="rId7"/>
            </p:custDataLst>
          </p:nvPr>
        </p:nvSpPr>
        <p:spPr>
          <a:xfrm>
            <a:off x="353835" y="1749269"/>
            <a:ext cx="1128602" cy="7115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6BA87BC3-8700-467F-9065-FF04694E04AF}"/>
              </a:ext>
            </a:extLst>
          </p:cNvPr>
          <p:cNvSpPr/>
          <p:nvPr>
            <p:custDataLst>
              <p:tags r:id="rId8"/>
            </p:custDataLst>
          </p:nvPr>
        </p:nvSpPr>
        <p:spPr>
          <a:xfrm>
            <a:off x="179530" y="1127414"/>
            <a:ext cx="1457721" cy="35500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130561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custDataLst>
              <p:tags r:id="rId1"/>
            </p:custDataLst>
          </p:nvPr>
        </p:nvSpPr>
        <p:spPr>
          <a:xfrm>
            <a:off x="1239295" y="-304847"/>
            <a:ext cx="10867412" cy="1325562"/>
          </a:xfrm>
        </p:spPr>
        <p:txBody>
          <a:bodyPr/>
          <a:lstStyle/>
          <a:p>
            <a:r>
              <a:rPr lang="fr-CA" dirty="0">
                <a:solidFill>
                  <a:schemeClr val="bg1"/>
                </a:solidFill>
                <a:latin typeface="Copperplate Gothic Bold" panose="020E0705020206020404" pitchFamily="34" charset="0"/>
                <a:ea typeface="Adobe Ming Std L" panose="02020300000000000000" pitchFamily="18" charset="-128"/>
              </a:rPr>
              <a:t>Cabine propre : indispensable ! </a:t>
            </a:r>
            <a:endParaRPr lang="fr-CA" sz="1400" dirty="0">
              <a:solidFill>
                <a:schemeClr val="bg1"/>
              </a:solidFill>
              <a:latin typeface="Copperplate Gothic Bold" panose="020E0705020206020404" pitchFamily="34" charset="0"/>
              <a:ea typeface="Adobe Ming Std L" panose="02020300000000000000" pitchFamily="18" charset="-128"/>
            </a:endParaRPr>
          </a:p>
        </p:txBody>
      </p:sp>
      <p:pic>
        <p:nvPicPr>
          <p:cNvPr id="3" name="Image 2"/>
          <p:cNvPicPr>
            <a:picLocks noChangeAspect="1"/>
          </p:cNvPicPr>
          <p:nvPr>
            <p:custDataLst>
              <p:tags r:id="rId2"/>
            </p:custDataLst>
          </p:nvPr>
        </p:nvPicPr>
        <p:blipFill>
          <a:blip r:embed="rId11"/>
          <a:stretch>
            <a:fillRect/>
          </a:stretch>
        </p:blipFill>
        <p:spPr>
          <a:xfrm rot="443869">
            <a:off x="9391615" y="3136797"/>
            <a:ext cx="2247968" cy="3199224"/>
          </a:xfrm>
          <a:prstGeom prst="rect">
            <a:avLst/>
          </a:prstGeom>
          <a:ln>
            <a:noFill/>
          </a:ln>
          <a:effectLst>
            <a:outerShdw blurRad="292100" dist="139700" dir="2700000" algn="tl" rotWithShape="0">
              <a:srgbClr val="333333">
                <a:alpha val="65000"/>
              </a:srgbClr>
            </a:outerShdw>
          </a:effectLst>
        </p:spPr>
      </p:pic>
      <p:pic>
        <p:nvPicPr>
          <p:cNvPr id="6" name="Espace réservé du contenu 5"/>
          <p:cNvPicPr>
            <a:picLocks noGrp="1" noChangeAspect="1"/>
          </p:cNvPicPr>
          <p:nvPr>
            <p:ph idx="1"/>
            <p:custDataLst>
              <p:tags r:id="rId3"/>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14725" y="1305158"/>
            <a:ext cx="1260516" cy="1260516"/>
          </a:xfrm>
          <a:prstGeom prst="rect">
            <a:avLst/>
          </a:prstGeom>
        </p:spPr>
      </p:pic>
      <p:sp>
        <p:nvSpPr>
          <p:cNvPr id="11" name="Rectangle 10">
            <a:extLst>
              <a:ext uri="{FF2B5EF4-FFF2-40B4-BE49-F238E27FC236}">
                <a16:creationId xmlns:a16="http://schemas.microsoft.com/office/drawing/2014/main" id="{2307EB30-1E4E-40AE-B0E9-97F77AF85272}"/>
              </a:ext>
            </a:extLst>
          </p:cNvPr>
          <p:cNvSpPr/>
          <p:nvPr>
            <p:custDataLst>
              <p:tags r:id="rId4"/>
            </p:custDataLst>
          </p:nvPr>
        </p:nvSpPr>
        <p:spPr>
          <a:xfrm>
            <a:off x="-88134" y="-1677"/>
            <a:ext cx="12280134" cy="98518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dirty="0">
                <a:solidFill>
                  <a:schemeClr val="bg1"/>
                </a:solidFill>
                <a:latin typeface="Helvetica" panose="020B0604020202020204" pitchFamily="34" charset="0"/>
                <a:cs typeface="Helvetica" panose="020B0604020202020204" pitchFamily="34" charset="0"/>
              </a:rPr>
              <a:t>2. Isoler les travailleurs du danger</a:t>
            </a:r>
            <a:endParaRPr lang="fr-CA" sz="4400" dirty="0">
              <a:latin typeface="Helvetica" panose="020B0604020202020204" pitchFamily="34" charset="0"/>
              <a:cs typeface="Helvetica" panose="020B0604020202020204" pitchFamily="34" charset="0"/>
            </a:endParaRPr>
          </a:p>
        </p:txBody>
      </p:sp>
      <p:pic>
        <p:nvPicPr>
          <p:cNvPr id="9" name="Image 8">
            <a:extLst>
              <a:ext uri="{FF2B5EF4-FFF2-40B4-BE49-F238E27FC236}">
                <a16:creationId xmlns:a16="http://schemas.microsoft.com/office/drawing/2014/main" id="{C154DE50-3E8E-4AA9-8FE7-609E9078F24F}"/>
              </a:ext>
            </a:extLst>
          </p:cNvPr>
          <p:cNvPicPr>
            <a:picLocks noChangeAspect="1"/>
          </p:cNvPicPr>
          <p:nvPr>
            <p:custDataLst>
              <p:tags r:id="rId5"/>
            </p:custDataLst>
          </p:nvPr>
        </p:nvPicPr>
        <p:blipFill>
          <a:blip r:embed="rId13"/>
          <a:stretch>
            <a:fillRect/>
          </a:stretch>
        </p:blipFill>
        <p:spPr>
          <a:xfrm>
            <a:off x="179530" y="1127414"/>
            <a:ext cx="1469161" cy="1268270"/>
          </a:xfrm>
          <a:prstGeom prst="rect">
            <a:avLst/>
          </a:prstGeom>
        </p:spPr>
      </p:pic>
      <p:sp>
        <p:nvSpPr>
          <p:cNvPr id="10" name="Rectangle 9">
            <a:extLst>
              <a:ext uri="{FF2B5EF4-FFF2-40B4-BE49-F238E27FC236}">
                <a16:creationId xmlns:a16="http://schemas.microsoft.com/office/drawing/2014/main" id="{138371A6-A086-464C-9F5C-AD293B386F6C}"/>
              </a:ext>
            </a:extLst>
          </p:cNvPr>
          <p:cNvSpPr/>
          <p:nvPr>
            <p:custDataLst>
              <p:tags r:id="rId6"/>
            </p:custDataLst>
          </p:nvPr>
        </p:nvSpPr>
        <p:spPr>
          <a:xfrm>
            <a:off x="353835" y="1749269"/>
            <a:ext cx="1128602" cy="7115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CA1145F2-B5A2-4C34-9D67-50E565E91EBE}"/>
              </a:ext>
            </a:extLst>
          </p:cNvPr>
          <p:cNvSpPr/>
          <p:nvPr>
            <p:custDataLst>
              <p:tags r:id="rId7"/>
            </p:custDataLst>
          </p:nvPr>
        </p:nvSpPr>
        <p:spPr>
          <a:xfrm>
            <a:off x="179530" y="1127414"/>
            <a:ext cx="1457721" cy="35500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7E5F6A42-0ADA-4234-AE36-4CF0150C210E}"/>
              </a:ext>
            </a:extLst>
          </p:cNvPr>
          <p:cNvSpPr/>
          <p:nvPr>
            <p:custDataLst>
              <p:tags r:id="rId8"/>
            </p:custDataLst>
          </p:nvPr>
        </p:nvSpPr>
        <p:spPr>
          <a:xfrm>
            <a:off x="1527522" y="1590391"/>
            <a:ext cx="7884701" cy="3539430"/>
          </a:xfrm>
          <a:prstGeom prst="rect">
            <a:avLst/>
          </a:prstGeom>
        </p:spPr>
        <p:txBody>
          <a:bodyPr wrap="square">
            <a:spAutoFit/>
          </a:bodyPr>
          <a:lstStyle/>
          <a:p>
            <a:r>
              <a:rPr lang="fr-CA" sz="2800" b="1" dirty="0">
                <a:latin typeface="+mj-lt"/>
              </a:rPr>
              <a:t>Lors du traitement </a:t>
            </a:r>
            <a:r>
              <a:rPr lang="fr-CA" sz="2800" dirty="0">
                <a:latin typeface="+mj-lt"/>
              </a:rPr>
              <a:t>: </a:t>
            </a:r>
          </a:p>
          <a:p>
            <a:endParaRPr lang="fr-CA" sz="2800" dirty="0">
              <a:latin typeface="+mj-lt"/>
            </a:endParaRPr>
          </a:p>
          <a:p>
            <a:pPr marL="457200" indent="-457200">
              <a:buFont typeface="Arial" panose="020B0604020202020204" pitchFamily="34" charset="0"/>
              <a:buChar char="•"/>
            </a:pPr>
            <a:r>
              <a:rPr lang="fr-CA" sz="2800" dirty="0">
                <a:latin typeface="+mj-lt"/>
              </a:rPr>
              <a:t>Évitez toute sortie du tracteur</a:t>
            </a: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r>
              <a:rPr lang="fr-CA" sz="2800" dirty="0">
                <a:latin typeface="+mj-lt"/>
              </a:rPr>
              <a:t>Avoir des gants de nitrile à bord (voir d'autres ÉPI)</a:t>
            </a:r>
            <a:r>
              <a:rPr lang="fr-CA" sz="2800" dirty="0"/>
              <a:t> </a:t>
            </a:r>
            <a:endParaRPr lang="fr-CA" sz="2800" dirty="0">
              <a:latin typeface="+mj-lt"/>
            </a:endParaRP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r>
              <a:rPr lang="fr-CA" sz="2800" b="1" dirty="0">
                <a:solidFill>
                  <a:srgbClr val="FF0000"/>
                </a:solidFill>
                <a:latin typeface="+mj-lt"/>
              </a:rPr>
              <a:t>Ne pas transporter de pesticides à bord!</a:t>
            </a:r>
          </a:p>
          <a:p>
            <a:pPr marL="457200" indent="-457200">
              <a:buFont typeface="Arial" panose="020B0604020202020204" pitchFamily="34" charset="0"/>
              <a:buChar char="•"/>
            </a:pPr>
            <a:endParaRPr lang="fr-CA" sz="2800" dirty="0"/>
          </a:p>
        </p:txBody>
      </p:sp>
    </p:spTree>
    <p:extLst>
      <p:ext uri="{BB962C8B-B14F-4D97-AF65-F5344CB8AC3E}">
        <p14:creationId xmlns:p14="http://schemas.microsoft.com/office/powerpoint/2010/main" val="6379943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custDataLst>
              <p:tags r:id="rId1"/>
            </p:custDataLst>
          </p:nvPr>
        </p:nvSpPr>
        <p:spPr>
          <a:xfrm>
            <a:off x="1239295" y="-304847"/>
            <a:ext cx="10867412" cy="1325562"/>
          </a:xfrm>
        </p:spPr>
        <p:txBody>
          <a:bodyPr/>
          <a:lstStyle/>
          <a:p>
            <a:r>
              <a:rPr lang="fr-CA" dirty="0">
                <a:solidFill>
                  <a:schemeClr val="bg1"/>
                </a:solidFill>
                <a:latin typeface="Copperplate Gothic Bold" panose="020E0705020206020404" pitchFamily="34" charset="0"/>
                <a:ea typeface="Adobe Ming Std L" panose="02020300000000000000" pitchFamily="18" charset="-128"/>
              </a:rPr>
              <a:t>Cabine propre : indispensable ! </a:t>
            </a:r>
            <a:endParaRPr lang="fr-CA" sz="1400" dirty="0">
              <a:solidFill>
                <a:schemeClr val="bg1"/>
              </a:solidFill>
              <a:latin typeface="Copperplate Gothic Bold" panose="020E0705020206020404" pitchFamily="34" charset="0"/>
              <a:ea typeface="Adobe Ming Std L" panose="02020300000000000000" pitchFamily="18" charset="-128"/>
            </a:endParaRPr>
          </a:p>
        </p:txBody>
      </p:sp>
      <p:pic>
        <p:nvPicPr>
          <p:cNvPr id="3" name="Image 2"/>
          <p:cNvPicPr>
            <a:picLocks noChangeAspect="1"/>
          </p:cNvPicPr>
          <p:nvPr>
            <p:custDataLst>
              <p:tags r:id="rId2"/>
            </p:custDataLst>
          </p:nvPr>
        </p:nvPicPr>
        <p:blipFill>
          <a:blip r:embed="rId11"/>
          <a:stretch>
            <a:fillRect/>
          </a:stretch>
        </p:blipFill>
        <p:spPr>
          <a:xfrm rot="443869">
            <a:off x="9391615" y="3136797"/>
            <a:ext cx="2247968" cy="3199224"/>
          </a:xfrm>
          <a:prstGeom prst="rect">
            <a:avLst/>
          </a:prstGeom>
          <a:ln>
            <a:noFill/>
          </a:ln>
          <a:effectLst>
            <a:outerShdw blurRad="292100" dist="139700" dir="2700000" algn="tl" rotWithShape="0">
              <a:srgbClr val="333333">
                <a:alpha val="65000"/>
              </a:srgbClr>
            </a:outerShdw>
          </a:effectLst>
        </p:spPr>
      </p:pic>
      <p:pic>
        <p:nvPicPr>
          <p:cNvPr id="6" name="Espace réservé du contenu 5"/>
          <p:cNvPicPr>
            <a:picLocks noGrp="1" noChangeAspect="1"/>
          </p:cNvPicPr>
          <p:nvPr>
            <p:ph idx="1"/>
            <p:custDataLst>
              <p:tags r:id="rId3"/>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4641" y="1077211"/>
            <a:ext cx="1325562" cy="1325562"/>
          </a:xfrm>
          <a:prstGeom prst="rect">
            <a:avLst/>
          </a:prstGeom>
        </p:spPr>
      </p:pic>
      <p:sp>
        <p:nvSpPr>
          <p:cNvPr id="11" name="Rectangle 10">
            <a:extLst>
              <a:ext uri="{FF2B5EF4-FFF2-40B4-BE49-F238E27FC236}">
                <a16:creationId xmlns:a16="http://schemas.microsoft.com/office/drawing/2014/main" id="{2307EB30-1E4E-40AE-B0E9-97F77AF85272}"/>
              </a:ext>
            </a:extLst>
          </p:cNvPr>
          <p:cNvSpPr/>
          <p:nvPr>
            <p:custDataLst>
              <p:tags r:id="rId4"/>
            </p:custDataLst>
          </p:nvPr>
        </p:nvSpPr>
        <p:spPr>
          <a:xfrm>
            <a:off x="-88134" y="-1677"/>
            <a:ext cx="12280134" cy="98518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a:solidFill>
                  <a:schemeClr val="bg1"/>
                </a:solidFill>
                <a:latin typeface="Helvetica" panose="020B0604020202020204" pitchFamily="34" charset="0"/>
                <a:cs typeface="Helvetica" panose="020B0604020202020204" pitchFamily="34" charset="0"/>
              </a:rPr>
              <a:t>2. Isoler les travailleurs du danger</a:t>
            </a:r>
            <a:endParaRPr lang="fr-CA" sz="4000" dirty="0">
              <a:latin typeface="Helvetica" panose="020B0604020202020204" pitchFamily="34" charset="0"/>
              <a:cs typeface="Helvetica" panose="020B0604020202020204" pitchFamily="34" charset="0"/>
            </a:endParaRPr>
          </a:p>
        </p:txBody>
      </p:sp>
      <p:pic>
        <p:nvPicPr>
          <p:cNvPr id="9" name="Image 8">
            <a:extLst>
              <a:ext uri="{FF2B5EF4-FFF2-40B4-BE49-F238E27FC236}">
                <a16:creationId xmlns:a16="http://schemas.microsoft.com/office/drawing/2014/main" id="{5C723C5B-33B4-4C27-A5C6-B8D988B49951}"/>
              </a:ext>
            </a:extLst>
          </p:cNvPr>
          <p:cNvPicPr>
            <a:picLocks noChangeAspect="1"/>
          </p:cNvPicPr>
          <p:nvPr>
            <p:custDataLst>
              <p:tags r:id="rId5"/>
            </p:custDataLst>
          </p:nvPr>
        </p:nvPicPr>
        <p:blipFill>
          <a:blip r:embed="rId13"/>
          <a:stretch>
            <a:fillRect/>
          </a:stretch>
        </p:blipFill>
        <p:spPr>
          <a:xfrm>
            <a:off x="179530" y="1127414"/>
            <a:ext cx="1469161" cy="1268270"/>
          </a:xfrm>
          <a:prstGeom prst="rect">
            <a:avLst/>
          </a:prstGeom>
        </p:spPr>
      </p:pic>
      <p:sp>
        <p:nvSpPr>
          <p:cNvPr id="10" name="Rectangle 9">
            <a:extLst>
              <a:ext uri="{FF2B5EF4-FFF2-40B4-BE49-F238E27FC236}">
                <a16:creationId xmlns:a16="http://schemas.microsoft.com/office/drawing/2014/main" id="{3A4D7F8E-1601-4D50-9137-6B1694595846}"/>
              </a:ext>
            </a:extLst>
          </p:cNvPr>
          <p:cNvSpPr/>
          <p:nvPr>
            <p:custDataLst>
              <p:tags r:id="rId6"/>
            </p:custDataLst>
          </p:nvPr>
        </p:nvSpPr>
        <p:spPr>
          <a:xfrm>
            <a:off x="353835" y="1749269"/>
            <a:ext cx="1128602" cy="7115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9493CC3E-26A0-4C5D-893B-F2B853514F97}"/>
              </a:ext>
            </a:extLst>
          </p:cNvPr>
          <p:cNvSpPr/>
          <p:nvPr>
            <p:custDataLst>
              <p:tags r:id="rId7"/>
            </p:custDataLst>
          </p:nvPr>
        </p:nvSpPr>
        <p:spPr>
          <a:xfrm>
            <a:off x="179530" y="1127414"/>
            <a:ext cx="1457721" cy="35500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1235667B-430A-451D-8BB8-2C616D75E4F0}"/>
              </a:ext>
            </a:extLst>
          </p:cNvPr>
          <p:cNvSpPr/>
          <p:nvPr>
            <p:custDataLst>
              <p:tags r:id="rId8"/>
            </p:custDataLst>
          </p:nvPr>
        </p:nvSpPr>
        <p:spPr>
          <a:xfrm>
            <a:off x="1637251" y="1590391"/>
            <a:ext cx="7579908" cy="5262979"/>
          </a:xfrm>
          <a:prstGeom prst="rect">
            <a:avLst/>
          </a:prstGeom>
        </p:spPr>
        <p:txBody>
          <a:bodyPr wrap="square">
            <a:spAutoFit/>
          </a:bodyPr>
          <a:lstStyle/>
          <a:p>
            <a:r>
              <a:rPr lang="fr-CA" sz="2800" b="1" dirty="0">
                <a:latin typeface="+mj-lt"/>
              </a:rPr>
              <a:t>Si une sortie est nécessaire </a:t>
            </a:r>
            <a:r>
              <a:rPr lang="fr-CA" sz="2800" dirty="0">
                <a:latin typeface="+mj-lt"/>
              </a:rPr>
              <a:t>:  </a:t>
            </a:r>
          </a:p>
          <a:p>
            <a:endParaRPr lang="fr-CA" sz="2800" dirty="0">
              <a:latin typeface="+mj-lt"/>
            </a:endParaRPr>
          </a:p>
          <a:p>
            <a:pPr marL="457200" indent="-457200">
              <a:buFont typeface="Arial" panose="020B0604020202020204" pitchFamily="34" charset="0"/>
              <a:buChar char="•"/>
            </a:pPr>
            <a:r>
              <a:rPr lang="fr-CA" sz="2800" dirty="0">
                <a:latin typeface="+mj-lt"/>
              </a:rPr>
              <a:t>Attendre que le produit se dépose</a:t>
            </a: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r>
              <a:rPr lang="fr-CA" sz="2800" dirty="0">
                <a:latin typeface="+mj-lt"/>
              </a:rPr>
              <a:t>Avancer le tracteur dans une zone non traitée</a:t>
            </a: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r>
              <a:rPr lang="fr-CA" sz="2800" dirty="0">
                <a:latin typeface="+mj-lt"/>
              </a:rPr>
              <a:t>Utiliser les gants pour manipuler le pulvérisateur (réglage, buses, etc.)</a:t>
            </a: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r>
              <a:rPr lang="fr-CA" sz="2800" b="1" dirty="0">
                <a:solidFill>
                  <a:srgbClr val="FF0000"/>
                </a:solidFill>
                <a:latin typeface="+mj-lt"/>
              </a:rPr>
              <a:t>Ne pas rentrer à bord les gants contaminés </a:t>
            </a:r>
            <a:br>
              <a:rPr lang="fr-CA" sz="2800" b="1" dirty="0">
                <a:solidFill>
                  <a:srgbClr val="FF0000"/>
                </a:solidFill>
                <a:latin typeface="+mj-lt"/>
              </a:rPr>
            </a:br>
            <a:r>
              <a:rPr lang="fr-CA" sz="2800" b="1" dirty="0">
                <a:solidFill>
                  <a:srgbClr val="FF0000"/>
                </a:solidFill>
                <a:latin typeface="+mj-lt"/>
              </a:rPr>
              <a:t>(ou autres ÉPI contaminés)!</a:t>
            </a:r>
          </a:p>
          <a:p>
            <a:pPr marL="457200" indent="-457200">
              <a:buFont typeface="Arial" panose="020B0604020202020204" pitchFamily="34" charset="0"/>
              <a:buChar char="•"/>
            </a:pPr>
            <a:endParaRPr lang="fr-CA" sz="2800" dirty="0"/>
          </a:p>
        </p:txBody>
      </p:sp>
    </p:spTree>
    <p:extLst>
      <p:ext uri="{BB962C8B-B14F-4D97-AF65-F5344CB8AC3E}">
        <p14:creationId xmlns:p14="http://schemas.microsoft.com/office/powerpoint/2010/main" val="4016857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3186252" y="5503934"/>
            <a:ext cx="3845619" cy="1234531"/>
          </a:xfrm>
          <a:prstGeom prst="rect">
            <a:avLst/>
          </a:prstGeom>
        </p:spPr>
      </p:pic>
      <p:pic>
        <p:nvPicPr>
          <p:cNvPr id="3" name="Image 2"/>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rot="20765586">
            <a:off x="2948711" y="1573593"/>
            <a:ext cx="2880519" cy="3710813"/>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2307EB30-1E4E-40AE-B0E9-97F77AF85272}"/>
              </a:ext>
            </a:extLst>
          </p:cNvPr>
          <p:cNvSpPr/>
          <p:nvPr>
            <p:custDataLst>
              <p:tags r:id="rId3"/>
            </p:custDataLst>
          </p:nvPr>
        </p:nvSpPr>
        <p:spPr>
          <a:xfrm>
            <a:off x="0" y="0"/>
            <a:ext cx="12289971" cy="98518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dirty="0">
                <a:solidFill>
                  <a:schemeClr val="bg1"/>
                </a:solidFill>
                <a:latin typeface="Helvetica" panose="020B0604020202020204" pitchFamily="34" charset="0"/>
                <a:cs typeface="Helvetica" panose="020B0604020202020204" pitchFamily="34" charset="0"/>
              </a:rPr>
              <a:t>3. Modifier l’organisation du travail</a:t>
            </a:r>
            <a:endParaRPr lang="fr-CA" sz="4400" dirty="0">
              <a:latin typeface="Helvetica" panose="020B0604020202020204" pitchFamily="34" charset="0"/>
              <a:cs typeface="Helvetica" panose="020B0604020202020204" pitchFamily="34" charset="0"/>
            </a:endParaRPr>
          </a:p>
        </p:txBody>
      </p:sp>
      <p:pic>
        <p:nvPicPr>
          <p:cNvPr id="4" name="Image 3"/>
          <p:cNvPicPr>
            <a:picLocks noChangeAspect="1"/>
          </p:cNvPicPr>
          <p:nvPr>
            <p:custDataLst>
              <p:tags r:id="rId4"/>
            </p:custDataLst>
          </p:nvPr>
        </p:nvPicPr>
        <p:blipFill rotWithShape="1">
          <a:blip r:embed="rId14" cstate="print">
            <a:extLst>
              <a:ext uri="{28A0092B-C50C-407E-A947-70E740481C1C}">
                <a14:useLocalDpi xmlns:a14="http://schemas.microsoft.com/office/drawing/2010/main" val="0"/>
              </a:ext>
            </a:extLst>
          </a:blip>
          <a:srcRect t="3557"/>
          <a:stretch/>
        </p:blipFill>
        <p:spPr>
          <a:xfrm rot="577800">
            <a:off x="5494838" y="1639167"/>
            <a:ext cx="4849091" cy="3613719"/>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custDataLst>
              <p:tags r:id="rId5"/>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29705" y="1147906"/>
            <a:ext cx="1326301" cy="1326301"/>
          </a:xfrm>
          <a:prstGeom prst="rect">
            <a:avLst/>
          </a:prstGeom>
        </p:spPr>
      </p:pic>
      <p:pic>
        <p:nvPicPr>
          <p:cNvPr id="2" name="Image 1"/>
          <p:cNvPicPr>
            <a:picLocks noChangeAspect="1"/>
          </p:cNvPicPr>
          <p:nvPr>
            <p:custDataLst>
              <p:tags r:id="rId6"/>
            </p:custDataLst>
          </p:nvPr>
        </p:nvPicPr>
        <p:blipFill rotWithShape="1">
          <a:blip r:embed="rId16"/>
          <a:srcRect t="23368" b="6707"/>
          <a:stretch/>
        </p:blipFill>
        <p:spPr>
          <a:xfrm>
            <a:off x="6812813" y="5663217"/>
            <a:ext cx="2681966" cy="1052946"/>
          </a:xfrm>
          <a:prstGeom prst="rect">
            <a:avLst/>
          </a:prstGeom>
        </p:spPr>
      </p:pic>
      <p:pic>
        <p:nvPicPr>
          <p:cNvPr id="9" name="Image 8">
            <a:extLst>
              <a:ext uri="{FF2B5EF4-FFF2-40B4-BE49-F238E27FC236}">
                <a16:creationId xmlns:a16="http://schemas.microsoft.com/office/drawing/2014/main" id="{FCD9E88B-70E0-4562-8786-FC779816F843}"/>
              </a:ext>
            </a:extLst>
          </p:cNvPr>
          <p:cNvPicPr>
            <a:picLocks noChangeAspect="1"/>
          </p:cNvPicPr>
          <p:nvPr>
            <p:custDataLst>
              <p:tags r:id="rId7"/>
            </p:custDataLst>
          </p:nvPr>
        </p:nvPicPr>
        <p:blipFill>
          <a:blip r:embed="rId17"/>
          <a:stretch>
            <a:fillRect/>
          </a:stretch>
        </p:blipFill>
        <p:spPr>
          <a:xfrm>
            <a:off x="179530" y="1127414"/>
            <a:ext cx="1469161" cy="1268270"/>
          </a:xfrm>
          <a:prstGeom prst="rect">
            <a:avLst/>
          </a:prstGeom>
        </p:spPr>
      </p:pic>
      <p:sp>
        <p:nvSpPr>
          <p:cNvPr id="11" name="Rectangle 10">
            <a:extLst>
              <a:ext uri="{FF2B5EF4-FFF2-40B4-BE49-F238E27FC236}">
                <a16:creationId xmlns:a16="http://schemas.microsoft.com/office/drawing/2014/main" id="{529E4707-D8C0-4B7E-B67D-F8F50C012DE4}"/>
              </a:ext>
            </a:extLst>
          </p:cNvPr>
          <p:cNvSpPr/>
          <p:nvPr>
            <p:custDataLst>
              <p:tags r:id="rId8"/>
            </p:custDataLst>
          </p:nvPr>
        </p:nvSpPr>
        <p:spPr>
          <a:xfrm>
            <a:off x="191664" y="2039897"/>
            <a:ext cx="1128602" cy="7115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8B7FF02C-2B7A-41D4-8BCB-FD9E4A393214}"/>
              </a:ext>
            </a:extLst>
          </p:cNvPr>
          <p:cNvSpPr/>
          <p:nvPr>
            <p:custDataLst>
              <p:tags r:id="rId9"/>
            </p:custDataLst>
          </p:nvPr>
        </p:nvSpPr>
        <p:spPr>
          <a:xfrm>
            <a:off x="179530" y="1037963"/>
            <a:ext cx="1457721" cy="7115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10783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re 1"/>
          <p:cNvSpPr>
            <a:spLocks noGrp="1"/>
          </p:cNvSpPr>
          <p:nvPr>
            <p:ph type="title"/>
            <p:custDataLst>
              <p:tags r:id="rId2"/>
            </p:custDataLst>
          </p:nvPr>
        </p:nvSpPr>
        <p:spPr>
          <a:xfrm>
            <a:off x="674237" y="914400"/>
            <a:ext cx="3886746" cy="2887579"/>
          </a:xfrm>
        </p:spPr>
        <p:txBody>
          <a:bodyPr vert="horz" lIns="91440" tIns="45720" rIns="91440" bIns="45720" rtlCol="0" anchor="b">
            <a:normAutofit/>
          </a:bodyPr>
          <a:lstStyle/>
          <a:p>
            <a:pPr algn="ctr"/>
            <a:r>
              <a:rPr lang="en-US" sz="2800" kern="1200" dirty="0">
                <a:solidFill>
                  <a:srgbClr val="FFFFFF"/>
                </a:solidFill>
                <a:latin typeface="Helvetica" panose="020B0604020202020204" pitchFamily="34" charset="0"/>
                <a:cs typeface="Helvetica" panose="020B0604020202020204" pitchFamily="34" charset="0"/>
              </a:rPr>
              <a:t>NOS PRÉCIEUX COLLABORATEURS</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ADEF937-8302-4468-B7EB-2D0842D7CB37}"/>
              </a:ext>
            </a:extLst>
          </p:cNvPr>
          <p:cNvSpPr/>
          <p:nvPr>
            <p:custDataLst>
              <p:tags r:id="rId4"/>
            </p:custDataLst>
          </p:nvPr>
        </p:nvSpPr>
        <p:spPr>
          <a:xfrm>
            <a:off x="4898336" y="321177"/>
            <a:ext cx="7057637" cy="6200159"/>
          </a:xfrm>
          <a:prstGeom prst="rect">
            <a:avLst/>
          </a:prstGeom>
        </p:spPr>
        <p:txBody>
          <a:bodyPr wrap="square">
            <a:spAutoFit/>
          </a:bodyPr>
          <a:lstStyle/>
          <a:p>
            <a:pPr marL="457200" marR="0" lvl="0" indent="-4572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mn-cs"/>
              </a:rPr>
              <a:t>Caroline Jolly,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chercheure</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 IRSST</a:t>
            </a:r>
          </a:p>
          <a:p>
            <a:pPr marL="457200" indent="-457200">
              <a:lnSpc>
                <a:spcPct val="150000"/>
              </a:lnSpc>
              <a:spcAft>
                <a:spcPts val="600"/>
              </a:spcAft>
              <a:buFont typeface="Arial" panose="020B0604020202020204" pitchFamily="34" charset="0"/>
              <a:buChar char="•"/>
              <a:defRPr/>
            </a:pPr>
            <a:r>
              <a:rPr lang="en-US" sz="2000" dirty="0" err="1">
                <a:solidFill>
                  <a:srgbClr val="000000"/>
                </a:solidFill>
                <a:latin typeface="Calibri Light"/>
              </a:rPr>
              <a:t>Ludovic</a:t>
            </a:r>
            <a:r>
              <a:rPr lang="en-US" sz="2000" dirty="0">
                <a:solidFill>
                  <a:srgbClr val="000000"/>
                </a:solidFill>
                <a:latin typeface="Calibri Light"/>
              </a:rPr>
              <a:t> </a:t>
            </a:r>
            <a:r>
              <a:rPr lang="en-US" sz="2000" dirty="0" err="1">
                <a:solidFill>
                  <a:srgbClr val="000000"/>
                </a:solidFill>
                <a:latin typeface="Calibri Light"/>
              </a:rPr>
              <a:t>Tuduri</a:t>
            </a:r>
            <a:r>
              <a:rPr lang="en-US" sz="2000" dirty="0">
                <a:solidFill>
                  <a:srgbClr val="000000"/>
                </a:solidFill>
                <a:latin typeface="Calibri Light"/>
              </a:rPr>
              <a:t>, </a:t>
            </a:r>
            <a:r>
              <a:rPr lang="en-US" sz="2000" dirty="0" err="1">
                <a:solidFill>
                  <a:srgbClr val="000000"/>
                </a:solidFill>
                <a:latin typeface="Calibri Light"/>
              </a:rPr>
              <a:t>chercheur</a:t>
            </a:r>
            <a:r>
              <a:rPr lang="en-US" sz="2000" dirty="0">
                <a:solidFill>
                  <a:srgbClr val="000000"/>
                </a:solidFill>
                <a:latin typeface="Calibri Light"/>
              </a:rPr>
              <a:t>, IRSST</a:t>
            </a:r>
            <a:endParaRPr kumimoji="0" lang="en-US" sz="2000" b="0" i="0" u="none" strike="noStrike" kern="1200" cap="none" spc="0" normalizeH="0" baseline="0" noProof="0" dirty="0">
              <a:ln>
                <a:noFill/>
              </a:ln>
              <a:solidFill>
                <a:srgbClr val="000000"/>
              </a:solidFill>
              <a:effectLst/>
              <a:uLnTx/>
              <a:uFillTx/>
              <a:latin typeface="Calibri Light"/>
              <a:ea typeface="+mn-ea"/>
              <a:cs typeface="+mn-cs"/>
            </a:endParaRPr>
          </a:p>
          <a:p>
            <a:pPr marL="457200" marR="0" lvl="0" indent="-4572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mn-cs"/>
              </a:rPr>
              <a:t>Chantal Bonneau, Santé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publique</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 Santé au travail </a:t>
            </a:r>
          </a:p>
          <a:p>
            <a:pPr marL="457200" marR="0" lvl="0" indent="-4572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mn-cs"/>
              </a:rPr>
              <a:t>Chantal Turbis, Santé Canada</a:t>
            </a:r>
          </a:p>
          <a:p>
            <a:pPr marL="457200" indent="-457200">
              <a:lnSpc>
                <a:spcPct val="150000"/>
              </a:lnSpc>
              <a:spcAft>
                <a:spcPts val="600"/>
              </a:spcAft>
              <a:buFont typeface="Arial" panose="020B0604020202020204" pitchFamily="34" charset="0"/>
              <a:buChar char="•"/>
              <a:defRPr/>
            </a:pPr>
            <a:r>
              <a:rPr lang="en-US" sz="2000" dirty="0">
                <a:solidFill>
                  <a:srgbClr val="000000"/>
                </a:solidFill>
                <a:latin typeface="Calibri Light"/>
              </a:rPr>
              <a:t>Pierre-Olivier Duval, Santé Canada</a:t>
            </a:r>
            <a:endParaRPr kumimoji="0" lang="en-US" sz="2000" b="0" i="0" u="none" strike="noStrike" kern="1200" cap="none" spc="0" normalizeH="0" baseline="0" noProof="0" dirty="0">
              <a:ln>
                <a:noFill/>
              </a:ln>
              <a:solidFill>
                <a:srgbClr val="000000"/>
              </a:solidFill>
              <a:effectLst/>
              <a:uLnTx/>
              <a:uFillTx/>
              <a:latin typeface="Calibri Light"/>
              <a:ea typeface="+mn-ea"/>
              <a:cs typeface="+mn-cs"/>
            </a:endParaRPr>
          </a:p>
          <a:p>
            <a:pPr marL="457200" marR="0" lvl="0" indent="-4572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mn-cs"/>
              </a:rPr>
              <a:t>François Granger,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conseiller</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-expert en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prévention</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-inspection, CNESST</a:t>
            </a:r>
          </a:p>
          <a:p>
            <a:pPr marL="457200" marR="0" lvl="0" indent="-4572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mn-cs"/>
              </a:rPr>
              <a:t>Franz Vanoosthuyse, consultant – techniques de protections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individuelles</a:t>
            </a:r>
            <a:endParaRPr kumimoji="0" lang="en-US" sz="2000" b="0" i="0" u="none" strike="noStrike" kern="1200" cap="none" spc="0" normalizeH="0" baseline="0" noProof="0" dirty="0">
              <a:ln>
                <a:noFill/>
              </a:ln>
              <a:solidFill>
                <a:srgbClr val="000000"/>
              </a:solidFill>
              <a:effectLst/>
              <a:uLnTx/>
              <a:uFillTx/>
              <a:latin typeface="Calibri Light"/>
              <a:ea typeface="+mn-ea"/>
              <a:cs typeface="+mn-cs"/>
            </a:endParaRPr>
          </a:p>
          <a:p>
            <a:pPr marL="457200" marR="0" lvl="0" indent="-4572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Onil</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 Samuel,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spécialiste</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 en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prévention</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 et en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toxicologie</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 des pesticides, INSPQ</a:t>
            </a:r>
          </a:p>
          <a:p>
            <a:pPr marL="457200" marR="0" lvl="0" indent="-4572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mn-cs"/>
              </a:rPr>
              <a:t>Susan </a:t>
            </a:r>
            <a:r>
              <a:rPr kumimoji="0" lang="en-US" sz="2000" b="0" i="0" u="none" strike="noStrike" kern="1200" cap="none" spc="0" normalizeH="0" baseline="0" noProof="0" dirty="0" err="1">
                <a:ln>
                  <a:noFill/>
                </a:ln>
                <a:solidFill>
                  <a:srgbClr val="000000"/>
                </a:solidFill>
                <a:effectLst/>
                <a:uLnTx/>
                <a:uFillTx/>
                <a:latin typeface="Calibri Light"/>
                <a:ea typeface="+mn-ea"/>
                <a:cs typeface="+mn-cs"/>
              </a:rPr>
              <a:t>Kelner</a:t>
            </a:r>
            <a:r>
              <a:rPr kumimoji="0" lang="en-US" sz="2000" b="0" i="0" u="none" strike="noStrike" kern="1200" cap="none" spc="0" normalizeH="0" baseline="0" noProof="0" dirty="0">
                <a:ln>
                  <a:noFill/>
                </a:ln>
                <a:solidFill>
                  <a:srgbClr val="000000"/>
                </a:solidFill>
                <a:effectLst/>
                <a:uLnTx/>
                <a:uFillTx/>
                <a:latin typeface="Calibri Light"/>
                <a:ea typeface="+mn-ea"/>
                <a:cs typeface="+mn-cs"/>
              </a:rPr>
              <a:t>, University of Guelph</a:t>
            </a:r>
          </a:p>
        </p:txBody>
      </p:sp>
    </p:spTree>
    <p:extLst>
      <p:ext uri="{BB962C8B-B14F-4D97-AF65-F5344CB8AC3E}">
        <p14:creationId xmlns:p14="http://schemas.microsoft.com/office/powerpoint/2010/main" val="2430683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07EB30-1E4E-40AE-B0E9-97F77AF85272}"/>
              </a:ext>
            </a:extLst>
          </p:cNvPr>
          <p:cNvSpPr/>
          <p:nvPr>
            <p:custDataLst>
              <p:tags r:id="rId1"/>
            </p:custDataLst>
          </p:nvPr>
        </p:nvSpPr>
        <p:spPr>
          <a:xfrm>
            <a:off x="-201975" y="-92816"/>
            <a:ext cx="12482111" cy="98518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dirty="0">
                <a:solidFill>
                  <a:schemeClr val="bg1"/>
                </a:solidFill>
                <a:latin typeface="Helvetica" panose="020B0604020202020204" pitchFamily="34" charset="0"/>
                <a:cs typeface="Helvetica" panose="020B0604020202020204" pitchFamily="34" charset="0"/>
              </a:rPr>
              <a:t>4. </a:t>
            </a:r>
            <a:r>
              <a:rPr lang="fr-CA" sz="4400" dirty="0" smtClean="0">
                <a:solidFill>
                  <a:schemeClr val="bg1"/>
                </a:solidFill>
                <a:latin typeface="Helvetica" panose="020B0604020202020204" pitchFamily="34" charset="0"/>
                <a:cs typeface="Helvetica" panose="020B0604020202020204" pitchFamily="34" charset="0"/>
              </a:rPr>
              <a:t>Protégez avec des ÉPI</a:t>
            </a:r>
            <a:endParaRPr lang="fr-CA" sz="4400" dirty="0">
              <a:solidFill>
                <a:schemeClr val="bg1"/>
              </a:solidFill>
              <a:latin typeface="Helvetica" panose="020B0604020202020204" pitchFamily="34" charset="0"/>
              <a:cs typeface="Helvetica" panose="020B0604020202020204" pitchFamily="34" charset="0"/>
            </a:endParaRPr>
          </a:p>
        </p:txBody>
      </p:sp>
      <p:pic>
        <p:nvPicPr>
          <p:cNvPr id="2" name="Image 1"/>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rot="16200000" flipV="1">
            <a:off x="1711714" y="2098963"/>
            <a:ext cx="5112327" cy="3435927"/>
          </a:xfrm>
          <a:prstGeom prst="rect">
            <a:avLst/>
          </a:prstGeom>
          <a:ln>
            <a:noFill/>
          </a:ln>
          <a:effectLst>
            <a:outerShdw blurRad="190500" algn="tl" rotWithShape="0">
              <a:srgbClr val="000000">
                <a:alpha val="70000"/>
              </a:srgbClr>
            </a:outerShdw>
          </a:effectLst>
        </p:spPr>
      </p:pic>
      <p:pic>
        <p:nvPicPr>
          <p:cNvPr id="4" name="Image 3"/>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6860133" y="1219198"/>
            <a:ext cx="3435928" cy="5153892"/>
          </a:xfrm>
          <a:prstGeom prst="rect">
            <a:avLst/>
          </a:prstGeom>
          <a:ln>
            <a:noFill/>
          </a:ln>
          <a:effectLst>
            <a:outerShdw blurRad="190500" algn="tl" rotWithShape="0">
              <a:srgbClr val="000000">
                <a:alpha val="70000"/>
              </a:srgbClr>
            </a:outerShdw>
          </a:effectLst>
        </p:spPr>
      </p:pic>
      <p:pic>
        <p:nvPicPr>
          <p:cNvPr id="7" name="Image 6">
            <a:extLst>
              <a:ext uri="{FF2B5EF4-FFF2-40B4-BE49-F238E27FC236}">
                <a16:creationId xmlns:a16="http://schemas.microsoft.com/office/drawing/2014/main" id="{1DB7C1D8-3C65-44CF-9F53-80AEC9265639}"/>
              </a:ext>
            </a:extLst>
          </p:cNvPr>
          <p:cNvPicPr>
            <a:picLocks noChangeAspect="1"/>
          </p:cNvPicPr>
          <p:nvPr>
            <p:custDataLst>
              <p:tags r:id="rId4"/>
            </p:custDataLst>
          </p:nvPr>
        </p:nvPicPr>
        <p:blipFill>
          <a:blip r:embed="rId10"/>
          <a:stretch>
            <a:fillRect/>
          </a:stretch>
        </p:blipFill>
        <p:spPr>
          <a:xfrm>
            <a:off x="179530" y="1127414"/>
            <a:ext cx="1469161" cy="1268270"/>
          </a:xfrm>
          <a:prstGeom prst="rect">
            <a:avLst/>
          </a:prstGeom>
        </p:spPr>
      </p:pic>
      <p:sp>
        <p:nvSpPr>
          <p:cNvPr id="9" name="Rectangle 8">
            <a:extLst>
              <a:ext uri="{FF2B5EF4-FFF2-40B4-BE49-F238E27FC236}">
                <a16:creationId xmlns:a16="http://schemas.microsoft.com/office/drawing/2014/main" id="{0FEE5C3F-CED3-4878-86C0-213B9F6AC658}"/>
              </a:ext>
            </a:extLst>
          </p:cNvPr>
          <p:cNvSpPr/>
          <p:nvPr>
            <p:custDataLst>
              <p:tags r:id="rId5"/>
            </p:custDataLst>
          </p:nvPr>
        </p:nvSpPr>
        <p:spPr>
          <a:xfrm>
            <a:off x="179530" y="1097596"/>
            <a:ext cx="1457721" cy="97841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788132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custDataLst>
              <p:tags r:id="rId2"/>
            </p:custDataLst>
          </p:nvPr>
        </p:nvSpPr>
        <p:spPr>
          <a:xfrm>
            <a:off x="674237" y="914400"/>
            <a:ext cx="3994954" cy="2887579"/>
          </a:xfrm>
        </p:spPr>
        <p:txBody>
          <a:bodyPr vert="horz" lIns="91440" tIns="45720" rIns="91440" bIns="45720" rtlCol="0" anchor="b">
            <a:normAutofit fontScale="90000"/>
          </a:bodyPr>
          <a:lstStyle/>
          <a:p>
            <a:pPr algn="ctr"/>
            <a:r>
              <a:rPr lang="en-US" kern="1200" dirty="0">
                <a:solidFill>
                  <a:srgbClr val="FFFFFF"/>
                </a:solidFill>
                <a:latin typeface="Helvetica" panose="020B0604020202030204" pitchFamily="34" charset="0"/>
              </a:rPr>
              <a:t>PROTECTION INDIVIDUELLE : HYGIÈNE ET ÉQUIPEMENTS</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RÃ©sultats de recherche d'images pour Â«Â icone equipement protection individuelÂ Â»">
            <a:extLst>
              <a:ext uri="{FF2B5EF4-FFF2-40B4-BE49-F238E27FC236}">
                <a16:creationId xmlns:a16="http://schemas.microsoft.com/office/drawing/2014/main" id="{0525BCB1-34EF-41E0-A649-E58E265F6EE0}"/>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667375" y="677278"/>
            <a:ext cx="546735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339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A0129E-17EC-44A3-9181-6743E77751AC}"/>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re 1"/>
          <p:cNvSpPr>
            <a:spLocks noGrp="1"/>
          </p:cNvSpPr>
          <p:nvPr>
            <p:ph type="title"/>
            <p:custDataLst>
              <p:tags r:id="rId2"/>
            </p:custDataLst>
          </p:nvPr>
        </p:nvSpPr>
        <p:spPr>
          <a:xfrm>
            <a:off x="0" y="-227941"/>
            <a:ext cx="12337055" cy="1325563"/>
          </a:xfrm>
        </p:spPr>
        <p:txBody>
          <a:bodyPr/>
          <a:lstStyle/>
          <a:p>
            <a:pPr algn="ctr"/>
            <a:r>
              <a:rPr lang="fr-CA" sz="4800" dirty="0">
                <a:solidFill>
                  <a:schemeClr val="bg1"/>
                </a:solidFill>
                <a:latin typeface="Helvetica" panose="020B0604020202020204" pitchFamily="34" charset="0"/>
                <a:cs typeface="Helvetica" panose="020B0604020202020204" pitchFamily="34" charset="0"/>
              </a:rPr>
              <a:t>EPI - Vidéo</a:t>
            </a:r>
            <a:endParaRPr lang="fr-CA" dirty="0">
              <a:solidFill>
                <a:schemeClr val="bg1"/>
              </a:solidFill>
              <a:latin typeface="Helvetica" panose="020B0604020202020204" pitchFamily="34" charset="0"/>
              <a:cs typeface="Helvetica" panose="020B0604020202020204" pitchFamily="34" charset="0"/>
            </a:endParaRPr>
          </a:p>
        </p:txBody>
      </p:sp>
      <p:pic>
        <p:nvPicPr>
          <p:cNvPr id="3" name="Et9s1CT35d0"/>
          <p:cNvPicPr>
            <a:picLocks noRot="1" noChangeAspect="1"/>
          </p:cNvPicPr>
          <p:nvPr>
            <a:videoFile r:link="rId3"/>
            <p:custDataLst>
              <p:tags r:id="rId4"/>
            </p:custDataLst>
          </p:nvPr>
        </p:nvPicPr>
        <p:blipFill>
          <a:blip r:embed="rId8"/>
          <a:stretch>
            <a:fillRect/>
          </a:stretch>
        </p:blipFill>
        <p:spPr>
          <a:xfrm>
            <a:off x="1729228" y="1097622"/>
            <a:ext cx="8878598" cy="4994211"/>
          </a:xfrm>
          <a:prstGeom prst="rect">
            <a:avLst/>
          </a:prstGeom>
        </p:spPr>
      </p:pic>
      <p:sp>
        <p:nvSpPr>
          <p:cNvPr id="5" name="Rectangle 4"/>
          <p:cNvSpPr/>
          <p:nvPr>
            <p:custDataLst>
              <p:tags r:id="rId5"/>
            </p:custDataLst>
          </p:nvPr>
        </p:nvSpPr>
        <p:spPr>
          <a:xfrm>
            <a:off x="2017985" y="6211669"/>
            <a:ext cx="9175531" cy="369332"/>
          </a:xfrm>
          <a:prstGeom prst="rect">
            <a:avLst/>
          </a:prstGeom>
        </p:spPr>
        <p:txBody>
          <a:bodyPr wrap="square">
            <a:spAutoFit/>
          </a:bodyPr>
          <a:lstStyle/>
          <a:p>
            <a:r>
              <a:rPr lang="fr-CA" dirty="0">
                <a:hlinkClick r:id="rId9"/>
              </a:rPr>
              <a:t>https://www.youtube.com/watch?time_continue=571&amp;v=Et9s1CT35d0</a:t>
            </a:r>
            <a:r>
              <a:rPr lang="fr-CA" dirty="0"/>
              <a:t> </a:t>
            </a:r>
          </a:p>
        </p:txBody>
      </p:sp>
    </p:spTree>
    <p:extLst>
      <p:ext uri="{BB962C8B-B14F-4D97-AF65-F5344CB8AC3E}">
        <p14:creationId xmlns:p14="http://schemas.microsoft.com/office/powerpoint/2010/main" val="1038912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A0129E-17EC-44A3-9181-6743E77751AC}"/>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 name="Titre 1"/>
          <p:cNvSpPr>
            <a:spLocks noGrp="1"/>
          </p:cNvSpPr>
          <p:nvPr>
            <p:ph type="title"/>
            <p:custDataLst>
              <p:tags r:id="rId2"/>
            </p:custDataLst>
          </p:nvPr>
        </p:nvSpPr>
        <p:spPr>
          <a:xfrm>
            <a:off x="0" y="-147554"/>
            <a:ext cx="12337055" cy="1325563"/>
          </a:xfrm>
        </p:spPr>
        <p:txBody>
          <a:bodyPr/>
          <a:lstStyle/>
          <a:p>
            <a:pPr algn="ctr"/>
            <a:r>
              <a:rPr lang="fr-CA" dirty="0">
                <a:solidFill>
                  <a:schemeClr val="bg1"/>
                </a:solidFill>
                <a:latin typeface="Helvetica" panose="020B0604020202020204" pitchFamily="34" charset="0"/>
                <a:cs typeface="Helvetica" panose="020B0604020202020204" pitchFamily="34" charset="0"/>
              </a:rPr>
              <a:t>Gants - Survol</a:t>
            </a:r>
          </a:p>
        </p:txBody>
      </p:sp>
      <p:sp>
        <p:nvSpPr>
          <p:cNvPr id="7" name="Rectangle 6"/>
          <p:cNvSpPr/>
          <p:nvPr>
            <p:custDataLst>
              <p:tags r:id="rId3"/>
            </p:custDataLst>
          </p:nvPr>
        </p:nvSpPr>
        <p:spPr>
          <a:xfrm>
            <a:off x="442640" y="1392821"/>
            <a:ext cx="11451773" cy="3785652"/>
          </a:xfrm>
          <a:prstGeom prst="rect">
            <a:avLst/>
          </a:prstGeom>
        </p:spPr>
        <p:txBody>
          <a:bodyPr wrap="square">
            <a:spAutoFit/>
          </a:bodyPr>
          <a:lstStyle/>
          <a:p>
            <a:pPr marL="285750" indent="-285750">
              <a:lnSpc>
                <a:spcPct val="150000"/>
              </a:lnSpc>
              <a:buFont typeface="Arial" panose="020B0604020202020204" pitchFamily="34" charset="0"/>
              <a:buChar char="•"/>
            </a:pPr>
            <a:r>
              <a:rPr lang="fr-CA" sz="4000" dirty="0">
                <a:latin typeface="+mj-lt"/>
              </a:rPr>
              <a:t>Lire les étiquettes des pesticides</a:t>
            </a:r>
          </a:p>
          <a:p>
            <a:pPr marL="285750" indent="-285750">
              <a:lnSpc>
                <a:spcPct val="150000"/>
              </a:lnSpc>
              <a:buFont typeface="Arial" panose="020B0604020202020204" pitchFamily="34" charset="0"/>
              <a:buChar char="•"/>
            </a:pPr>
            <a:r>
              <a:rPr lang="fr-CA" sz="4000" dirty="0">
                <a:latin typeface="+mj-lt"/>
              </a:rPr>
              <a:t>Comprendre les normes des gants… ou leur absence</a:t>
            </a:r>
          </a:p>
          <a:p>
            <a:pPr marL="285750" indent="-285750">
              <a:lnSpc>
                <a:spcPct val="150000"/>
              </a:lnSpc>
              <a:buFont typeface="Arial" panose="020B0604020202020204" pitchFamily="34" charset="0"/>
              <a:buChar char="•"/>
            </a:pPr>
            <a:r>
              <a:rPr lang="fr-CA" sz="4000" dirty="0">
                <a:latin typeface="+mj-lt"/>
              </a:rPr>
              <a:t>Lire les « étiquettes » des gants</a:t>
            </a:r>
          </a:p>
          <a:p>
            <a:pPr marL="285750" indent="-285750">
              <a:lnSpc>
                <a:spcPct val="150000"/>
              </a:lnSpc>
              <a:buFont typeface="Arial" panose="020B0604020202020204" pitchFamily="34" charset="0"/>
              <a:buChar char="•"/>
            </a:pPr>
            <a:r>
              <a:rPr lang="fr-CA" sz="4000" dirty="0">
                <a:latin typeface="+mj-lt"/>
              </a:rPr>
              <a:t>Distinguer et choisir le bon gant</a:t>
            </a:r>
          </a:p>
        </p:txBody>
      </p:sp>
    </p:spTree>
    <p:extLst>
      <p:ext uri="{BB962C8B-B14F-4D97-AF65-F5344CB8AC3E}">
        <p14:creationId xmlns:p14="http://schemas.microsoft.com/office/powerpoint/2010/main" val="3803624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A0129E-17EC-44A3-9181-6743E77751AC}"/>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 name="Titre 1"/>
          <p:cNvSpPr>
            <a:spLocks noGrp="1"/>
          </p:cNvSpPr>
          <p:nvPr>
            <p:ph type="title"/>
            <p:custDataLst>
              <p:tags r:id="rId2"/>
            </p:custDataLst>
          </p:nvPr>
        </p:nvSpPr>
        <p:spPr>
          <a:xfrm>
            <a:off x="0" y="-147554"/>
            <a:ext cx="12337055" cy="1325563"/>
          </a:xfrm>
        </p:spPr>
        <p:txBody>
          <a:bodyPr/>
          <a:lstStyle/>
          <a:p>
            <a:pPr algn="ctr"/>
            <a:r>
              <a:rPr lang="fr-CA" dirty="0">
                <a:solidFill>
                  <a:schemeClr val="bg1"/>
                </a:solidFill>
                <a:latin typeface="Helvetica" panose="020B0604020202020204" pitchFamily="34" charset="0"/>
                <a:cs typeface="Helvetica" panose="020B0604020202020204" pitchFamily="34" charset="0"/>
              </a:rPr>
              <a:t>Marquage</a:t>
            </a:r>
          </a:p>
        </p:txBody>
      </p:sp>
      <p:pic>
        <p:nvPicPr>
          <p:cNvPr id="8" name="Espace réservé du contenu 3"/>
          <p:cNvPicPr>
            <a:picLocks noChangeAspect="1"/>
          </p:cNvPicPr>
          <p:nvPr>
            <p:custDataLst>
              <p:tags r:id="rId3"/>
            </p:custDataLst>
          </p:nvPr>
        </p:nvPicPr>
        <p:blipFill rotWithShape="1">
          <a:blip r:embed="rId10" cstate="print">
            <a:extLst>
              <a:ext uri="{28A0092B-C50C-407E-A947-70E740481C1C}">
                <a14:useLocalDpi xmlns:a14="http://schemas.microsoft.com/office/drawing/2010/main" val="0"/>
              </a:ext>
            </a:extLst>
          </a:blip>
          <a:srcRect l="5270" t="15054" r="74408" b="71608"/>
          <a:stretch/>
        </p:blipFill>
        <p:spPr>
          <a:xfrm>
            <a:off x="7656968" y="144982"/>
            <a:ext cx="650430" cy="603683"/>
          </a:xfrm>
          <a:prstGeom prst="rect">
            <a:avLst/>
          </a:prstGeom>
        </p:spPr>
      </p:pic>
      <p:pic>
        <p:nvPicPr>
          <p:cNvPr id="9" name="Image 8"/>
          <p:cNvPicPr>
            <a:picLocks noChangeAspect="1"/>
          </p:cNvPicPr>
          <p:nvPr>
            <p:custDataLst>
              <p:tags r:id="rId4"/>
            </p:custDataLst>
          </p:nvPr>
        </p:nvPicPr>
        <p:blipFill rotWithShape="1">
          <a:blip r:embed="rId11" cstate="print">
            <a:extLst>
              <a:ext uri="{28A0092B-C50C-407E-A947-70E740481C1C}">
                <a14:useLocalDpi xmlns:a14="http://schemas.microsoft.com/office/drawing/2010/main" val="0"/>
              </a:ext>
            </a:extLst>
          </a:blip>
          <a:srcRect t="63301" b="-1165"/>
          <a:stretch/>
        </p:blipFill>
        <p:spPr>
          <a:xfrm>
            <a:off x="1394531" y="1178009"/>
            <a:ext cx="9648607" cy="5166069"/>
          </a:xfrm>
          <a:prstGeom prst="rect">
            <a:avLst/>
          </a:prstGeom>
          <a:ln>
            <a:noFill/>
          </a:ln>
        </p:spPr>
      </p:pic>
      <p:sp>
        <p:nvSpPr>
          <p:cNvPr id="10" name="Rectangle à coins arrondis 9"/>
          <p:cNvSpPr/>
          <p:nvPr>
            <p:custDataLst>
              <p:tags r:id="rId5"/>
            </p:custDataLst>
          </p:nvPr>
        </p:nvSpPr>
        <p:spPr>
          <a:xfrm>
            <a:off x="1960508" y="4062743"/>
            <a:ext cx="8499826" cy="159893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Espace réservé du contenu 3"/>
          <p:cNvPicPr>
            <a:picLocks noChangeAspect="1"/>
          </p:cNvPicPr>
          <p:nvPr>
            <p:custDataLst>
              <p:tags r:id="rId6"/>
            </p:custDataLst>
          </p:nvPr>
        </p:nvPicPr>
        <p:blipFill rotWithShape="1">
          <a:blip r:embed="rId10" cstate="print">
            <a:extLst>
              <a:ext uri="{28A0092B-C50C-407E-A947-70E740481C1C}">
                <a14:useLocalDpi xmlns:a14="http://schemas.microsoft.com/office/drawing/2010/main" val="0"/>
              </a:ext>
            </a:extLst>
          </a:blip>
          <a:srcRect l="5270" t="15054" r="74408" b="71608"/>
          <a:stretch/>
        </p:blipFill>
        <p:spPr>
          <a:xfrm>
            <a:off x="4219445" y="5795439"/>
            <a:ext cx="958743" cy="889837"/>
          </a:xfrm>
          <a:prstGeom prst="rect">
            <a:avLst/>
          </a:prstGeom>
        </p:spPr>
      </p:pic>
      <p:sp>
        <p:nvSpPr>
          <p:cNvPr id="12" name="ZoneTexte 11"/>
          <p:cNvSpPr txBox="1"/>
          <p:nvPr>
            <p:custDataLst>
              <p:tags r:id="rId7"/>
            </p:custDataLst>
          </p:nvPr>
        </p:nvSpPr>
        <p:spPr>
          <a:xfrm>
            <a:off x="5391271" y="5950361"/>
            <a:ext cx="4531394" cy="648722"/>
          </a:xfrm>
          <a:prstGeom prst="rect">
            <a:avLst/>
          </a:prstGeom>
          <a:noFill/>
        </p:spPr>
        <p:txBody>
          <a:bodyPr wrap="square" rtlCol="0">
            <a:spAutoFit/>
          </a:bodyPr>
          <a:lstStyle/>
          <a:p>
            <a:r>
              <a:rPr lang="fr-CA" sz="2400" dirty="0"/>
              <a:t> </a:t>
            </a:r>
            <a:r>
              <a:rPr lang="fr-CA" sz="3600" b="1" dirty="0">
                <a:solidFill>
                  <a:schemeClr val="accent6">
                    <a:lumMod val="50000"/>
                  </a:schemeClr>
                </a:solidFill>
              </a:rPr>
              <a:t>Cat III</a:t>
            </a:r>
            <a:r>
              <a:rPr lang="fr-CA" sz="3600" b="1" dirty="0"/>
              <a:t> </a:t>
            </a:r>
            <a:r>
              <a:rPr lang="fr-CA" sz="2400" dirty="0"/>
              <a:t>ou </a:t>
            </a:r>
            <a:r>
              <a:rPr lang="fr-CA" sz="3600" b="1" dirty="0">
                <a:solidFill>
                  <a:schemeClr val="accent6">
                    <a:lumMod val="50000"/>
                  </a:schemeClr>
                </a:solidFill>
              </a:rPr>
              <a:t>EN 374</a:t>
            </a:r>
            <a:endParaRPr lang="fr-CA" sz="2400" b="1" dirty="0">
              <a:solidFill>
                <a:schemeClr val="accent6">
                  <a:lumMod val="50000"/>
                </a:schemeClr>
              </a:solidFill>
            </a:endParaRPr>
          </a:p>
        </p:txBody>
      </p:sp>
    </p:spTree>
    <p:extLst>
      <p:ext uri="{BB962C8B-B14F-4D97-AF65-F5344CB8AC3E}">
        <p14:creationId xmlns:p14="http://schemas.microsoft.com/office/powerpoint/2010/main" val="3040097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A0129E-17EC-44A3-9181-6743E77751AC}"/>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 name="Titre 1"/>
          <p:cNvSpPr>
            <a:spLocks noGrp="1"/>
          </p:cNvSpPr>
          <p:nvPr>
            <p:ph type="title"/>
            <p:custDataLst>
              <p:tags r:id="rId2"/>
            </p:custDataLst>
          </p:nvPr>
        </p:nvSpPr>
        <p:spPr>
          <a:xfrm>
            <a:off x="0" y="-147554"/>
            <a:ext cx="12337055" cy="1325563"/>
          </a:xfrm>
        </p:spPr>
        <p:txBody>
          <a:bodyPr/>
          <a:lstStyle/>
          <a:p>
            <a:pPr algn="ctr"/>
            <a:r>
              <a:rPr lang="fr-CA" dirty="0">
                <a:solidFill>
                  <a:schemeClr val="bg1"/>
                </a:solidFill>
                <a:latin typeface="Helvetica" panose="020B0604020202020204" pitchFamily="34" charset="0"/>
                <a:cs typeface="Helvetica" panose="020B0604020202020204" pitchFamily="34" charset="0"/>
              </a:rPr>
              <a:t>Marquage       - Pictogrammes</a:t>
            </a:r>
          </a:p>
        </p:txBody>
      </p:sp>
      <p:pic>
        <p:nvPicPr>
          <p:cNvPr id="8" name="Espace réservé du contenu 3"/>
          <p:cNvPicPr>
            <a:picLocks noChangeAspect="1"/>
          </p:cNvPicPr>
          <p:nvPr>
            <p:custDataLst>
              <p:tags r:id="rId3"/>
            </p:custDataLst>
          </p:nvPr>
        </p:nvPicPr>
        <p:blipFill rotWithShape="1">
          <a:blip r:embed="rId18" cstate="print">
            <a:extLst>
              <a:ext uri="{28A0092B-C50C-407E-A947-70E740481C1C}">
                <a14:useLocalDpi xmlns:a14="http://schemas.microsoft.com/office/drawing/2010/main" val="0"/>
              </a:ext>
            </a:extLst>
          </a:blip>
          <a:srcRect l="5270" t="15054" r="74408" b="71608"/>
          <a:stretch/>
        </p:blipFill>
        <p:spPr>
          <a:xfrm>
            <a:off x="5134832" y="213385"/>
            <a:ext cx="650430" cy="603683"/>
          </a:xfrm>
          <a:prstGeom prst="rect">
            <a:avLst/>
          </a:prstGeom>
        </p:spPr>
      </p:pic>
      <p:pic>
        <p:nvPicPr>
          <p:cNvPr id="13" name="Image 12"/>
          <p:cNvPicPr>
            <a:picLocks noChangeAspect="1"/>
          </p:cNvPicPr>
          <p:nvPr>
            <p:custDataLst>
              <p:tags r:id="rId4"/>
            </p:custDataLst>
          </p:nvPr>
        </p:nvPicPr>
        <p:blipFill rotWithShape="1">
          <a:blip r:embed="rId19" cstate="print">
            <a:extLst>
              <a:ext uri="{28A0092B-C50C-407E-A947-70E740481C1C}">
                <a14:useLocalDpi xmlns:a14="http://schemas.microsoft.com/office/drawing/2010/main" val="0"/>
              </a:ext>
            </a:extLst>
          </a:blip>
          <a:srcRect t="25247" r="82105" b="22526"/>
          <a:stretch/>
        </p:blipFill>
        <p:spPr>
          <a:xfrm>
            <a:off x="3285812" y="1123835"/>
            <a:ext cx="1504066" cy="5678650"/>
          </a:xfrm>
          <a:prstGeom prst="rect">
            <a:avLst/>
          </a:prstGeom>
        </p:spPr>
      </p:pic>
      <p:sp>
        <p:nvSpPr>
          <p:cNvPr id="14" name="ZoneTexte 13"/>
          <p:cNvSpPr txBox="1"/>
          <p:nvPr>
            <p:custDataLst>
              <p:tags r:id="rId5"/>
            </p:custDataLst>
          </p:nvPr>
        </p:nvSpPr>
        <p:spPr>
          <a:xfrm>
            <a:off x="4545666" y="1152185"/>
            <a:ext cx="4303059" cy="400110"/>
          </a:xfrm>
          <a:prstGeom prst="rect">
            <a:avLst/>
          </a:prstGeom>
          <a:noFill/>
        </p:spPr>
        <p:txBody>
          <a:bodyPr wrap="square" rtlCol="0">
            <a:spAutoFit/>
          </a:bodyPr>
          <a:lstStyle/>
          <a:p>
            <a:r>
              <a:rPr lang="fr-CA" sz="2000" dirty="0">
                <a:latin typeface="+mj-lt"/>
              </a:rPr>
              <a:t>Risques mécaniques / EN 388</a:t>
            </a:r>
          </a:p>
        </p:txBody>
      </p:sp>
      <p:sp>
        <p:nvSpPr>
          <p:cNvPr id="15" name="ZoneTexte 14"/>
          <p:cNvSpPr txBox="1"/>
          <p:nvPr>
            <p:custDataLst>
              <p:tags r:id="rId6"/>
            </p:custDataLst>
          </p:nvPr>
        </p:nvSpPr>
        <p:spPr>
          <a:xfrm>
            <a:off x="4559382" y="1755268"/>
            <a:ext cx="3003755" cy="400110"/>
          </a:xfrm>
          <a:prstGeom prst="rect">
            <a:avLst/>
          </a:prstGeom>
          <a:noFill/>
        </p:spPr>
        <p:txBody>
          <a:bodyPr wrap="square" rtlCol="0">
            <a:spAutoFit/>
          </a:bodyPr>
          <a:lstStyle/>
          <a:p>
            <a:r>
              <a:rPr lang="fr-CA" sz="2000" dirty="0">
                <a:latin typeface="+mj-lt"/>
              </a:rPr>
              <a:t>Coupures / EN 1082</a:t>
            </a:r>
          </a:p>
        </p:txBody>
      </p:sp>
      <p:sp>
        <p:nvSpPr>
          <p:cNvPr id="16" name="ZoneTexte 15"/>
          <p:cNvSpPr txBox="1"/>
          <p:nvPr>
            <p:custDataLst>
              <p:tags r:id="rId7"/>
            </p:custDataLst>
          </p:nvPr>
        </p:nvSpPr>
        <p:spPr>
          <a:xfrm>
            <a:off x="4557598" y="2308420"/>
            <a:ext cx="2588863" cy="400110"/>
          </a:xfrm>
          <a:prstGeom prst="rect">
            <a:avLst/>
          </a:prstGeom>
          <a:noFill/>
        </p:spPr>
        <p:txBody>
          <a:bodyPr wrap="square" rtlCol="0">
            <a:spAutoFit/>
          </a:bodyPr>
          <a:lstStyle/>
          <a:p>
            <a:r>
              <a:rPr lang="fr-CA" sz="2000" dirty="0">
                <a:latin typeface="+mj-lt"/>
              </a:rPr>
              <a:t>Chaleur / EN 407</a:t>
            </a:r>
          </a:p>
        </p:txBody>
      </p:sp>
      <p:sp>
        <p:nvSpPr>
          <p:cNvPr id="17" name="ZoneTexte 16"/>
          <p:cNvSpPr txBox="1"/>
          <p:nvPr>
            <p:custDataLst>
              <p:tags r:id="rId8"/>
            </p:custDataLst>
          </p:nvPr>
        </p:nvSpPr>
        <p:spPr>
          <a:xfrm>
            <a:off x="4584566" y="2867272"/>
            <a:ext cx="2227376" cy="400110"/>
          </a:xfrm>
          <a:prstGeom prst="rect">
            <a:avLst/>
          </a:prstGeom>
          <a:noFill/>
        </p:spPr>
        <p:txBody>
          <a:bodyPr wrap="square" rtlCol="0">
            <a:spAutoFit/>
          </a:bodyPr>
          <a:lstStyle/>
          <a:p>
            <a:r>
              <a:rPr lang="fr-CA" sz="2000" dirty="0">
                <a:latin typeface="+mj-lt"/>
              </a:rPr>
              <a:t>Froid / EN 511</a:t>
            </a:r>
          </a:p>
        </p:txBody>
      </p:sp>
      <p:sp>
        <p:nvSpPr>
          <p:cNvPr id="18" name="ZoneTexte 17"/>
          <p:cNvSpPr txBox="1"/>
          <p:nvPr>
            <p:custDataLst>
              <p:tags r:id="rId9"/>
            </p:custDataLst>
          </p:nvPr>
        </p:nvSpPr>
        <p:spPr>
          <a:xfrm>
            <a:off x="4557598" y="3390082"/>
            <a:ext cx="4160731" cy="400110"/>
          </a:xfrm>
          <a:prstGeom prst="rect">
            <a:avLst/>
          </a:prstGeom>
          <a:noFill/>
        </p:spPr>
        <p:txBody>
          <a:bodyPr wrap="square" rtlCol="0">
            <a:spAutoFit/>
          </a:bodyPr>
          <a:lstStyle/>
          <a:p>
            <a:r>
              <a:rPr lang="fr-CA" sz="2000" dirty="0">
                <a:latin typeface="+mj-lt"/>
              </a:rPr>
              <a:t>Microorganismes / EN 374-2</a:t>
            </a:r>
          </a:p>
        </p:txBody>
      </p:sp>
      <p:sp>
        <p:nvSpPr>
          <p:cNvPr id="19" name="ZoneTexte 18"/>
          <p:cNvSpPr txBox="1"/>
          <p:nvPr>
            <p:custDataLst>
              <p:tags r:id="rId10"/>
            </p:custDataLst>
          </p:nvPr>
        </p:nvSpPr>
        <p:spPr>
          <a:xfrm>
            <a:off x="4612577" y="3912892"/>
            <a:ext cx="3699177" cy="400110"/>
          </a:xfrm>
          <a:prstGeom prst="rect">
            <a:avLst/>
          </a:prstGeom>
          <a:noFill/>
        </p:spPr>
        <p:txBody>
          <a:bodyPr wrap="square" rtlCol="0">
            <a:spAutoFit/>
          </a:bodyPr>
          <a:lstStyle/>
          <a:p>
            <a:r>
              <a:rPr lang="fr-CA" sz="2000" dirty="0">
                <a:latin typeface="+mj-lt"/>
              </a:rPr>
              <a:t>Scie à chaînes / EN 381-7</a:t>
            </a:r>
          </a:p>
        </p:txBody>
      </p:sp>
      <p:sp>
        <p:nvSpPr>
          <p:cNvPr id="20" name="ZoneTexte 19"/>
          <p:cNvSpPr txBox="1"/>
          <p:nvPr>
            <p:custDataLst>
              <p:tags r:id="rId11"/>
            </p:custDataLst>
          </p:nvPr>
        </p:nvSpPr>
        <p:spPr>
          <a:xfrm>
            <a:off x="4573365" y="4454833"/>
            <a:ext cx="5154393" cy="400110"/>
          </a:xfrm>
          <a:prstGeom prst="rect">
            <a:avLst/>
          </a:prstGeom>
          <a:noFill/>
        </p:spPr>
        <p:txBody>
          <a:bodyPr wrap="square" rtlCol="0">
            <a:spAutoFit/>
          </a:bodyPr>
          <a:lstStyle/>
          <a:p>
            <a:r>
              <a:rPr lang="fr-CA" sz="2000" dirty="0">
                <a:latin typeface="+mj-lt"/>
              </a:rPr>
              <a:t>Contamination radioactive / EN 421</a:t>
            </a:r>
          </a:p>
        </p:txBody>
      </p:sp>
      <p:sp>
        <p:nvSpPr>
          <p:cNvPr id="21" name="ZoneTexte 20"/>
          <p:cNvSpPr txBox="1"/>
          <p:nvPr>
            <p:custDataLst>
              <p:tags r:id="rId12"/>
            </p:custDataLst>
          </p:nvPr>
        </p:nvSpPr>
        <p:spPr>
          <a:xfrm>
            <a:off x="4589221" y="5006620"/>
            <a:ext cx="7114450" cy="461665"/>
          </a:xfrm>
          <a:prstGeom prst="rect">
            <a:avLst/>
          </a:prstGeom>
          <a:noFill/>
        </p:spPr>
        <p:txBody>
          <a:bodyPr wrap="square" rtlCol="0">
            <a:spAutoFit/>
          </a:bodyPr>
          <a:lstStyle/>
          <a:p>
            <a:r>
              <a:rPr lang="fr-CA" sz="2400" b="1" dirty="0">
                <a:latin typeface="+mj-lt"/>
              </a:rPr>
              <a:t>Risques chimiques (faibles) / EN 374-1</a:t>
            </a:r>
          </a:p>
        </p:txBody>
      </p:sp>
      <p:sp>
        <p:nvSpPr>
          <p:cNvPr id="22" name="ZoneTexte 21"/>
          <p:cNvSpPr txBox="1"/>
          <p:nvPr>
            <p:custDataLst>
              <p:tags r:id="rId13"/>
            </p:custDataLst>
          </p:nvPr>
        </p:nvSpPr>
        <p:spPr>
          <a:xfrm>
            <a:off x="4589221" y="5537631"/>
            <a:ext cx="7074631" cy="461665"/>
          </a:xfrm>
          <a:prstGeom prst="rect">
            <a:avLst/>
          </a:prstGeom>
          <a:noFill/>
        </p:spPr>
        <p:txBody>
          <a:bodyPr wrap="square" rtlCol="0">
            <a:spAutoFit/>
          </a:bodyPr>
          <a:lstStyle/>
          <a:p>
            <a:r>
              <a:rPr lang="fr-CA" sz="2400" b="1" dirty="0">
                <a:latin typeface="+mj-lt"/>
              </a:rPr>
              <a:t>Risques chimiques (élevés) / EN 374-1</a:t>
            </a:r>
          </a:p>
        </p:txBody>
      </p:sp>
      <p:sp>
        <p:nvSpPr>
          <p:cNvPr id="23" name="ZoneTexte 22"/>
          <p:cNvSpPr txBox="1"/>
          <p:nvPr>
            <p:custDataLst>
              <p:tags r:id="rId14"/>
            </p:custDataLst>
          </p:nvPr>
        </p:nvSpPr>
        <p:spPr>
          <a:xfrm>
            <a:off x="4573365" y="6171750"/>
            <a:ext cx="5129563" cy="400110"/>
          </a:xfrm>
          <a:prstGeom prst="rect">
            <a:avLst/>
          </a:prstGeom>
          <a:noFill/>
        </p:spPr>
        <p:txBody>
          <a:bodyPr wrap="square" rtlCol="0">
            <a:spAutoFit/>
          </a:bodyPr>
          <a:lstStyle/>
          <a:p>
            <a:r>
              <a:rPr lang="fr-CA" sz="2000" dirty="0">
                <a:latin typeface="+mj-lt"/>
              </a:rPr>
              <a:t>Protection des pompiers  / EN 1082</a:t>
            </a:r>
          </a:p>
        </p:txBody>
      </p:sp>
      <p:sp>
        <p:nvSpPr>
          <p:cNvPr id="24" name="Rectangle à coins arrondis 23"/>
          <p:cNvSpPr/>
          <p:nvPr>
            <p:custDataLst>
              <p:tags r:id="rId15"/>
            </p:custDataLst>
          </p:nvPr>
        </p:nvSpPr>
        <p:spPr>
          <a:xfrm>
            <a:off x="3719459" y="4951900"/>
            <a:ext cx="5973421" cy="112735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7511998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t="17087" b="9667"/>
          <a:stretch/>
        </p:blipFill>
        <p:spPr>
          <a:xfrm>
            <a:off x="2892147" y="116632"/>
            <a:ext cx="6036533" cy="6535377"/>
          </a:xfrm>
          <a:prstGeom prst="rect">
            <a:avLst/>
          </a:prstGeom>
        </p:spPr>
      </p:pic>
      <p:pic>
        <p:nvPicPr>
          <p:cNvPr id="2" name="Image 1"/>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5735960" y="4797152"/>
            <a:ext cx="3324370" cy="1512168"/>
          </a:xfrm>
          <a:prstGeom prst="rect">
            <a:avLst/>
          </a:prstGeom>
          <a:ln w="28575">
            <a:solidFill>
              <a:srgbClr val="C00000"/>
            </a:solidFill>
          </a:ln>
        </p:spPr>
      </p:pic>
      <p:pic>
        <p:nvPicPr>
          <p:cNvPr id="2053" name="Picture 5" descr="C:\Users\Jallain\Desktop\Capture7.jpg"/>
          <p:cNvPicPr>
            <a:picLocks noChangeAspect="1" noChangeArrowheads="1"/>
          </p:cNvPicPr>
          <p:nvPr>
            <p:custDataLst>
              <p:tags r:id="rId3"/>
            </p:custDataLst>
          </p:nvPr>
        </p:nvPicPr>
        <p:blipFill rotWithShape="1">
          <a:blip r:embed="rId12" cstate="print">
            <a:extLst>
              <a:ext uri="{28A0092B-C50C-407E-A947-70E740481C1C}">
                <a14:useLocalDpi xmlns:a14="http://schemas.microsoft.com/office/drawing/2010/main" val="0"/>
              </a:ext>
            </a:extLst>
          </a:blip>
          <a:srcRect t="67367"/>
          <a:stretch/>
        </p:blipFill>
        <p:spPr bwMode="auto">
          <a:xfrm>
            <a:off x="6210590" y="1798051"/>
            <a:ext cx="4457410" cy="1368152"/>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pic>
        <p:nvPicPr>
          <p:cNvPr id="2054" name="Picture 6" descr="C:\Users\Jallain\Desktop\Capture8.jpg"/>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1957414" y="1700809"/>
            <a:ext cx="2257425" cy="1152525"/>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cxnSp>
        <p:nvCxnSpPr>
          <p:cNvPr id="8" name="Connecteur droit 7"/>
          <p:cNvCxnSpPr/>
          <p:nvPr>
            <p:custDataLst>
              <p:tags r:id="rId5"/>
            </p:custDataLst>
          </p:nvPr>
        </p:nvCxnSpPr>
        <p:spPr>
          <a:xfrm>
            <a:off x="1957414" y="1556792"/>
            <a:ext cx="2338387" cy="1584176"/>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19" name="Connecteur droit 18"/>
          <p:cNvCxnSpPr/>
          <p:nvPr>
            <p:custDataLst>
              <p:tags r:id="rId6"/>
            </p:custDataLst>
          </p:nvPr>
        </p:nvCxnSpPr>
        <p:spPr>
          <a:xfrm flipV="1">
            <a:off x="2109814" y="1556792"/>
            <a:ext cx="2105025" cy="1440160"/>
          </a:xfrm>
          <a:prstGeom prst="line">
            <a:avLst/>
          </a:prstGeom>
          <a:ln w="38100">
            <a:solidFill>
              <a:srgbClr val="C00000"/>
            </a:solidFill>
          </a:ln>
        </p:spPr>
        <p:style>
          <a:lnRef idx="2">
            <a:schemeClr val="accent2"/>
          </a:lnRef>
          <a:fillRef idx="0">
            <a:schemeClr val="accent2"/>
          </a:fillRef>
          <a:effectRef idx="1">
            <a:schemeClr val="accent2"/>
          </a:effectRef>
          <a:fontRef idx="minor">
            <a:schemeClr val="tx1"/>
          </a:fontRef>
        </p:style>
      </p:cxnSp>
      <p:sp>
        <p:nvSpPr>
          <p:cNvPr id="4" name="Rectangle 3"/>
          <p:cNvSpPr/>
          <p:nvPr>
            <p:custDataLst>
              <p:tags r:id="rId7"/>
            </p:custDataLst>
          </p:nvPr>
        </p:nvSpPr>
        <p:spPr>
          <a:xfrm>
            <a:off x="8131457" y="813882"/>
            <a:ext cx="1857747" cy="504056"/>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CA" sz="3200" b="1" dirty="0">
                <a:latin typeface="Times New Roman" panose="02020603050405020304" pitchFamily="18" charset="0"/>
                <a:cs typeface="Times New Roman" panose="02020603050405020304" pitchFamily="18" charset="0"/>
              </a:rPr>
              <a:t>Nitrile</a:t>
            </a:r>
            <a:endParaRPr lang="fr-CA"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3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fade">
                                      <p:cBhvr>
                                        <p:cTn id="10" dur="500"/>
                                        <p:tgtEl>
                                          <p:spTgt spid="2053"/>
                                        </p:tgtEl>
                                      </p:cBhvr>
                                    </p:animEffect>
                                  </p:childTnLst>
                                </p:cTn>
                              </p:par>
                              <p:par>
                                <p:cTn id="11" presetID="10"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fade">
                                      <p:cBhvr>
                                        <p:cTn id="13" dur="500"/>
                                        <p:tgtEl>
                                          <p:spTgt spid="205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779904" y="279560"/>
            <a:ext cx="5083340" cy="6578440"/>
          </a:xfrm>
          <a:prstGeom prst="rect">
            <a:avLst/>
          </a:prstGeom>
        </p:spPr>
      </p:pic>
      <p:sp>
        <p:nvSpPr>
          <p:cNvPr id="6" name="Ellipse 5"/>
          <p:cNvSpPr/>
          <p:nvPr>
            <p:custDataLst>
              <p:tags r:id="rId2"/>
            </p:custDataLst>
          </p:nvPr>
        </p:nvSpPr>
        <p:spPr>
          <a:xfrm>
            <a:off x="6456040" y="188640"/>
            <a:ext cx="1656184" cy="10801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p:cNvSpPr/>
          <p:nvPr>
            <p:custDataLst>
              <p:tags r:id="rId3"/>
            </p:custDataLst>
          </p:nvPr>
        </p:nvSpPr>
        <p:spPr>
          <a:xfrm>
            <a:off x="4727848" y="5013176"/>
            <a:ext cx="3600400" cy="136815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à coins arrondis 9"/>
          <p:cNvSpPr/>
          <p:nvPr>
            <p:custDataLst>
              <p:tags r:id="rId4"/>
            </p:custDataLst>
          </p:nvPr>
        </p:nvSpPr>
        <p:spPr>
          <a:xfrm>
            <a:off x="4871864" y="1556792"/>
            <a:ext cx="172819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8481680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llain\Desktop\Capture2.jp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1703512" y="116632"/>
            <a:ext cx="3888432" cy="36519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allain\Desktop\Capture3.jp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6456040" y="404665"/>
            <a:ext cx="3579926" cy="23301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allain\Pictures\BLACKBERRY-7CF0\camera\IMG_20181204_084814.jpg"/>
          <p:cNvPicPr>
            <a:picLocks noChangeAspect="1" noChangeArrowheads="1"/>
          </p:cNvPicPr>
          <p:nvPr>
            <p:custDataLst>
              <p:tags r:id="rId3"/>
            </p:custDataLst>
          </p:nvPr>
        </p:nvPicPr>
        <p:blipFill rotWithShape="1">
          <a:blip r:embed="rId10" cstate="print">
            <a:extLst>
              <a:ext uri="{28A0092B-C50C-407E-A947-70E740481C1C}">
                <a14:useLocalDpi xmlns:a14="http://schemas.microsoft.com/office/drawing/2010/main" val="0"/>
              </a:ext>
            </a:extLst>
          </a:blip>
          <a:srcRect l="23188" t="2527" r="15289"/>
          <a:stretch/>
        </p:blipFill>
        <p:spPr bwMode="auto">
          <a:xfrm>
            <a:off x="6456041" y="3140969"/>
            <a:ext cx="3809653" cy="33950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allain\Desktop\Capture4.jp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262720" y="3768937"/>
            <a:ext cx="2770017" cy="2889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custDataLst>
              <p:tags r:id="rId5"/>
            </p:custDataLst>
          </p:nvPr>
        </p:nvSpPr>
        <p:spPr>
          <a:xfrm>
            <a:off x="8616280" y="4365104"/>
            <a:ext cx="792088" cy="576064"/>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525261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893280" y="1178009"/>
            <a:ext cx="8169340" cy="5401652"/>
          </a:xfrm>
        </p:spPr>
      </p:pic>
      <p:sp>
        <p:nvSpPr>
          <p:cNvPr id="5" name="Rectangle 4">
            <a:extLst>
              <a:ext uri="{FF2B5EF4-FFF2-40B4-BE49-F238E27FC236}">
                <a16:creationId xmlns:a16="http://schemas.microsoft.com/office/drawing/2014/main" id="{63A0129E-17EC-44A3-9181-6743E77751AC}"/>
              </a:ext>
            </a:extLst>
          </p:cNvPr>
          <p:cNvSpPr/>
          <p:nvPr>
            <p:custDataLst>
              <p:tags r:id="rId2"/>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 name="Titre 1"/>
          <p:cNvSpPr txBox="1">
            <a:spLocks/>
          </p:cNvSpPr>
          <p:nvPr>
            <p:custDataLst>
              <p:tags r:id="rId3"/>
            </p:custDataLst>
          </p:nvPr>
        </p:nvSpPr>
        <p:spPr>
          <a:xfrm>
            <a:off x="0" y="-147554"/>
            <a:ext cx="123370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dirty="0">
                <a:solidFill>
                  <a:schemeClr val="bg1"/>
                </a:solidFill>
                <a:latin typeface="Helvetica" panose="020B0604020202020204" pitchFamily="34" charset="0"/>
                <a:cs typeface="Helvetica" panose="020B0604020202020204" pitchFamily="34" charset="0"/>
              </a:rPr>
              <a:t>Choisir un gant jetable</a:t>
            </a:r>
          </a:p>
        </p:txBody>
      </p:sp>
    </p:spTree>
    <p:extLst>
      <p:ext uri="{BB962C8B-B14F-4D97-AF65-F5344CB8AC3E}">
        <p14:creationId xmlns:p14="http://schemas.microsoft.com/office/powerpoint/2010/main" val="683116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80B597-516F-49CD-B1BD-90214D2E0788}"/>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Titre 1">
            <a:extLst>
              <a:ext uri="{FF2B5EF4-FFF2-40B4-BE49-F238E27FC236}">
                <a16:creationId xmlns:a16="http://schemas.microsoft.com/office/drawing/2014/main" id="{464AB0B3-AAB8-4F41-A375-F09C9C7F591A}"/>
              </a:ext>
            </a:extLst>
          </p:cNvPr>
          <p:cNvSpPr>
            <a:spLocks noGrp="1"/>
          </p:cNvSpPr>
          <p:nvPr>
            <p:ph type="title"/>
            <p:custDataLst>
              <p:tags r:id="rId2"/>
            </p:custDataLst>
          </p:nvPr>
        </p:nvSpPr>
        <p:spPr>
          <a:xfrm>
            <a:off x="-145056" y="-227940"/>
            <a:ext cx="12482111" cy="1325562"/>
          </a:xfrm>
        </p:spPr>
        <p:txBody>
          <a:bodyPr>
            <a:normAutofit/>
          </a:bodyPr>
          <a:lstStyle/>
          <a:p>
            <a:pPr algn="ctr"/>
            <a:r>
              <a:rPr lang="fr-CA" sz="4000" dirty="0">
                <a:solidFill>
                  <a:schemeClr val="bg1"/>
                </a:solidFill>
                <a:latin typeface="Helvetica" panose="020B0604020202030204" pitchFamily="34" charset="0"/>
              </a:rPr>
              <a:t>Pesticide ou produit antiparasitaire</a:t>
            </a:r>
          </a:p>
        </p:txBody>
      </p:sp>
      <p:sp>
        <p:nvSpPr>
          <p:cNvPr id="7" name="Espace réservé du contenu 2"/>
          <p:cNvSpPr txBox="1">
            <a:spLocks/>
          </p:cNvSpPr>
          <p:nvPr>
            <p:custDataLst>
              <p:tags r:id="rId3"/>
            </p:custDataLst>
          </p:nvPr>
        </p:nvSpPr>
        <p:spPr>
          <a:xfrm>
            <a:off x="838199" y="1487854"/>
            <a:ext cx="10515600" cy="45004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Font typeface="Wingdings 2" pitchFamily="18" charset="2"/>
              <a:buNone/>
            </a:pPr>
            <a:r>
              <a:rPr lang="fr-CA" b="1" dirty="0">
                <a:latin typeface="+mj-lt"/>
              </a:rPr>
              <a:t>Définition (Santé Canada) </a:t>
            </a:r>
            <a:r>
              <a:rPr lang="fr-CA" dirty="0">
                <a:latin typeface="+mj-lt"/>
              </a:rPr>
              <a:t>:</a:t>
            </a:r>
            <a:br>
              <a:rPr lang="fr-CA" dirty="0">
                <a:latin typeface="+mj-lt"/>
              </a:rPr>
            </a:br>
            <a:r>
              <a:rPr lang="fr-CA" dirty="0">
                <a:latin typeface="+mj-lt"/>
              </a:rPr>
              <a:t>Tout produit, dispositif, organisme, substance […] utilisé comme moyen </a:t>
            </a:r>
            <a:r>
              <a:rPr lang="fr-CA" i="1" dirty="0">
                <a:latin typeface="+mj-lt"/>
              </a:rPr>
              <a:t>de lutte</a:t>
            </a:r>
            <a:r>
              <a:rPr lang="fr-CA" dirty="0">
                <a:latin typeface="+mj-lt"/>
              </a:rPr>
              <a:t> </a:t>
            </a:r>
            <a:r>
              <a:rPr lang="fr-CA" i="1" dirty="0">
                <a:latin typeface="+mj-lt"/>
              </a:rPr>
              <a:t>contre</a:t>
            </a:r>
            <a:r>
              <a:rPr lang="fr-CA" dirty="0">
                <a:latin typeface="+mj-lt"/>
              </a:rPr>
              <a:t> […] un organisme nuisible.</a:t>
            </a:r>
          </a:p>
          <a:p>
            <a:pPr marL="0" indent="0" algn="just">
              <a:buFont typeface="Wingdings 2" pitchFamily="18" charset="2"/>
              <a:buNone/>
            </a:pPr>
            <a:endParaRPr lang="fr-CA" dirty="0">
              <a:latin typeface="+mj-lt"/>
            </a:endParaRPr>
          </a:p>
          <a:p>
            <a:pPr marL="0" indent="0">
              <a:buFont typeface="Wingdings 2" pitchFamily="18" charset="2"/>
              <a:buNone/>
            </a:pPr>
            <a:r>
              <a:rPr lang="fr-CA" dirty="0">
                <a:latin typeface="+mj-lt"/>
              </a:rPr>
              <a:t>Exemples :	Herbicides;</a:t>
            </a:r>
            <a:br>
              <a:rPr lang="fr-CA" dirty="0">
                <a:latin typeface="+mj-lt"/>
              </a:rPr>
            </a:br>
            <a:r>
              <a:rPr lang="fr-CA" dirty="0">
                <a:latin typeface="+mj-lt"/>
              </a:rPr>
              <a:t>	 	Insecticides;</a:t>
            </a:r>
            <a:br>
              <a:rPr lang="fr-CA" dirty="0">
                <a:latin typeface="+mj-lt"/>
              </a:rPr>
            </a:br>
            <a:r>
              <a:rPr lang="fr-CA" dirty="0">
                <a:latin typeface="+mj-lt"/>
              </a:rPr>
              <a:t>		Fongicides.</a:t>
            </a:r>
          </a:p>
          <a:p>
            <a:pPr marL="0" indent="0">
              <a:buFont typeface="Wingdings 2" pitchFamily="18" charset="2"/>
              <a:buNone/>
            </a:pPr>
            <a:r>
              <a:rPr lang="fr-CA" dirty="0">
                <a:latin typeface="+mj-lt"/>
              </a:rPr>
              <a:t>Régies : Conventionnelle ou biologique</a:t>
            </a:r>
          </a:p>
          <a:p>
            <a:pPr marL="0" indent="0">
              <a:buFont typeface="Wingdings 2" pitchFamily="18" charset="2"/>
              <a:buNone/>
            </a:pPr>
            <a:endParaRPr lang="fr-CA" b="1" dirty="0">
              <a:latin typeface="+mj-lt"/>
            </a:endParaRPr>
          </a:p>
          <a:p>
            <a:pPr marL="0" indent="0" algn="just">
              <a:buFont typeface="Wingdings 2" pitchFamily="18" charset="2"/>
              <a:buNone/>
            </a:pPr>
            <a:endParaRPr lang="fr-CA" dirty="0"/>
          </a:p>
        </p:txBody>
      </p:sp>
    </p:spTree>
    <p:extLst>
      <p:ext uri="{BB962C8B-B14F-4D97-AF65-F5344CB8AC3E}">
        <p14:creationId xmlns:p14="http://schemas.microsoft.com/office/powerpoint/2010/main" val="3842251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N</a:t>
            </a:r>
            <a:r>
              <a:rPr lang="fr-CA" baseline="30000" dirty="0"/>
              <a:t>o</a:t>
            </a:r>
            <a:r>
              <a:rPr lang="fr-CA" dirty="0"/>
              <a:t> 1</a:t>
            </a:r>
          </a:p>
        </p:txBody>
      </p:sp>
      <p:pic>
        <p:nvPicPr>
          <p:cNvPr id="5" name="Image 4"/>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3791744" y="184617"/>
            <a:ext cx="4135818" cy="6391719"/>
          </a:xfrm>
          <a:prstGeom prst="rect">
            <a:avLst/>
          </a:prstGeom>
        </p:spPr>
      </p:pic>
      <p:sp>
        <p:nvSpPr>
          <p:cNvPr id="6" name="Ellipse 5"/>
          <p:cNvSpPr/>
          <p:nvPr>
            <p:custDataLst>
              <p:tags r:id="rId3"/>
            </p:custDataLst>
          </p:nvPr>
        </p:nvSpPr>
        <p:spPr>
          <a:xfrm>
            <a:off x="3575720" y="180559"/>
            <a:ext cx="2952328" cy="1628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7" name="Connecteur droit avec flèche 6"/>
          <p:cNvCxnSpPr/>
          <p:nvPr>
            <p:custDataLst>
              <p:tags r:id="rId4"/>
            </p:custDataLst>
          </p:nvPr>
        </p:nvCxnSpPr>
        <p:spPr>
          <a:xfrm>
            <a:off x="3413702" y="691163"/>
            <a:ext cx="540060" cy="30379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custDataLst>
              <p:tags r:id="rId5"/>
            </p:custDataLst>
          </p:nvPr>
        </p:nvSpPr>
        <p:spPr>
          <a:xfrm>
            <a:off x="3953762" y="5877272"/>
            <a:ext cx="1152128" cy="360040"/>
          </a:xfrm>
          <a:prstGeom prst="rect">
            <a:avLst/>
          </a:prstGeom>
          <a:solidFill>
            <a:srgbClr val="FBC1D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11" name="Espace réservé du contenu 10"/>
          <p:cNvPicPr>
            <a:picLocks noGrp="1" noChangeAspect="1"/>
          </p:cNvPicPr>
          <p:nvPr>
            <p:ph idx="1"/>
            <p:custDataLst>
              <p:tags r:id="rId6"/>
            </p:custDataLst>
          </p:nvPr>
        </p:nvPicPr>
        <p:blipFill>
          <a:blip r:embed="rId12"/>
          <a:stretch>
            <a:fillRect/>
          </a:stretch>
        </p:blipFill>
        <p:spPr>
          <a:xfrm>
            <a:off x="5829509" y="2477224"/>
            <a:ext cx="2530059" cy="1420491"/>
          </a:xfrm>
          <a:prstGeom prst="rect">
            <a:avLst/>
          </a:prstGeom>
        </p:spPr>
      </p:pic>
      <p:cxnSp>
        <p:nvCxnSpPr>
          <p:cNvPr id="8" name="Connecteur droit avec flèche 7"/>
          <p:cNvCxnSpPr/>
          <p:nvPr>
            <p:custDataLst>
              <p:tags r:id="rId7"/>
            </p:custDataLst>
          </p:nvPr>
        </p:nvCxnSpPr>
        <p:spPr>
          <a:xfrm flipH="1" flipV="1">
            <a:off x="7585586" y="3336588"/>
            <a:ext cx="382034" cy="390521"/>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custDataLst>
              <p:tags r:id="rId8"/>
            </p:custDataLst>
          </p:nvPr>
        </p:nvPicPr>
        <p:blipFill>
          <a:blip r:embed="rId13"/>
          <a:stretch>
            <a:fillRect/>
          </a:stretch>
        </p:blipFill>
        <p:spPr>
          <a:xfrm>
            <a:off x="8107684" y="238875"/>
            <a:ext cx="2442733" cy="1512168"/>
          </a:xfrm>
          <a:prstGeom prst="rect">
            <a:avLst/>
          </a:prstGeom>
        </p:spPr>
      </p:pic>
    </p:spTree>
    <p:extLst>
      <p:ext uri="{BB962C8B-B14F-4D97-AF65-F5344CB8AC3E}">
        <p14:creationId xmlns:p14="http://schemas.microsoft.com/office/powerpoint/2010/main" val="119305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Z:\camera\IMG_20171214_144120.jpg"/>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423592" y="1052736"/>
            <a:ext cx="7056784" cy="5256584"/>
          </a:xfrm>
          <a:prstGeom prst="rect">
            <a:avLst/>
          </a:prstGeom>
          <a:noFill/>
          <a:ln>
            <a:noFill/>
          </a:ln>
        </p:spPr>
      </p:pic>
      <p:cxnSp>
        <p:nvCxnSpPr>
          <p:cNvPr id="7" name="Connecteur droit avec flèche 6"/>
          <p:cNvCxnSpPr/>
          <p:nvPr>
            <p:custDataLst>
              <p:tags r:id="rId2"/>
            </p:custDataLst>
          </p:nvPr>
        </p:nvCxnSpPr>
        <p:spPr>
          <a:xfrm flipH="1" flipV="1">
            <a:off x="7680178" y="5517232"/>
            <a:ext cx="1656183" cy="612068"/>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Ellipse 10"/>
          <p:cNvSpPr/>
          <p:nvPr>
            <p:custDataLst>
              <p:tags r:id="rId3"/>
            </p:custDataLst>
          </p:nvPr>
        </p:nvSpPr>
        <p:spPr>
          <a:xfrm>
            <a:off x="3935760" y="4509120"/>
            <a:ext cx="936104" cy="10081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p:cNvSpPr/>
          <p:nvPr>
            <p:custDataLst>
              <p:tags r:id="rId4"/>
            </p:custDataLst>
          </p:nvPr>
        </p:nvSpPr>
        <p:spPr>
          <a:xfrm>
            <a:off x="2855640" y="4653136"/>
            <a:ext cx="1008112" cy="666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custDataLst>
              <p:tags r:id="rId5"/>
            </p:custDataLst>
          </p:nvPr>
        </p:nvSpPr>
        <p:spPr>
          <a:xfrm>
            <a:off x="7752184" y="1052736"/>
            <a:ext cx="1584176" cy="54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Rectangle 1"/>
          <p:cNvSpPr/>
          <p:nvPr>
            <p:custDataLst>
              <p:tags r:id="rId6"/>
            </p:custDataLst>
          </p:nvPr>
        </p:nvSpPr>
        <p:spPr>
          <a:xfrm>
            <a:off x="3215680" y="1412776"/>
            <a:ext cx="100811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p:cNvSpPr/>
          <p:nvPr>
            <p:custDataLst>
              <p:tags r:id="rId7"/>
            </p:custDataLst>
          </p:nvPr>
        </p:nvSpPr>
        <p:spPr>
          <a:xfrm>
            <a:off x="8040216" y="4653136"/>
            <a:ext cx="122413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 name="Image 3"/>
          <p:cNvPicPr>
            <a:picLocks noChangeAspect="1"/>
          </p:cNvPicPr>
          <p:nvPr>
            <p:custDataLst>
              <p:tags r:id="rId8"/>
            </p:custDataLst>
          </p:nvPr>
        </p:nvPicPr>
        <p:blipFill>
          <a:blip r:embed="rId13"/>
          <a:stretch>
            <a:fillRect/>
          </a:stretch>
        </p:blipFill>
        <p:spPr>
          <a:xfrm>
            <a:off x="7464153" y="-8608"/>
            <a:ext cx="2723059" cy="1799684"/>
          </a:xfrm>
          <a:prstGeom prst="rect">
            <a:avLst/>
          </a:prstGeom>
        </p:spPr>
      </p:pic>
      <p:sp>
        <p:nvSpPr>
          <p:cNvPr id="5" name="Rectangle 4"/>
          <p:cNvSpPr/>
          <p:nvPr>
            <p:custDataLst>
              <p:tags r:id="rId9"/>
            </p:custDataLst>
          </p:nvPr>
        </p:nvSpPr>
        <p:spPr>
          <a:xfrm>
            <a:off x="2279576" y="429570"/>
            <a:ext cx="721672" cy="461665"/>
          </a:xfrm>
          <a:prstGeom prst="rect">
            <a:avLst/>
          </a:prstGeom>
        </p:spPr>
        <p:txBody>
          <a:bodyPr wrap="none">
            <a:spAutoFit/>
          </a:bodyPr>
          <a:lstStyle/>
          <a:p>
            <a:r>
              <a:rPr lang="fr-CA" sz="2400" b="1" dirty="0">
                <a:solidFill>
                  <a:srgbClr val="4F0D1E"/>
                </a:solidFill>
                <a:ea typeface="ＭＳ Ｐゴシック" charset="0"/>
              </a:rPr>
              <a:t>N</a:t>
            </a:r>
            <a:r>
              <a:rPr lang="fr-CA" sz="2400" b="1" baseline="30000" dirty="0">
                <a:solidFill>
                  <a:srgbClr val="4F0D1E"/>
                </a:solidFill>
                <a:ea typeface="ＭＳ Ｐゴシック" charset="0"/>
              </a:rPr>
              <a:t>o</a:t>
            </a:r>
            <a:r>
              <a:rPr lang="fr-CA" sz="2400" b="1" dirty="0">
                <a:solidFill>
                  <a:srgbClr val="4F0D1E"/>
                </a:solidFill>
                <a:ea typeface="ＭＳ Ｐゴシック" charset="0"/>
              </a:rPr>
              <a:t> 2</a:t>
            </a:r>
            <a:endParaRPr lang="fr-CA" dirty="0"/>
          </a:p>
        </p:txBody>
      </p:sp>
    </p:spTree>
    <p:extLst>
      <p:ext uri="{BB962C8B-B14F-4D97-AF65-F5344CB8AC3E}">
        <p14:creationId xmlns:p14="http://schemas.microsoft.com/office/powerpoint/2010/main" val="3979055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Z:\camera\IMG_20171214_144158.jpg"/>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495600" y="1066630"/>
            <a:ext cx="7056784" cy="5400600"/>
          </a:xfrm>
          <a:prstGeom prst="rect">
            <a:avLst/>
          </a:prstGeom>
          <a:noFill/>
          <a:ln>
            <a:noFill/>
          </a:ln>
        </p:spPr>
      </p:pic>
      <p:sp>
        <p:nvSpPr>
          <p:cNvPr id="2" name="Rectangle 1"/>
          <p:cNvSpPr/>
          <p:nvPr>
            <p:custDataLst>
              <p:tags r:id="rId2"/>
            </p:custDataLst>
          </p:nvPr>
        </p:nvSpPr>
        <p:spPr>
          <a:xfrm>
            <a:off x="5231904" y="4149080"/>
            <a:ext cx="158417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p:cNvSpPr/>
          <p:nvPr>
            <p:custDataLst>
              <p:tags r:id="rId3"/>
            </p:custDataLst>
          </p:nvPr>
        </p:nvSpPr>
        <p:spPr>
          <a:xfrm>
            <a:off x="2783632" y="3933056"/>
            <a:ext cx="1152128" cy="97210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0" name="Connecteur droit avec flèche 9"/>
          <p:cNvCxnSpPr>
            <a:stCxn id="8" idx="3"/>
          </p:cNvCxnSpPr>
          <p:nvPr>
            <p:custDataLst>
              <p:tags r:id="rId4"/>
            </p:custDataLst>
          </p:nvPr>
        </p:nvCxnSpPr>
        <p:spPr>
          <a:xfrm flipH="1" flipV="1">
            <a:off x="8184234" y="3154862"/>
            <a:ext cx="1368150" cy="612068"/>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custDataLst>
              <p:tags r:id="rId5"/>
            </p:custDataLst>
          </p:nvPr>
        </p:nvSpPr>
        <p:spPr>
          <a:xfrm>
            <a:off x="6816080" y="1707626"/>
            <a:ext cx="237626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llipse 6"/>
          <p:cNvSpPr/>
          <p:nvPr>
            <p:custDataLst>
              <p:tags r:id="rId6"/>
            </p:custDataLst>
          </p:nvPr>
        </p:nvSpPr>
        <p:spPr>
          <a:xfrm>
            <a:off x="3791744" y="4365104"/>
            <a:ext cx="1152128" cy="97210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custDataLst>
              <p:tags r:id="rId7"/>
            </p:custDataLst>
          </p:nvPr>
        </p:nvPicPr>
        <p:blipFill>
          <a:blip r:embed="rId12"/>
          <a:stretch>
            <a:fillRect/>
          </a:stretch>
        </p:blipFill>
        <p:spPr>
          <a:xfrm>
            <a:off x="7392145" y="188898"/>
            <a:ext cx="2723059" cy="1799684"/>
          </a:xfrm>
          <a:prstGeom prst="rect">
            <a:avLst/>
          </a:prstGeom>
        </p:spPr>
      </p:pic>
      <p:sp>
        <p:nvSpPr>
          <p:cNvPr id="12" name="Rectangle 11"/>
          <p:cNvSpPr/>
          <p:nvPr>
            <p:custDataLst>
              <p:tags r:id="rId8"/>
            </p:custDataLst>
          </p:nvPr>
        </p:nvSpPr>
        <p:spPr>
          <a:xfrm>
            <a:off x="2389132" y="476673"/>
            <a:ext cx="721672" cy="461665"/>
          </a:xfrm>
          <a:prstGeom prst="rect">
            <a:avLst/>
          </a:prstGeom>
        </p:spPr>
        <p:txBody>
          <a:bodyPr wrap="none">
            <a:spAutoFit/>
          </a:bodyPr>
          <a:lstStyle/>
          <a:p>
            <a:r>
              <a:rPr lang="fr-CA" sz="2400" b="1" dirty="0">
                <a:solidFill>
                  <a:srgbClr val="4F0D1E"/>
                </a:solidFill>
                <a:ea typeface="ＭＳ Ｐゴシック" charset="0"/>
              </a:rPr>
              <a:t>N</a:t>
            </a:r>
            <a:r>
              <a:rPr lang="fr-CA" sz="2400" b="1" baseline="30000" dirty="0">
                <a:solidFill>
                  <a:srgbClr val="4F0D1E"/>
                </a:solidFill>
                <a:ea typeface="ＭＳ Ｐゴシック" charset="0"/>
              </a:rPr>
              <a:t>o</a:t>
            </a:r>
            <a:r>
              <a:rPr lang="fr-CA" sz="2400" b="1" dirty="0">
                <a:solidFill>
                  <a:srgbClr val="4F0D1E"/>
                </a:solidFill>
                <a:ea typeface="ＭＳ Ｐゴシック" charset="0"/>
              </a:rPr>
              <a:t> 3</a:t>
            </a:r>
            <a:endParaRPr lang="fr-CA" dirty="0"/>
          </a:p>
        </p:txBody>
      </p:sp>
    </p:spTree>
    <p:extLst>
      <p:ext uri="{BB962C8B-B14F-4D97-AF65-F5344CB8AC3E}">
        <p14:creationId xmlns:p14="http://schemas.microsoft.com/office/powerpoint/2010/main" val="8755665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Z:\camera\IMG_20171214_144013.jpg"/>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991544" y="980728"/>
            <a:ext cx="8280920" cy="4968552"/>
          </a:xfrm>
          <a:prstGeom prst="rect">
            <a:avLst/>
          </a:prstGeom>
          <a:noFill/>
          <a:ln>
            <a:noFill/>
          </a:ln>
        </p:spPr>
      </p:pic>
      <p:sp>
        <p:nvSpPr>
          <p:cNvPr id="5" name="Ellipse 4"/>
          <p:cNvSpPr/>
          <p:nvPr>
            <p:custDataLst>
              <p:tags r:id="rId2"/>
            </p:custDataLst>
          </p:nvPr>
        </p:nvSpPr>
        <p:spPr>
          <a:xfrm>
            <a:off x="2999656" y="2132856"/>
            <a:ext cx="1008112" cy="115212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llipse 5"/>
          <p:cNvSpPr/>
          <p:nvPr>
            <p:custDataLst>
              <p:tags r:id="rId3"/>
            </p:custDataLst>
          </p:nvPr>
        </p:nvSpPr>
        <p:spPr>
          <a:xfrm>
            <a:off x="5519936" y="1988840"/>
            <a:ext cx="792088" cy="10081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7" name="Connecteur droit avec flèche 6"/>
          <p:cNvCxnSpPr/>
          <p:nvPr>
            <p:custDataLst>
              <p:tags r:id="rId4"/>
            </p:custDataLst>
          </p:nvPr>
        </p:nvCxnSpPr>
        <p:spPr>
          <a:xfrm>
            <a:off x="2135561" y="5013176"/>
            <a:ext cx="1006461"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custDataLst>
              <p:tags r:id="rId5"/>
            </p:custDataLst>
          </p:nvPr>
        </p:nvSpPr>
        <p:spPr>
          <a:xfrm>
            <a:off x="6744072" y="3140968"/>
            <a:ext cx="216024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Ellipse 7"/>
          <p:cNvSpPr/>
          <p:nvPr>
            <p:custDataLst>
              <p:tags r:id="rId6"/>
            </p:custDataLst>
          </p:nvPr>
        </p:nvSpPr>
        <p:spPr>
          <a:xfrm>
            <a:off x="3861762" y="2312382"/>
            <a:ext cx="605673" cy="51244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custDataLst>
              <p:tags r:id="rId7"/>
            </p:custDataLst>
          </p:nvPr>
        </p:nvSpPr>
        <p:spPr>
          <a:xfrm>
            <a:off x="3142022" y="1128961"/>
            <a:ext cx="4091643"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p:cNvPicPr>
            <a:picLocks noChangeAspect="1"/>
          </p:cNvPicPr>
          <p:nvPr>
            <p:custDataLst>
              <p:tags r:id="rId8"/>
            </p:custDataLst>
          </p:nvPr>
        </p:nvPicPr>
        <p:blipFill>
          <a:blip r:embed="rId13"/>
          <a:stretch>
            <a:fillRect/>
          </a:stretch>
        </p:blipFill>
        <p:spPr>
          <a:xfrm>
            <a:off x="7464153" y="55758"/>
            <a:ext cx="3033853" cy="2005090"/>
          </a:xfrm>
          <a:prstGeom prst="rect">
            <a:avLst/>
          </a:prstGeom>
        </p:spPr>
      </p:pic>
      <p:sp>
        <p:nvSpPr>
          <p:cNvPr id="10" name="Rectangle 9"/>
          <p:cNvSpPr/>
          <p:nvPr>
            <p:custDataLst>
              <p:tags r:id="rId9"/>
            </p:custDataLst>
          </p:nvPr>
        </p:nvSpPr>
        <p:spPr>
          <a:xfrm>
            <a:off x="1996818" y="468963"/>
            <a:ext cx="721672" cy="461665"/>
          </a:xfrm>
          <a:prstGeom prst="rect">
            <a:avLst/>
          </a:prstGeom>
        </p:spPr>
        <p:txBody>
          <a:bodyPr wrap="none">
            <a:spAutoFit/>
          </a:bodyPr>
          <a:lstStyle/>
          <a:p>
            <a:r>
              <a:rPr lang="fr-CA" sz="2400" b="1" dirty="0">
                <a:solidFill>
                  <a:srgbClr val="4F0D1E"/>
                </a:solidFill>
                <a:ea typeface="ＭＳ Ｐゴシック" charset="0"/>
              </a:rPr>
              <a:t>N</a:t>
            </a:r>
            <a:r>
              <a:rPr lang="fr-CA" sz="2400" b="1" baseline="30000" dirty="0">
                <a:solidFill>
                  <a:srgbClr val="4F0D1E"/>
                </a:solidFill>
                <a:ea typeface="ＭＳ Ｐゴシック" charset="0"/>
              </a:rPr>
              <a:t>o</a:t>
            </a:r>
            <a:r>
              <a:rPr lang="fr-CA" sz="2400" b="1" dirty="0">
                <a:solidFill>
                  <a:srgbClr val="4F0D1E"/>
                </a:solidFill>
                <a:ea typeface="ＭＳ Ｐゴシック" charset="0"/>
              </a:rPr>
              <a:t> 4</a:t>
            </a:r>
            <a:endParaRPr lang="fr-CA" dirty="0"/>
          </a:p>
        </p:txBody>
      </p:sp>
    </p:spTree>
    <p:extLst>
      <p:ext uri="{BB962C8B-B14F-4D97-AF65-F5344CB8AC3E}">
        <p14:creationId xmlns:p14="http://schemas.microsoft.com/office/powerpoint/2010/main" val="21241227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352010" y="1139825"/>
            <a:ext cx="7494330" cy="4895850"/>
          </a:xfrm>
        </p:spPr>
      </p:pic>
      <p:sp>
        <p:nvSpPr>
          <p:cNvPr id="5" name="Rectangle 4">
            <a:extLst>
              <a:ext uri="{FF2B5EF4-FFF2-40B4-BE49-F238E27FC236}">
                <a16:creationId xmlns:a16="http://schemas.microsoft.com/office/drawing/2014/main" id="{63A0129E-17EC-44A3-9181-6743E77751AC}"/>
              </a:ext>
            </a:extLst>
          </p:cNvPr>
          <p:cNvSpPr/>
          <p:nvPr>
            <p:custDataLst>
              <p:tags r:id="rId2"/>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 name="Titre 1"/>
          <p:cNvSpPr>
            <a:spLocks noGrp="1"/>
          </p:cNvSpPr>
          <p:nvPr>
            <p:ph type="title"/>
            <p:custDataLst>
              <p:tags r:id="rId3"/>
            </p:custDataLst>
          </p:nvPr>
        </p:nvSpPr>
        <p:spPr>
          <a:xfrm>
            <a:off x="0" y="-147554"/>
            <a:ext cx="12337055" cy="1325563"/>
          </a:xfrm>
        </p:spPr>
        <p:txBody>
          <a:bodyPr/>
          <a:lstStyle/>
          <a:p>
            <a:pPr algn="ctr"/>
            <a:r>
              <a:rPr lang="fr-CA" dirty="0">
                <a:solidFill>
                  <a:schemeClr val="bg1"/>
                </a:solidFill>
                <a:latin typeface="Helvetica" panose="020B0604020202020204" pitchFamily="34" charset="0"/>
                <a:cs typeface="Helvetica" panose="020B0604020202020204" pitchFamily="34" charset="0"/>
              </a:rPr>
              <a:t>Choisir un gant réutilisable</a:t>
            </a:r>
          </a:p>
        </p:txBody>
      </p:sp>
    </p:spTree>
    <p:extLst>
      <p:ext uri="{BB962C8B-B14F-4D97-AF65-F5344CB8AC3E}">
        <p14:creationId xmlns:p14="http://schemas.microsoft.com/office/powerpoint/2010/main" val="1319376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3816341" y="21501"/>
            <a:ext cx="4079135" cy="6304118"/>
          </a:xfrm>
          <a:prstGeom prst="rect">
            <a:avLst/>
          </a:prstGeom>
        </p:spPr>
      </p:pic>
      <p:sp>
        <p:nvSpPr>
          <p:cNvPr id="12" name="Ellipse 11"/>
          <p:cNvSpPr/>
          <p:nvPr>
            <p:custDataLst>
              <p:tags r:id="rId2"/>
            </p:custDataLst>
          </p:nvPr>
        </p:nvSpPr>
        <p:spPr>
          <a:xfrm>
            <a:off x="3287688" y="260648"/>
            <a:ext cx="3096344" cy="1296144"/>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Connecteur droit avec flèche 12"/>
          <p:cNvCxnSpPr/>
          <p:nvPr>
            <p:custDataLst>
              <p:tags r:id="rId3"/>
            </p:custDataLst>
          </p:nvPr>
        </p:nvCxnSpPr>
        <p:spPr>
          <a:xfrm>
            <a:off x="3647728" y="260648"/>
            <a:ext cx="360040" cy="694178"/>
          </a:xfrm>
          <a:prstGeom prst="straightConnector1">
            <a:avLst/>
          </a:prstGeom>
          <a:ln w="762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4" name="Ellipse 13"/>
          <p:cNvSpPr/>
          <p:nvPr>
            <p:custDataLst>
              <p:tags r:id="rId4"/>
            </p:custDataLst>
          </p:nvPr>
        </p:nvSpPr>
        <p:spPr>
          <a:xfrm>
            <a:off x="5565370" y="3062134"/>
            <a:ext cx="2594794" cy="1368152"/>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5" name="Connecteur droit avec flèche 14"/>
          <p:cNvCxnSpPr/>
          <p:nvPr>
            <p:custDataLst>
              <p:tags r:id="rId5"/>
            </p:custDataLst>
          </p:nvPr>
        </p:nvCxnSpPr>
        <p:spPr>
          <a:xfrm flipH="1" flipV="1">
            <a:off x="7581594" y="3746210"/>
            <a:ext cx="504056" cy="509996"/>
          </a:xfrm>
          <a:prstGeom prst="straightConnector1">
            <a:avLst/>
          </a:prstGeom>
          <a:ln w="762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custDataLst>
              <p:tags r:id="rId6"/>
            </p:custDataLst>
          </p:nvPr>
        </p:nvCxnSpPr>
        <p:spPr>
          <a:xfrm flipV="1">
            <a:off x="3745058" y="1916832"/>
            <a:ext cx="1090799" cy="360040"/>
          </a:xfrm>
          <a:prstGeom prst="straightConnector1">
            <a:avLst/>
          </a:prstGeom>
          <a:ln w="762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custDataLst>
              <p:tags r:id="rId7"/>
            </p:custDataLst>
          </p:nvPr>
        </p:nvSpPr>
        <p:spPr>
          <a:xfrm>
            <a:off x="6936325" y="5755608"/>
            <a:ext cx="790835" cy="360040"/>
          </a:xfrm>
          <a:prstGeom prst="rect">
            <a:avLst/>
          </a:prstGeom>
          <a:solidFill>
            <a:srgbClr val="FFFF5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3" name="Image 2"/>
          <p:cNvPicPr>
            <a:picLocks noChangeAspect="1"/>
          </p:cNvPicPr>
          <p:nvPr>
            <p:custDataLst>
              <p:tags r:id="rId8"/>
            </p:custDataLst>
          </p:nvPr>
        </p:nvPicPr>
        <p:blipFill>
          <a:blip r:embed="rId14"/>
          <a:stretch>
            <a:fillRect/>
          </a:stretch>
        </p:blipFill>
        <p:spPr>
          <a:xfrm>
            <a:off x="7727160" y="152806"/>
            <a:ext cx="2954229" cy="1930224"/>
          </a:xfrm>
          <a:prstGeom prst="rect">
            <a:avLst/>
          </a:prstGeom>
        </p:spPr>
      </p:pic>
      <p:sp>
        <p:nvSpPr>
          <p:cNvPr id="5" name="Rectangle 4"/>
          <p:cNvSpPr/>
          <p:nvPr>
            <p:custDataLst>
              <p:tags r:id="rId9"/>
            </p:custDataLst>
          </p:nvPr>
        </p:nvSpPr>
        <p:spPr>
          <a:xfrm>
            <a:off x="2187165" y="447056"/>
            <a:ext cx="721672" cy="461665"/>
          </a:xfrm>
          <a:prstGeom prst="rect">
            <a:avLst/>
          </a:prstGeom>
        </p:spPr>
        <p:txBody>
          <a:bodyPr wrap="none">
            <a:spAutoFit/>
          </a:bodyPr>
          <a:lstStyle/>
          <a:p>
            <a:r>
              <a:rPr lang="fr-CA" sz="2400" b="1" dirty="0">
                <a:solidFill>
                  <a:srgbClr val="4F0D1E"/>
                </a:solidFill>
                <a:ea typeface="ＭＳ Ｐゴシック" charset="0"/>
              </a:rPr>
              <a:t>N</a:t>
            </a:r>
            <a:r>
              <a:rPr lang="fr-CA" sz="2400" b="1" baseline="30000" dirty="0">
                <a:solidFill>
                  <a:srgbClr val="4F0D1E"/>
                </a:solidFill>
                <a:ea typeface="ＭＳ Ｐゴシック" charset="0"/>
              </a:rPr>
              <a:t>o</a:t>
            </a:r>
            <a:r>
              <a:rPr lang="fr-CA" sz="2400" b="1" dirty="0">
                <a:solidFill>
                  <a:srgbClr val="4F0D1E"/>
                </a:solidFill>
                <a:ea typeface="ＭＳ Ｐゴシック" charset="0"/>
              </a:rPr>
              <a:t> 1</a:t>
            </a:r>
            <a:endParaRPr lang="fr-CA" dirty="0"/>
          </a:p>
        </p:txBody>
      </p:sp>
      <p:sp>
        <p:nvSpPr>
          <p:cNvPr id="8" name="Rectangle 7"/>
          <p:cNvSpPr/>
          <p:nvPr>
            <p:custDataLst>
              <p:tags r:id="rId10"/>
            </p:custDataLst>
          </p:nvPr>
        </p:nvSpPr>
        <p:spPr>
          <a:xfrm>
            <a:off x="2180338" y="954827"/>
            <a:ext cx="933269" cy="461665"/>
          </a:xfrm>
          <a:prstGeom prst="rect">
            <a:avLst/>
          </a:prstGeom>
        </p:spPr>
        <p:txBody>
          <a:bodyPr wrap="none">
            <a:spAutoFit/>
          </a:bodyPr>
          <a:lstStyle/>
          <a:p>
            <a:r>
              <a:rPr lang="fr-CA" sz="2400" b="1" dirty="0">
                <a:solidFill>
                  <a:srgbClr val="4F0D1E"/>
                </a:solidFill>
                <a:ea typeface="ＭＳ Ｐゴシック" charset="0"/>
              </a:rPr>
              <a:t>N</a:t>
            </a:r>
            <a:r>
              <a:rPr lang="fr-CA" sz="2400" b="1" baseline="30000" dirty="0">
                <a:solidFill>
                  <a:srgbClr val="4F0D1E"/>
                </a:solidFill>
                <a:ea typeface="ＭＳ Ｐゴシック" charset="0"/>
              </a:rPr>
              <a:t>o</a:t>
            </a:r>
            <a:r>
              <a:rPr lang="fr-CA" sz="2400" b="1" dirty="0">
                <a:solidFill>
                  <a:srgbClr val="4F0D1E"/>
                </a:solidFill>
                <a:ea typeface="ＭＳ Ｐゴシック" charset="0"/>
              </a:rPr>
              <a:t> 2 ?</a:t>
            </a:r>
            <a:endParaRPr lang="fr-CA" dirty="0"/>
          </a:p>
        </p:txBody>
      </p:sp>
    </p:spTree>
    <p:extLst>
      <p:ext uri="{BB962C8B-B14F-4D97-AF65-F5344CB8AC3E}">
        <p14:creationId xmlns:p14="http://schemas.microsoft.com/office/powerpoint/2010/main" val="13801528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rot="5400000">
            <a:off x="3107754" y="1847038"/>
            <a:ext cx="4895850" cy="3671887"/>
          </a:xfrm>
        </p:spPr>
      </p:pic>
      <p:pic>
        <p:nvPicPr>
          <p:cNvPr id="5" name="Image 4"/>
          <p:cNvPicPr>
            <a:picLocks noChangeAspect="1"/>
          </p:cNvPicPr>
          <p:nvPr>
            <p:custDataLst>
              <p:tags r:id="rId2"/>
            </p:custDataLst>
          </p:nvPr>
        </p:nvPicPr>
        <p:blipFill>
          <a:blip r:embed="rId7"/>
          <a:stretch>
            <a:fillRect/>
          </a:stretch>
        </p:blipFill>
        <p:spPr>
          <a:xfrm>
            <a:off x="7439468" y="274639"/>
            <a:ext cx="2950720" cy="1932599"/>
          </a:xfrm>
          <a:prstGeom prst="rect">
            <a:avLst/>
          </a:prstGeom>
        </p:spPr>
      </p:pic>
      <p:sp>
        <p:nvSpPr>
          <p:cNvPr id="6" name="Rectangle 5"/>
          <p:cNvSpPr/>
          <p:nvPr>
            <p:custDataLst>
              <p:tags r:id="rId3"/>
            </p:custDataLst>
          </p:nvPr>
        </p:nvSpPr>
        <p:spPr>
          <a:xfrm>
            <a:off x="1847528" y="484664"/>
            <a:ext cx="721672" cy="461665"/>
          </a:xfrm>
          <a:prstGeom prst="rect">
            <a:avLst/>
          </a:prstGeom>
        </p:spPr>
        <p:txBody>
          <a:bodyPr wrap="none">
            <a:spAutoFit/>
          </a:bodyPr>
          <a:lstStyle/>
          <a:p>
            <a:r>
              <a:rPr lang="fr-CA" sz="2400" b="1" dirty="0">
                <a:solidFill>
                  <a:srgbClr val="4F0D1E"/>
                </a:solidFill>
                <a:ea typeface="ＭＳ Ｐゴシック" charset="0"/>
              </a:rPr>
              <a:t>N</a:t>
            </a:r>
            <a:r>
              <a:rPr lang="fr-CA" sz="2400" b="1" baseline="30000" dirty="0">
                <a:solidFill>
                  <a:srgbClr val="4F0D1E"/>
                </a:solidFill>
                <a:ea typeface="ＭＳ Ｐゴシック" charset="0"/>
              </a:rPr>
              <a:t>o</a:t>
            </a:r>
            <a:r>
              <a:rPr lang="fr-CA" sz="2400" b="1" dirty="0">
                <a:solidFill>
                  <a:srgbClr val="4F0D1E"/>
                </a:solidFill>
                <a:ea typeface="ＭＳ Ｐゴシック" charset="0"/>
              </a:rPr>
              <a:t> 3</a:t>
            </a:r>
            <a:endParaRPr lang="fr-CA" dirty="0"/>
          </a:p>
        </p:txBody>
      </p:sp>
    </p:spTree>
    <p:extLst>
      <p:ext uri="{BB962C8B-B14F-4D97-AF65-F5344CB8AC3E}">
        <p14:creationId xmlns:p14="http://schemas.microsoft.com/office/powerpoint/2010/main" val="13375167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rotWithShape="1">
          <a:blip r:embed="rId15" cstate="print">
            <a:extLst>
              <a:ext uri="{28A0092B-C50C-407E-A947-70E740481C1C}">
                <a14:useLocalDpi xmlns:a14="http://schemas.microsoft.com/office/drawing/2010/main" val="0"/>
              </a:ext>
            </a:extLst>
          </a:blip>
          <a:srcRect t="27395" r="8988" b="209"/>
          <a:stretch/>
        </p:blipFill>
        <p:spPr>
          <a:xfrm>
            <a:off x="3407730" y="931927"/>
            <a:ext cx="5125718" cy="6301155"/>
          </a:xfrm>
          <a:prstGeom prst="rect">
            <a:avLst/>
          </a:prstGeom>
        </p:spPr>
      </p:pic>
      <p:sp>
        <p:nvSpPr>
          <p:cNvPr id="9" name="Ellipse 8"/>
          <p:cNvSpPr/>
          <p:nvPr>
            <p:custDataLst>
              <p:tags r:id="rId2"/>
            </p:custDataLst>
          </p:nvPr>
        </p:nvSpPr>
        <p:spPr>
          <a:xfrm>
            <a:off x="6359766" y="1691238"/>
            <a:ext cx="528322" cy="43204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p:cNvSpPr/>
          <p:nvPr>
            <p:custDataLst>
              <p:tags r:id="rId3"/>
            </p:custDataLst>
          </p:nvPr>
        </p:nvSpPr>
        <p:spPr>
          <a:xfrm>
            <a:off x="5936270" y="2089146"/>
            <a:ext cx="772213" cy="96200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5" name="Connecteur droit avec flèche 14"/>
          <p:cNvCxnSpPr/>
          <p:nvPr>
            <p:custDataLst>
              <p:tags r:id="rId4"/>
            </p:custDataLst>
          </p:nvPr>
        </p:nvCxnSpPr>
        <p:spPr>
          <a:xfrm flipH="1" flipV="1">
            <a:off x="6663252" y="2673396"/>
            <a:ext cx="1832807" cy="863136"/>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custDataLst>
              <p:tags r:id="rId5"/>
            </p:custDataLst>
          </p:nvPr>
        </p:nvSpPr>
        <p:spPr>
          <a:xfrm>
            <a:off x="8646558" y="3104965"/>
            <a:ext cx="1072731" cy="830997"/>
          </a:xfrm>
          <a:prstGeom prst="rect">
            <a:avLst/>
          </a:prstGeom>
          <a:noFill/>
        </p:spPr>
        <p:txBody>
          <a:bodyPr wrap="none" rtlCol="0">
            <a:spAutoFit/>
          </a:bodyPr>
          <a:lstStyle/>
          <a:p>
            <a:pPr algn="ctr"/>
            <a:r>
              <a:rPr lang="fr-CA" sz="2400" b="1" dirty="0">
                <a:solidFill>
                  <a:schemeClr val="tx2"/>
                </a:solidFill>
              </a:rPr>
              <a:t>AKL</a:t>
            </a:r>
          </a:p>
          <a:p>
            <a:pPr algn="ctr"/>
            <a:r>
              <a:rPr lang="fr-CA" sz="2400" b="1" dirty="0">
                <a:solidFill>
                  <a:schemeClr val="tx2"/>
                </a:solidFill>
              </a:rPr>
              <a:t>EN 374</a:t>
            </a:r>
          </a:p>
        </p:txBody>
      </p:sp>
      <p:sp>
        <p:nvSpPr>
          <p:cNvPr id="2" name="Rectangle 1"/>
          <p:cNvSpPr/>
          <p:nvPr>
            <p:custDataLst>
              <p:tags r:id="rId6"/>
            </p:custDataLst>
          </p:nvPr>
        </p:nvSpPr>
        <p:spPr>
          <a:xfrm>
            <a:off x="5519936" y="332656"/>
            <a:ext cx="144016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custDataLst>
              <p:tags r:id="rId7"/>
            </p:custDataLst>
          </p:nvPr>
        </p:nvSpPr>
        <p:spPr>
          <a:xfrm>
            <a:off x="4727848" y="4797152"/>
            <a:ext cx="296247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 name="Image 3"/>
          <p:cNvPicPr>
            <a:picLocks noChangeAspect="1"/>
          </p:cNvPicPr>
          <p:nvPr>
            <p:custDataLst>
              <p:tags r:id="rId8"/>
            </p:custDataLst>
          </p:nvPr>
        </p:nvPicPr>
        <p:blipFill>
          <a:blip r:embed="rId16"/>
          <a:stretch>
            <a:fillRect/>
          </a:stretch>
        </p:blipFill>
        <p:spPr>
          <a:xfrm>
            <a:off x="7707563" y="-19971"/>
            <a:ext cx="2950720" cy="1932599"/>
          </a:xfrm>
          <a:prstGeom prst="rect">
            <a:avLst/>
          </a:prstGeom>
        </p:spPr>
      </p:pic>
      <p:sp>
        <p:nvSpPr>
          <p:cNvPr id="6" name="Rectangle 5"/>
          <p:cNvSpPr/>
          <p:nvPr>
            <p:custDataLst>
              <p:tags r:id="rId9"/>
            </p:custDataLst>
          </p:nvPr>
        </p:nvSpPr>
        <p:spPr>
          <a:xfrm>
            <a:off x="1847528" y="484664"/>
            <a:ext cx="721672" cy="461665"/>
          </a:xfrm>
          <a:prstGeom prst="rect">
            <a:avLst/>
          </a:prstGeom>
        </p:spPr>
        <p:txBody>
          <a:bodyPr wrap="none">
            <a:spAutoFit/>
          </a:bodyPr>
          <a:lstStyle/>
          <a:p>
            <a:r>
              <a:rPr lang="fr-CA" sz="2400" b="1" dirty="0">
                <a:solidFill>
                  <a:srgbClr val="4F0D1E"/>
                </a:solidFill>
                <a:ea typeface="ＭＳ Ｐゴシック" charset="0"/>
              </a:rPr>
              <a:t>N</a:t>
            </a:r>
            <a:r>
              <a:rPr lang="fr-CA" sz="2400" b="1" baseline="30000" dirty="0">
                <a:solidFill>
                  <a:srgbClr val="4F0D1E"/>
                </a:solidFill>
                <a:ea typeface="ＭＳ Ｐゴシック" charset="0"/>
              </a:rPr>
              <a:t>o</a:t>
            </a:r>
            <a:r>
              <a:rPr lang="fr-CA" sz="2400" b="1" dirty="0">
                <a:solidFill>
                  <a:srgbClr val="4F0D1E"/>
                </a:solidFill>
                <a:ea typeface="ＭＳ Ｐゴシック" charset="0"/>
              </a:rPr>
              <a:t> 4</a:t>
            </a:r>
            <a:endParaRPr lang="fr-CA" dirty="0"/>
          </a:p>
        </p:txBody>
      </p:sp>
      <p:pic>
        <p:nvPicPr>
          <p:cNvPr id="7" name="Image 6"/>
          <p:cNvPicPr>
            <a:picLocks noChangeAspect="1"/>
          </p:cNvPicPr>
          <p:nvPr>
            <p:custDataLst>
              <p:tags r:id="rId10"/>
            </p:custDataLst>
          </p:nvPr>
        </p:nvPicPr>
        <p:blipFill rotWithShape="1">
          <a:blip r:embed="rId17" cstate="print">
            <a:extLst>
              <a:ext uri="{28A0092B-C50C-407E-A947-70E740481C1C}">
                <a14:useLocalDpi xmlns:a14="http://schemas.microsoft.com/office/drawing/2010/main" val="0"/>
              </a:ext>
            </a:extLst>
          </a:blip>
          <a:srcRect l="17451" t="17800" r="15350" b="8000"/>
          <a:stretch/>
        </p:blipFill>
        <p:spPr>
          <a:xfrm>
            <a:off x="2266571" y="3394739"/>
            <a:ext cx="3347693" cy="2772308"/>
          </a:xfrm>
          <a:prstGeom prst="rect">
            <a:avLst/>
          </a:prstGeom>
        </p:spPr>
      </p:pic>
      <p:pic>
        <p:nvPicPr>
          <p:cNvPr id="8" name="Image 7"/>
          <p:cNvPicPr>
            <a:picLocks noChangeAspect="1"/>
          </p:cNvPicPr>
          <p:nvPr>
            <p:custDataLst>
              <p:tags r:id="rId11"/>
            </p:custDataLst>
          </p:nvPr>
        </p:nvPicPr>
        <p:blipFill>
          <a:blip r:embed="rId18"/>
          <a:stretch>
            <a:fillRect/>
          </a:stretch>
        </p:blipFill>
        <p:spPr>
          <a:xfrm>
            <a:off x="4322106" y="4653136"/>
            <a:ext cx="477751" cy="576064"/>
          </a:xfrm>
          <a:prstGeom prst="rect">
            <a:avLst/>
          </a:prstGeom>
        </p:spPr>
      </p:pic>
      <p:sp>
        <p:nvSpPr>
          <p:cNvPr id="13" name="Ellipse 12"/>
          <p:cNvSpPr/>
          <p:nvPr>
            <p:custDataLst>
              <p:tags r:id="rId12"/>
            </p:custDataLst>
          </p:nvPr>
        </p:nvSpPr>
        <p:spPr>
          <a:xfrm>
            <a:off x="2535796" y="4630479"/>
            <a:ext cx="871935" cy="124679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225375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2482695" y="1178009"/>
            <a:ext cx="8582025" cy="4895850"/>
          </a:xfrm>
        </p:spPr>
        <p:txBody>
          <a:bodyPr>
            <a:noAutofit/>
          </a:bodyPr>
          <a:lstStyle/>
          <a:p>
            <a:r>
              <a:rPr lang="fr-CA" sz="3200" dirty="0">
                <a:latin typeface="+mj-lt"/>
              </a:rPr>
              <a:t>Gants résistants aux produits chimiques</a:t>
            </a:r>
          </a:p>
          <a:p>
            <a:pPr lvl="1"/>
            <a:r>
              <a:rPr lang="fr-CA" sz="2800" dirty="0">
                <a:latin typeface="+mj-lt"/>
              </a:rPr>
              <a:t> imperméables</a:t>
            </a:r>
          </a:p>
          <a:p>
            <a:pPr lvl="1"/>
            <a:r>
              <a:rPr lang="fr-CA" sz="2800" dirty="0">
                <a:latin typeface="+mj-lt"/>
              </a:rPr>
              <a:t> </a:t>
            </a:r>
            <a:r>
              <a:rPr lang="fr-CA" sz="3200" dirty="0">
                <a:latin typeface="+mj-lt"/>
              </a:rPr>
              <a:t>nitrile</a:t>
            </a:r>
          </a:p>
          <a:p>
            <a:r>
              <a:rPr lang="fr-CA" sz="3200" dirty="0">
                <a:latin typeface="+mj-lt"/>
              </a:rPr>
              <a:t>Jetables ou réutilisables</a:t>
            </a:r>
          </a:p>
          <a:p>
            <a:r>
              <a:rPr lang="fr-CA" sz="3200" dirty="0">
                <a:latin typeface="+mj-lt"/>
              </a:rPr>
              <a:t>Marquage</a:t>
            </a:r>
          </a:p>
          <a:p>
            <a:pPr lvl="1"/>
            <a:r>
              <a:rPr lang="fr-CA" sz="2800" dirty="0">
                <a:latin typeface="+mj-lt"/>
              </a:rPr>
              <a:t>Cat. III ou</a:t>
            </a:r>
          </a:p>
          <a:p>
            <a:pPr lvl="1"/>
            <a:r>
              <a:rPr lang="fr-CA" sz="2800" dirty="0">
                <a:latin typeface="+mj-lt"/>
              </a:rPr>
              <a:t>Pictogramme résistance aux produits chimiques </a:t>
            </a:r>
          </a:p>
          <a:p>
            <a:pPr lvl="1"/>
            <a:r>
              <a:rPr lang="fr-CA" sz="2800" dirty="0">
                <a:latin typeface="+mj-lt"/>
              </a:rPr>
              <a:t>Norme EN 374</a:t>
            </a:r>
          </a:p>
          <a:p>
            <a:r>
              <a:rPr lang="fr-CA" sz="3200" dirty="0">
                <a:latin typeface="+mj-lt"/>
              </a:rPr>
              <a:t>Couleur au goût! </a:t>
            </a:r>
          </a:p>
        </p:txBody>
      </p:sp>
      <p:pic>
        <p:nvPicPr>
          <p:cNvPr id="4" name="Espace réservé du contenu 3"/>
          <p:cNvPicPr>
            <a:picLocks noChangeAspect="1"/>
          </p:cNvPicPr>
          <p:nvPr>
            <p:custDataLst>
              <p:tags r:id="rId2"/>
            </p:custDataLst>
          </p:nvPr>
        </p:nvPicPr>
        <p:blipFill rotWithShape="1">
          <a:blip r:embed="rId9" cstate="print">
            <a:extLst>
              <a:ext uri="{28A0092B-C50C-407E-A947-70E740481C1C}">
                <a14:useLocalDpi xmlns:a14="http://schemas.microsoft.com/office/drawing/2010/main" val="0"/>
              </a:ext>
            </a:extLst>
          </a:blip>
          <a:srcRect l="5270" t="15054" r="74408" b="71608"/>
          <a:stretch/>
        </p:blipFill>
        <p:spPr>
          <a:xfrm>
            <a:off x="4647195" y="3147679"/>
            <a:ext cx="650430" cy="603683"/>
          </a:xfrm>
          <a:prstGeom prst="rect">
            <a:avLst/>
          </a:prstGeom>
        </p:spPr>
      </p:pic>
      <p:sp>
        <p:nvSpPr>
          <p:cNvPr id="8" name="Rectangle 7">
            <a:extLst>
              <a:ext uri="{FF2B5EF4-FFF2-40B4-BE49-F238E27FC236}">
                <a16:creationId xmlns:a16="http://schemas.microsoft.com/office/drawing/2014/main" id="{63A0129E-17EC-44A3-9181-6743E77751AC}"/>
              </a:ext>
            </a:extLst>
          </p:cNvPr>
          <p:cNvSpPr/>
          <p:nvPr>
            <p:custDataLst>
              <p:tags r:id="rId3"/>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Titre 1"/>
          <p:cNvSpPr txBox="1">
            <a:spLocks/>
          </p:cNvSpPr>
          <p:nvPr>
            <p:custDataLst>
              <p:tags r:id="rId4"/>
            </p:custDataLst>
          </p:nvPr>
        </p:nvSpPr>
        <p:spPr>
          <a:xfrm>
            <a:off x="0" y="-147554"/>
            <a:ext cx="123370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dirty="0">
                <a:solidFill>
                  <a:schemeClr val="bg1"/>
                </a:solidFill>
                <a:latin typeface="Helvetica" panose="020B0604020202020204" pitchFamily="34" charset="0"/>
                <a:cs typeface="Helvetica" panose="020B0604020202020204" pitchFamily="34" charset="0"/>
              </a:rPr>
              <a:t>Gants - Résumé</a:t>
            </a:r>
          </a:p>
        </p:txBody>
      </p:sp>
      <p:pic>
        <p:nvPicPr>
          <p:cNvPr id="3074" name="Picture 2" descr="Image associÃ©e"/>
          <p:cNvPicPr>
            <a:picLocks noChangeAspect="1" noChangeArrowheads="1"/>
          </p:cNvPicPr>
          <p:nvPr>
            <p:custDataLst>
              <p:tags r:id="rId5"/>
            </p:custDataLst>
          </p:nvPr>
        </p:nvPicPr>
        <p:blipFill rotWithShape="1">
          <a:blip r:embed="rId10">
            <a:extLst>
              <a:ext uri="{28A0092B-C50C-407E-A947-70E740481C1C}">
                <a14:useLocalDpi xmlns:a14="http://schemas.microsoft.com/office/drawing/2010/main" val="0"/>
              </a:ext>
            </a:extLst>
          </a:blip>
          <a:srcRect l="18087" t="20282" r="17032"/>
          <a:stretch/>
        </p:blipFill>
        <p:spPr bwMode="auto">
          <a:xfrm>
            <a:off x="9726802" y="4552602"/>
            <a:ext cx="1733677" cy="17001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Ã©sultats de recherche d'images pour Â«Â marquage CE Cat III EN 374 pictogrammeÂ Â»"/>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8137656" y="4727493"/>
            <a:ext cx="1352253" cy="143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6883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A0129E-17EC-44A3-9181-6743E77751AC}"/>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2"/>
            </p:custDataLst>
          </p:nvPr>
        </p:nvSpPr>
        <p:spPr>
          <a:xfrm>
            <a:off x="0" y="-227941"/>
            <a:ext cx="12337055" cy="1325563"/>
          </a:xfrm>
        </p:spPr>
        <p:txBody>
          <a:bodyPr/>
          <a:lstStyle/>
          <a:p>
            <a:pPr algn="ctr"/>
            <a:r>
              <a:rPr lang="fr-CA" dirty="0">
                <a:solidFill>
                  <a:schemeClr val="bg1"/>
                </a:solidFill>
                <a:latin typeface="Helvetica" panose="020B0604020202020204" pitchFamily="34" charset="0"/>
                <a:cs typeface="Helvetica" panose="020B0604020202020204" pitchFamily="34" charset="0"/>
              </a:rPr>
              <a:t>EPI - Hygiène</a:t>
            </a:r>
          </a:p>
        </p:txBody>
      </p:sp>
      <p:sp>
        <p:nvSpPr>
          <p:cNvPr id="7" name="Rectangle 6">
            <a:extLst>
              <a:ext uri="{FF2B5EF4-FFF2-40B4-BE49-F238E27FC236}">
                <a16:creationId xmlns:a16="http://schemas.microsoft.com/office/drawing/2014/main" id="{C917BF00-E755-4294-9AB2-CF859259AE1E}"/>
              </a:ext>
            </a:extLst>
          </p:cNvPr>
          <p:cNvSpPr/>
          <p:nvPr>
            <p:custDataLst>
              <p:tags r:id="rId3"/>
            </p:custDataLst>
          </p:nvPr>
        </p:nvSpPr>
        <p:spPr>
          <a:xfrm>
            <a:off x="1314450" y="1567531"/>
            <a:ext cx="8591550" cy="2677656"/>
          </a:xfrm>
          <a:prstGeom prst="rect">
            <a:avLst/>
          </a:prstGeom>
        </p:spPr>
        <p:txBody>
          <a:bodyPr wrap="square">
            <a:spAutoFit/>
          </a:bodyPr>
          <a:lstStyle/>
          <a:p>
            <a:r>
              <a:rPr lang="fr-CA" sz="2800" b="1" dirty="0">
                <a:latin typeface="+mj-lt"/>
              </a:rPr>
              <a:t>Pendant le travail (avec ou sans tracteur) </a:t>
            </a:r>
            <a:r>
              <a:rPr lang="fr-CA" sz="2800" dirty="0">
                <a:latin typeface="+mj-lt"/>
              </a:rPr>
              <a:t>: </a:t>
            </a:r>
          </a:p>
          <a:p>
            <a:endParaRPr lang="fr-CA" sz="2800" dirty="0">
              <a:latin typeface="+mj-lt"/>
            </a:endParaRPr>
          </a:p>
          <a:p>
            <a:endParaRPr lang="fr-CA" sz="2800" dirty="0">
              <a:latin typeface="+mj-lt"/>
            </a:endParaRPr>
          </a:p>
          <a:p>
            <a:pPr marL="457200" indent="-457200">
              <a:buFont typeface="Arial" panose="020B0604020202020204" pitchFamily="34" charset="0"/>
              <a:buChar char="•"/>
            </a:pPr>
            <a:r>
              <a:rPr lang="fr-CA" sz="2800" dirty="0">
                <a:latin typeface="+mj-lt"/>
              </a:rPr>
              <a:t>Ne pas boire, manger, fumer ou utiliser son cellulaire</a:t>
            </a: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endParaRPr lang="fr-CA" sz="2800" dirty="0">
              <a:latin typeface="+mj-lt"/>
            </a:endParaRPr>
          </a:p>
        </p:txBody>
      </p:sp>
      <p:pic>
        <p:nvPicPr>
          <p:cNvPr id="5" name="Image 4"/>
          <p:cNvPicPr>
            <a:picLocks noChangeAspect="1"/>
          </p:cNvPicPr>
          <p:nvPr>
            <p:custDataLst>
              <p:tags r:id="rId4"/>
            </p:custDataLst>
          </p:nvPr>
        </p:nvPicPr>
        <p:blipFill rotWithShape="1">
          <a:blip r:embed="rId10" cstate="print">
            <a:clrChange>
              <a:clrFrom>
                <a:srgbClr val="FFFFE7"/>
              </a:clrFrom>
              <a:clrTo>
                <a:srgbClr val="FFFFE7">
                  <a:alpha val="0"/>
                </a:srgbClr>
              </a:clrTo>
            </a:clrChange>
            <a:extLst>
              <a:ext uri="{28A0092B-C50C-407E-A947-70E740481C1C}">
                <a14:useLocalDpi xmlns:a14="http://schemas.microsoft.com/office/drawing/2010/main" val="0"/>
              </a:ext>
            </a:extLst>
          </a:blip>
          <a:srcRect l="41430" t="2251" r="40329" b="79567"/>
          <a:stretch/>
        </p:blipFill>
        <p:spPr>
          <a:xfrm>
            <a:off x="10113229" y="2797991"/>
            <a:ext cx="1844977" cy="1844977"/>
          </a:xfrm>
          <a:prstGeom prst="rect">
            <a:avLst/>
          </a:prstGeom>
        </p:spPr>
      </p:pic>
      <p:pic>
        <p:nvPicPr>
          <p:cNvPr id="8" name="Image 7"/>
          <p:cNvPicPr>
            <a:picLocks noChangeAspect="1"/>
          </p:cNvPicPr>
          <p:nvPr>
            <p:custDataLst>
              <p:tags r:id="rId5"/>
            </p:custDataLst>
          </p:nvPr>
        </p:nvPicPr>
        <p:blipFill rotWithShape="1">
          <a:blip r:embed="rId11" cstate="print">
            <a:clrChange>
              <a:clrFrom>
                <a:srgbClr val="FFFFE7"/>
              </a:clrFrom>
              <a:clrTo>
                <a:srgbClr val="FFFFE7">
                  <a:alpha val="0"/>
                </a:srgbClr>
              </a:clrTo>
            </a:clrChange>
            <a:extLst>
              <a:ext uri="{28A0092B-C50C-407E-A947-70E740481C1C}">
                <a14:useLocalDpi xmlns:a14="http://schemas.microsoft.com/office/drawing/2010/main" val="0"/>
              </a:ext>
            </a:extLst>
          </a:blip>
          <a:srcRect l="40387" t="21645" r="40503" b="59654"/>
          <a:stretch/>
        </p:blipFill>
        <p:spPr>
          <a:xfrm>
            <a:off x="10113229" y="4679581"/>
            <a:ext cx="1988096" cy="1951948"/>
          </a:xfrm>
          <a:prstGeom prst="rect">
            <a:avLst/>
          </a:prstGeom>
        </p:spPr>
      </p:pic>
      <p:pic>
        <p:nvPicPr>
          <p:cNvPr id="9" name="Image 8"/>
          <p:cNvPicPr>
            <a:picLocks noChangeAspect="1"/>
          </p:cNvPicPr>
          <p:nvPr>
            <p:custDataLst>
              <p:tags r:id="rId6"/>
            </p:custDataLst>
          </p:nvPr>
        </p:nvPicPr>
        <p:blipFill rotWithShape="1">
          <a:blip r:embed="rId12" cstate="print">
            <a:clrChange>
              <a:clrFrom>
                <a:srgbClr val="FFFFE7"/>
              </a:clrFrom>
              <a:clrTo>
                <a:srgbClr val="FFFFE7">
                  <a:alpha val="0"/>
                </a:srgbClr>
              </a:clrTo>
            </a:clrChange>
            <a:extLst>
              <a:ext uri="{28A0092B-C50C-407E-A947-70E740481C1C}">
                <a14:useLocalDpi xmlns:a14="http://schemas.microsoft.com/office/drawing/2010/main" val="0"/>
              </a:ext>
            </a:extLst>
          </a:blip>
          <a:srcRect l="78607" t="21299" r="1415" b="60346"/>
          <a:stretch/>
        </p:blipFill>
        <p:spPr>
          <a:xfrm>
            <a:off x="10051056" y="946174"/>
            <a:ext cx="1969325" cy="1815204"/>
          </a:xfrm>
          <a:prstGeom prst="rect">
            <a:avLst/>
          </a:prstGeom>
        </p:spPr>
      </p:pic>
      <p:sp>
        <p:nvSpPr>
          <p:cNvPr id="3" name="Rectangle 2"/>
          <p:cNvSpPr/>
          <p:nvPr>
            <p:custDataLst>
              <p:tags r:id="rId7"/>
            </p:custDataLst>
          </p:nvPr>
        </p:nvSpPr>
        <p:spPr>
          <a:xfrm>
            <a:off x="1314450" y="3922021"/>
            <a:ext cx="8458942" cy="954107"/>
          </a:xfrm>
          <a:prstGeom prst="rect">
            <a:avLst/>
          </a:prstGeom>
        </p:spPr>
        <p:txBody>
          <a:bodyPr wrap="square">
            <a:spAutoFit/>
          </a:bodyPr>
          <a:lstStyle/>
          <a:p>
            <a:pPr marL="457200" indent="-457200">
              <a:buFont typeface="Arial" panose="020B0604020202020204" pitchFamily="34" charset="0"/>
              <a:buChar char="•"/>
            </a:pPr>
            <a:r>
              <a:rPr lang="fr-CA" sz="2800" dirty="0">
                <a:latin typeface="+mj-lt"/>
              </a:rPr>
              <a:t>Ne pas monter à bord d’un véhicule avec les vêtements portés lors de l’application de pesticides</a:t>
            </a:r>
          </a:p>
        </p:txBody>
      </p:sp>
    </p:spTree>
    <p:extLst>
      <p:ext uri="{BB962C8B-B14F-4D97-AF65-F5344CB8AC3E}">
        <p14:creationId xmlns:p14="http://schemas.microsoft.com/office/powerpoint/2010/main" val="3504728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re 1"/>
          <p:cNvSpPr>
            <a:spLocks noGrp="1"/>
          </p:cNvSpPr>
          <p:nvPr>
            <p:ph type="title"/>
            <p:custDataLst>
              <p:tags r:id="rId2"/>
            </p:custDataLst>
          </p:nvPr>
        </p:nvSpPr>
        <p:spPr>
          <a:xfrm>
            <a:off x="2552709" y="320040"/>
            <a:ext cx="7391392" cy="1737360"/>
          </a:xfrm>
        </p:spPr>
        <p:txBody>
          <a:bodyPr>
            <a:normAutofit/>
          </a:bodyPr>
          <a:lstStyle/>
          <a:p>
            <a:pPr algn="ctr"/>
            <a:r>
              <a:rPr lang="fr-CA" dirty="0">
                <a:solidFill>
                  <a:schemeClr val="accent1"/>
                </a:solidFill>
                <a:latin typeface="Helvetica" panose="020B0604020202030204" pitchFamily="34" charset="0"/>
                <a:ea typeface="Adobe Gothic Std B" panose="020B0800000000000000" pitchFamily="34" charset="-128"/>
              </a:rPr>
              <a:t>PLAN</a:t>
            </a:r>
          </a:p>
        </p:txBody>
      </p:sp>
      <p:cxnSp>
        <p:nvCxnSpPr>
          <p:cNvPr id="2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custDataLst>
              <p:tags r:id="rId4"/>
            </p:custDataLst>
          </p:nvPr>
        </p:nvSpPr>
        <p:spPr>
          <a:xfrm>
            <a:off x="4976031" y="963877"/>
            <a:ext cx="6894404" cy="4930246"/>
          </a:xfrm>
        </p:spPr>
        <p:txBody>
          <a:bodyPr anchor="ctr">
            <a:normAutofit/>
          </a:bodyPr>
          <a:lstStyle/>
          <a:p>
            <a:pPr marL="514350" indent="-514350">
              <a:buFont typeface="+mj-lt"/>
              <a:buAutoNum type="arabicPeriod"/>
            </a:pPr>
            <a:r>
              <a:rPr lang="fr-CA" sz="2400" dirty="0">
                <a:latin typeface="+mj-lt"/>
              </a:rPr>
              <a:t>Risques pour la santé</a:t>
            </a:r>
          </a:p>
          <a:p>
            <a:pPr marL="514350" indent="-514350">
              <a:buFont typeface="+mj-lt"/>
              <a:buAutoNum type="arabicPeriod"/>
            </a:pPr>
            <a:r>
              <a:rPr lang="fr-CA" sz="2400" dirty="0">
                <a:latin typeface="+mj-lt"/>
              </a:rPr>
              <a:t>Cadre légal</a:t>
            </a:r>
          </a:p>
          <a:p>
            <a:pPr marL="514350" indent="-514350">
              <a:buFont typeface="+mj-lt"/>
              <a:buAutoNum type="arabicPeriod"/>
            </a:pPr>
            <a:r>
              <a:rPr lang="fr-CA" sz="2400" dirty="0">
                <a:latin typeface="+mj-lt"/>
              </a:rPr>
              <a:t>Approche préventive</a:t>
            </a:r>
          </a:p>
          <a:p>
            <a:pPr marL="514350" indent="-514350">
              <a:buFont typeface="+mj-lt"/>
              <a:buAutoNum type="arabicPeriod"/>
            </a:pPr>
            <a:r>
              <a:rPr lang="fr-CA" sz="2400" dirty="0">
                <a:latin typeface="+mj-lt"/>
              </a:rPr>
              <a:t>Protection individuelle : hygiène et équipements</a:t>
            </a:r>
          </a:p>
          <a:p>
            <a:pPr marL="514350" indent="-514350">
              <a:buFont typeface="+mj-lt"/>
              <a:buAutoNum type="arabicPeriod"/>
            </a:pPr>
            <a:r>
              <a:rPr lang="fr-CA" sz="2400" dirty="0">
                <a:latin typeface="+mj-lt"/>
              </a:rPr>
              <a:t>Mesures d’urgence</a:t>
            </a:r>
          </a:p>
        </p:txBody>
      </p:sp>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374" y="900249"/>
            <a:ext cx="3760570" cy="4655161"/>
          </a:xfrm>
          <a:prstGeom prst="rect">
            <a:avLst/>
          </a:prstGeom>
        </p:spPr>
      </p:pic>
    </p:spTree>
    <p:extLst>
      <p:ext uri="{BB962C8B-B14F-4D97-AF65-F5344CB8AC3E}">
        <p14:creationId xmlns:p14="http://schemas.microsoft.com/office/powerpoint/2010/main" val="32721354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A0129E-17EC-44A3-9181-6743E77751AC}"/>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2"/>
            </p:custDataLst>
          </p:nvPr>
        </p:nvSpPr>
        <p:spPr>
          <a:xfrm>
            <a:off x="0" y="-227941"/>
            <a:ext cx="12337055" cy="1325563"/>
          </a:xfrm>
        </p:spPr>
        <p:txBody>
          <a:bodyPr/>
          <a:lstStyle/>
          <a:p>
            <a:pPr algn="ctr"/>
            <a:r>
              <a:rPr lang="fr-CA" dirty="0">
                <a:solidFill>
                  <a:schemeClr val="bg1"/>
                </a:solidFill>
                <a:latin typeface="Helvetica" panose="020B0604020202020204" pitchFamily="34" charset="0"/>
                <a:cs typeface="Helvetica" panose="020B0604020202020204" pitchFamily="34" charset="0"/>
              </a:rPr>
              <a:t>EPI - Hygiène</a:t>
            </a:r>
          </a:p>
        </p:txBody>
      </p:sp>
      <p:sp>
        <p:nvSpPr>
          <p:cNvPr id="6" name="Rectangle 5">
            <a:extLst>
              <a:ext uri="{FF2B5EF4-FFF2-40B4-BE49-F238E27FC236}">
                <a16:creationId xmlns:a16="http://schemas.microsoft.com/office/drawing/2014/main" id="{AE33A662-5A73-47A7-BD80-F4B6A36F8226}"/>
              </a:ext>
            </a:extLst>
          </p:cNvPr>
          <p:cNvSpPr/>
          <p:nvPr>
            <p:custDataLst>
              <p:tags r:id="rId3"/>
            </p:custDataLst>
          </p:nvPr>
        </p:nvSpPr>
        <p:spPr>
          <a:xfrm>
            <a:off x="1314450" y="1135792"/>
            <a:ext cx="7467600" cy="4401205"/>
          </a:xfrm>
          <a:prstGeom prst="rect">
            <a:avLst/>
          </a:prstGeom>
        </p:spPr>
        <p:txBody>
          <a:bodyPr wrap="square">
            <a:spAutoFit/>
          </a:bodyPr>
          <a:lstStyle/>
          <a:p>
            <a:endParaRPr lang="fr-CA" sz="2800" dirty="0">
              <a:latin typeface="+mj-lt"/>
            </a:endParaRPr>
          </a:p>
          <a:p>
            <a:pPr marL="457200" indent="-457200">
              <a:buFont typeface="Arial" panose="020B0604020202020204" pitchFamily="34" charset="0"/>
              <a:buChar char="•"/>
            </a:pPr>
            <a:r>
              <a:rPr lang="fr-CA" sz="2800" dirty="0">
                <a:latin typeface="+mj-lt"/>
              </a:rPr>
              <a:t>La plupart des </a:t>
            </a:r>
            <a:r>
              <a:rPr lang="fr-CA" sz="2800" dirty="0" smtClean="0">
                <a:latin typeface="+mj-lt"/>
              </a:rPr>
              <a:t>EPI </a:t>
            </a:r>
            <a:r>
              <a:rPr lang="fr-CA" sz="2800" dirty="0">
                <a:latin typeface="+mj-lt"/>
              </a:rPr>
              <a:t>ne se partagent pas</a:t>
            </a:r>
          </a:p>
          <a:p>
            <a:endParaRPr lang="fr-CA" sz="2800" dirty="0">
              <a:latin typeface="+mj-lt"/>
            </a:endParaRPr>
          </a:p>
          <a:p>
            <a:pPr marL="457200" indent="-457200">
              <a:buFont typeface="Arial" panose="020B0604020202020204" pitchFamily="34" charset="0"/>
              <a:buChar char="•"/>
            </a:pPr>
            <a:r>
              <a:rPr lang="fr-CA" sz="2800" dirty="0">
                <a:latin typeface="+mj-lt"/>
              </a:rPr>
              <a:t>Se laver les mains et le visage avant de manger, de fumer ou d’aller aux toilettes</a:t>
            </a:r>
          </a:p>
          <a:p>
            <a:pPr marL="457200" indent="-457200">
              <a:buFont typeface="Arial" panose="020B0604020202020204" pitchFamily="34" charset="0"/>
              <a:buChar char="•"/>
            </a:pPr>
            <a:endParaRPr lang="fr-CA" sz="2800" dirty="0">
              <a:latin typeface="+mj-lt"/>
            </a:endParaRPr>
          </a:p>
          <a:p>
            <a:pPr marL="457200" indent="-457200">
              <a:buFont typeface="Arial" panose="020B0604020202020204" pitchFamily="34" charset="0"/>
              <a:buChar char="•"/>
            </a:pPr>
            <a:r>
              <a:rPr lang="fr-CA" sz="2800" dirty="0">
                <a:latin typeface="+mj-lt"/>
              </a:rPr>
              <a:t>Toujours prendre une douche après l’utilisation de pesticides</a:t>
            </a:r>
          </a:p>
          <a:p>
            <a:endParaRPr lang="fr-CA" sz="2800" dirty="0">
              <a:latin typeface="+mj-lt"/>
            </a:endParaRPr>
          </a:p>
          <a:p>
            <a:pPr marL="457200" indent="-457200">
              <a:buFont typeface="Arial" panose="020B0604020202020204" pitchFamily="34" charset="0"/>
              <a:buChar char="•"/>
            </a:pPr>
            <a:endParaRPr lang="fr-CA" sz="2800" dirty="0"/>
          </a:p>
        </p:txBody>
      </p:sp>
      <p:pic>
        <p:nvPicPr>
          <p:cNvPr id="2058" name="Picture 10" descr="Image associÃ©e">
            <a:extLst>
              <a:ext uri="{FF2B5EF4-FFF2-40B4-BE49-F238E27FC236}">
                <a16:creationId xmlns:a16="http://schemas.microsoft.com/office/drawing/2014/main" id="{F61377F2-405C-4468-935B-30B8D46D469A}"/>
              </a:ext>
            </a:extLst>
          </p:cNvPr>
          <p:cNvPicPr>
            <a:picLocks noChangeAspect="1" noChangeArrowheads="1"/>
          </p:cNvPicPr>
          <p:nvPr>
            <p:custDataLst>
              <p:tags r:id="rId4"/>
            </p:custDataLst>
          </p:nvPr>
        </p:nvPicPr>
        <p:blipFill rotWithShape="1">
          <a:blip r:embed="rId9">
            <a:extLst>
              <a:ext uri="{28A0092B-C50C-407E-A947-70E740481C1C}">
                <a14:useLocalDpi xmlns:a14="http://schemas.microsoft.com/office/drawing/2010/main" val="0"/>
              </a:ext>
            </a:extLst>
          </a:blip>
          <a:srcRect l="15714" t="9142" r="24000" b="19714"/>
          <a:stretch/>
        </p:blipFill>
        <p:spPr bwMode="auto">
          <a:xfrm>
            <a:off x="9750879" y="4140042"/>
            <a:ext cx="1800471" cy="212472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9701273" y="1272241"/>
            <a:ext cx="1850077" cy="2394217"/>
          </a:xfrm>
          <a:prstGeom prst="rect">
            <a:avLst/>
          </a:prstGeom>
        </p:spPr>
      </p:pic>
      <p:sp>
        <p:nvSpPr>
          <p:cNvPr id="5" name="Rectangle 4"/>
          <p:cNvSpPr/>
          <p:nvPr>
            <p:custDataLst>
              <p:tags r:id="rId6"/>
            </p:custDataLst>
          </p:nvPr>
        </p:nvSpPr>
        <p:spPr>
          <a:xfrm>
            <a:off x="1314450" y="4920243"/>
            <a:ext cx="7900802" cy="954107"/>
          </a:xfrm>
          <a:prstGeom prst="rect">
            <a:avLst/>
          </a:prstGeom>
        </p:spPr>
        <p:txBody>
          <a:bodyPr wrap="square">
            <a:spAutoFit/>
          </a:bodyPr>
          <a:lstStyle/>
          <a:p>
            <a:pPr marL="457200" indent="-457200">
              <a:buFont typeface="Arial" panose="020B0604020202020204" pitchFamily="34" charset="0"/>
              <a:buChar char="•"/>
            </a:pPr>
            <a:r>
              <a:rPr lang="fr-CA" sz="2800" dirty="0">
                <a:latin typeface="+mj-lt"/>
              </a:rPr>
              <a:t>Laver séparément les vêtements utilisés lors d’application de pesticides et le linge de maison</a:t>
            </a:r>
          </a:p>
        </p:txBody>
      </p:sp>
    </p:spTree>
    <p:extLst>
      <p:ext uri="{BB962C8B-B14F-4D97-AF65-F5344CB8AC3E}">
        <p14:creationId xmlns:p14="http://schemas.microsoft.com/office/powerpoint/2010/main" val="179953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custDataLst>
              <p:tags r:id="rId2"/>
            </p:custDataLst>
          </p:nvPr>
        </p:nvSpPr>
        <p:spPr>
          <a:xfrm>
            <a:off x="674237" y="914400"/>
            <a:ext cx="3657600" cy="2887579"/>
          </a:xfrm>
        </p:spPr>
        <p:txBody>
          <a:bodyPr vert="horz" lIns="91440" tIns="45720" rIns="91440" bIns="45720" rtlCol="0" anchor="b">
            <a:normAutofit/>
          </a:bodyPr>
          <a:lstStyle/>
          <a:p>
            <a:pPr algn="ctr"/>
            <a:r>
              <a:rPr lang="en-US" kern="1200" dirty="0">
                <a:solidFill>
                  <a:srgbClr val="FFFFFF"/>
                </a:solidFill>
                <a:latin typeface="Helvetica" panose="020B0604020202020204" pitchFamily="34" charset="0"/>
                <a:cs typeface="Helvetica" panose="020B0604020202020204" pitchFamily="34" charset="0"/>
              </a:rPr>
              <a:t>MESURES D’URGENCE</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5153822" y="926240"/>
            <a:ext cx="6553545" cy="5013461"/>
          </a:xfrm>
          <a:prstGeom prst="rect">
            <a:avLst/>
          </a:prstGeom>
        </p:spPr>
      </p:pic>
    </p:spTree>
    <p:extLst>
      <p:ext uri="{BB962C8B-B14F-4D97-AF65-F5344CB8AC3E}">
        <p14:creationId xmlns:p14="http://schemas.microsoft.com/office/powerpoint/2010/main" val="11854501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1832728" y="1456042"/>
            <a:ext cx="10399740" cy="4617859"/>
          </a:xfrm>
        </p:spPr>
        <p:txBody>
          <a:bodyPr>
            <a:noAutofit/>
          </a:bodyPr>
          <a:lstStyle/>
          <a:p>
            <a:pPr marL="457200" lvl="0" indent="-457200">
              <a:lnSpc>
                <a:spcPct val="100000"/>
              </a:lnSpc>
              <a:spcBef>
                <a:spcPts val="0"/>
              </a:spcBef>
              <a:buFont typeface="Arial" panose="020B0604020202020204" pitchFamily="34" charset="0"/>
              <a:buChar char="•"/>
              <a:defRPr/>
            </a:pPr>
            <a:r>
              <a:rPr lang="fr-CA" dirty="0">
                <a:solidFill>
                  <a:prstClr val="black"/>
                </a:solidFill>
                <a:latin typeface="Calibri Light"/>
              </a:rPr>
              <a:t>Eau propre, savon et serviettes de papier à proximité du lieu de travail</a:t>
            </a:r>
          </a:p>
          <a:p>
            <a:pPr marL="457200" lvl="0" indent="-457200">
              <a:lnSpc>
                <a:spcPct val="100000"/>
              </a:lnSpc>
              <a:spcBef>
                <a:spcPts val="0"/>
              </a:spcBef>
              <a:buFont typeface="Arial" panose="020B0604020202020204" pitchFamily="34" charset="0"/>
              <a:buChar char="•"/>
              <a:defRPr/>
            </a:pPr>
            <a:endParaRPr lang="fr-CA" dirty="0">
              <a:solidFill>
                <a:prstClr val="black"/>
              </a:solidFill>
              <a:latin typeface="Calibri Light"/>
            </a:endParaRPr>
          </a:p>
          <a:p>
            <a:pPr marL="457200" lvl="0" indent="-457200">
              <a:lnSpc>
                <a:spcPct val="100000"/>
              </a:lnSpc>
              <a:spcBef>
                <a:spcPts val="0"/>
              </a:spcBef>
              <a:buFont typeface="Arial" panose="020B0604020202020204" pitchFamily="34" charset="0"/>
              <a:buChar char="•"/>
              <a:defRPr/>
            </a:pPr>
            <a:r>
              <a:rPr lang="fr-CA" dirty="0">
                <a:solidFill>
                  <a:prstClr val="black"/>
                </a:solidFill>
                <a:latin typeface="Calibri Light"/>
              </a:rPr>
              <a:t>Douche à proximité du lieu de travail</a:t>
            </a:r>
          </a:p>
          <a:p>
            <a:pPr marL="457200" lvl="0" indent="-457200">
              <a:lnSpc>
                <a:spcPct val="100000"/>
              </a:lnSpc>
              <a:spcBef>
                <a:spcPts val="0"/>
              </a:spcBef>
              <a:buFont typeface="Arial" panose="020B0604020202020204" pitchFamily="34" charset="0"/>
              <a:buChar char="•"/>
              <a:defRPr/>
            </a:pPr>
            <a:endParaRPr lang="fr-CA" dirty="0">
              <a:solidFill>
                <a:prstClr val="black"/>
              </a:solidFill>
              <a:latin typeface="Calibri Light"/>
            </a:endParaRPr>
          </a:p>
          <a:p>
            <a:pPr marL="457200" lvl="0" indent="-457200">
              <a:lnSpc>
                <a:spcPct val="100000"/>
              </a:lnSpc>
              <a:spcBef>
                <a:spcPts val="0"/>
              </a:spcBef>
              <a:buFont typeface="Arial" panose="020B0604020202020204" pitchFamily="34" charset="0"/>
              <a:buChar char="•"/>
              <a:defRPr/>
            </a:pPr>
            <a:r>
              <a:rPr lang="fr-CA" dirty="0">
                <a:solidFill>
                  <a:prstClr val="black"/>
                </a:solidFill>
                <a:latin typeface="Calibri Light"/>
              </a:rPr>
              <a:t>Douche d’urgence et douche oculaire</a:t>
            </a:r>
          </a:p>
          <a:p>
            <a:pPr marL="457200" lvl="0" indent="-457200">
              <a:lnSpc>
                <a:spcPct val="100000"/>
              </a:lnSpc>
              <a:spcBef>
                <a:spcPts val="0"/>
              </a:spcBef>
              <a:buFont typeface="Arial" panose="020B0604020202020204" pitchFamily="34" charset="0"/>
              <a:buChar char="•"/>
              <a:defRPr/>
            </a:pPr>
            <a:endParaRPr lang="fr-CA" dirty="0">
              <a:solidFill>
                <a:prstClr val="black"/>
              </a:solidFill>
              <a:latin typeface="Calibri Light"/>
            </a:endParaRPr>
          </a:p>
          <a:p>
            <a:pPr marL="457200" lvl="0" indent="-457200">
              <a:lnSpc>
                <a:spcPct val="100000"/>
              </a:lnSpc>
              <a:spcBef>
                <a:spcPts val="0"/>
              </a:spcBef>
              <a:buFont typeface="Arial" panose="020B0604020202020204" pitchFamily="34" charset="0"/>
              <a:buChar char="•"/>
              <a:defRPr/>
            </a:pPr>
            <a:r>
              <a:rPr lang="fr-CA" dirty="0">
                <a:solidFill>
                  <a:prstClr val="black"/>
                </a:solidFill>
                <a:latin typeface="Calibri Light"/>
              </a:rPr>
              <a:t>Trousse de premiers soins</a:t>
            </a:r>
          </a:p>
          <a:p>
            <a:pPr marL="457200" lvl="0" indent="-457200">
              <a:lnSpc>
                <a:spcPct val="100000"/>
              </a:lnSpc>
              <a:spcBef>
                <a:spcPts val="0"/>
              </a:spcBef>
              <a:buFont typeface="Arial" panose="020B0604020202020204" pitchFamily="34" charset="0"/>
              <a:buChar char="•"/>
              <a:defRPr/>
            </a:pPr>
            <a:endParaRPr lang="fr-CA" dirty="0">
              <a:solidFill>
                <a:prstClr val="black"/>
              </a:solidFill>
              <a:latin typeface="Calibri Light"/>
            </a:endParaRPr>
          </a:p>
          <a:p>
            <a:pPr marL="457200" lvl="0" indent="-457200">
              <a:lnSpc>
                <a:spcPct val="100000"/>
              </a:lnSpc>
              <a:spcBef>
                <a:spcPts val="0"/>
              </a:spcBef>
              <a:buFont typeface="Arial" panose="020B0604020202020204" pitchFamily="34" charset="0"/>
              <a:buChar char="•"/>
              <a:defRPr/>
            </a:pPr>
            <a:r>
              <a:rPr lang="fr-CA" dirty="0">
                <a:solidFill>
                  <a:prstClr val="black"/>
                </a:solidFill>
                <a:latin typeface="Calibri Light"/>
              </a:rPr>
              <a:t>Trousse de déversement</a:t>
            </a:r>
          </a:p>
          <a:p>
            <a:endParaRPr lang="fr-CA" sz="2400" dirty="0">
              <a:latin typeface="+mj-lt"/>
            </a:endParaRPr>
          </a:p>
          <a:p>
            <a:pPr marL="0" indent="0">
              <a:buNone/>
            </a:pPr>
            <a:endParaRPr lang="fr-CA" sz="2400" dirty="0">
              <a:latin typeface="+mj-lt"/>
            </a:endParaRPr>
          </a:p>
          <a:p>
            <a:pPr marL="0" indent="0">
              <a:buNone/>
            </a:pPr>
            <a:endParaRPr lang="fr-CA" sz="2400" dirty="0">
              <a:latin typeface="+mj-lt"/>
            </a:endParaRPr>
          </a:p>
        </p:txBody>
      </p:sp>
      <p:pic>
        <p:nvPicPr>
          <p:cNvPr id="8" name="Image 7"/>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rot="579359">
            <a:off x="9376747" y="2762624"/>
            <a:ext cx="2231298" cy="3698231"/>
          </a:xfrm>
          <a:prstGeom prst="rect">
            <a:avLst/>
          </a:prstGeom>
          <a:ln>
            <a:noFill/>
          </a:ln>
          <a:effectLst>
            <a:outerShdw blurRad="292100" dist="139700" dir="2700000" algn="tl" rotWithShape="0">
              <a:srgbClr val="333333">
                <a:alpha val="65000"/>
              </a:srgbClr>
            </a:outerShdw>
          </a:effectLst>
        </p:spPr>
      </p:pic>
      <p:sp>
        <p:nvSpPr>
          <p:cNvPr id="10" name="ZoneTexte 9"/>
          <p:cNvSpPr txBox="1"/>
          <p:nvPr>
            <p:custDataLst>
              <p:tags r:id="rId3"/>
            </p:custDataLst>
          </p:nvPr>
        </p:nvSpPr>
        <p:spPr>
          <a:xfrm>
            <a:off x="540897" y="5796902"/>
            <a:ext cx="106269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Rectangle 6">
            <a:extLst>
              <a:ext uri="{FF2B5EF4-FFF2-40B4-BE49-F238E27FC236}">
                <a16:creationId xmlns:a16="http://schemas.microsoft.com/office/drawing/2014/main" id="{4B14690C-F522-496D-A4ED-20E0B8FD630B}"/>
              </a:ext>
            </a:extLst>
          </p:cNvPr>
          <p:cNvSpPr/>
          <p:nvPr>
            <p:custDataLst>
              <p:tags r:id="rId4"/>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5"/>
            </p:custDataLst>
          </p:nvPr>
        </p:nvSpPr>
        <p:spPr>
          <a:xfrm>
            <a:off x="1" y="-198570"/>
            <a:ext cx="12337054" cy="1325563"/>
          </a:xfrm>
        </p:spPr>
        <p:txBody>
          <a:bodyPr/>
          <a:lstStyle/>
          <a:p>
            <a:pPr algn="ctr"/>
            <a:r>
              <a:rPr lang="fr-CA" dirty="0">
                <a:solidFill>
                  <a:schemeClr val="bg1"/>
                </a:solidFill>
                <a:latin typeface="Helvetica" panose="020B0604020202020204" pitchFamily="34" charset="0"/>
                <a:cs typeface="Helvetica" panose="020B0604020202020204" pitchFamily="34" charset="0"/>
              </a:rPr>
              <a:t>Équipements d’hygiène et premiers secours</a:t>
            </a:r>
          </a:p>
        </p:txBody>
      </p:sp>
      <p:pic>
        <p:nvPicPr>
          <p:cNvPr id="11" name="Image 10">
            <a:extLst>
              <a:ext uri="{FF2B5EF4-FFF2-40B4-BE49-F238E27FC236}">
                <a16:creationId xmlns:a16="http://schemas.microsoft.com/office/drawing/2014/main" id="{6276FB6F-4EB9-4531-AC2B-4129307F91C8}"/>
              </a:ext>
            </a:extLst>
          </p:cNvPr>
          <p:cNvPicPr>
            <a:picLocks noChangeAspect="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rot="284457">
            <a:off x="8076985" y="2847009"/>
            <a:ext cx="2384941" cy="3695477"/>
          </a:xfrm>
          <a:prstGeom prst="rect">
            <a:avLst/>
          </a:prstGeom>
          <a:ln>
            <a:noFill/>
          </a:ln>
          <a:effectLst>
            <a:outerShdw blurRad="190500" algn="tl" rotWithShape="0">
              <a:srgbClr val="000000">
                <a:alpha val="70000"/>
              </a:srgbClr>
            </a:outerShdw>
          </a:effectLst>
        </p:spPr>
      </p:pic>
      <p:pic>
        <p:nvPicPr>
          <p:cNvPr id="12" name="Image 11">
            <a:extLst>
              <a:ext uri="{FF2B5EF4-FFF2-40B4-BE49-F238E27FC236}">
                <a16:creationId xmlns:a16="http://schemas.microsoft.com/office/drawing/2014/main" id="{ABBDFA81-FEA9-4F6D-B090-06B4656DFF4A}"/>
              </a:ext>
            </a:extLst>
          </p:cNvPr>
          <p:cNvPicPr>
            <a:picLocks noChangeAspect="1"/>
          </p:cNvPicPr>
          <p:nvPr>
            <p:custDataLst>
              <p:tags r:id="rId7"/>
            </p:custDataLst>
          </p:nvPr>
        </p:nvPicPr>
        <p:blipFill>
          <a:blip r:embed="rId13" cstate="print">
            <a:extLst>
              <a:ext uri="{28A0092B-C50C-407E-A947-70E740481C1C}">
                <a14:useLocalDpi xmlns:a14="http://schemas.microsoft.com/office/drawing/2010/main" val="0"/>
              </a:ext>
            </a:extLst>
          </a:blip>
          <a:stretch>
            <a:fillRect/>
          </a:stretch>
        </p:blipFill>
        <p:spPr>
          <a:xfrm>
            <a:off x="97202" y="4940789"/>
            <a:ext cx="1735526" cy="1327677"/>
          </a:xfrm>
          <a:prstGeom prst="rect">
            <a:avLst/>
          </a:prstGeom>
        </p:spPr>
      </p:pic>
      <p:pic>
        <p:nvPicPr>
          <p:cNvPr id="13" name="Picture 2" descr="Image douche de sÃ©curitÃ© et lave Åil">
            <a:extLst>
              <a:ext uri="{FF2B5EF4-FFF2-40B4-BE49-F238E27FC236}">
                <a16:creationId xmlns:a16="http://schemas.microsoft.com/office/drawing/2014/main" id="{56D50F0A-A783-40BC-8263-48D56FB4213D}"/>
              </a:ext>
            </a:extLst>
          </p:cNvPr>
          <p:cNvPicPr>
            <a:picLocks noChangeAspect="1" noChangeArrowheads="1"/>
          </p:cNvPicPr>
          <p:nvPr>
            <p:custDataLst>
              <p:tags r:id="rId8"/>
            </p:custDataLst>
          </p:nvPr>
        </p:nvPicPr>
        <p:blipFill rotWithShape="1">
          <a:blip r:embed="rId14">
            <a:extLst>
              <a:ext uri="{28A0092B-C50C-407E-A947-70E740481C1C}">
                <a14:useLocalDpi xmlns:a14="http://schemas.microsoft.com/office/drawing/2010/main" val="0"/>
              </a:ext>
            </a:extLst>
          </a:blip>
          <a:srcRect r="76178"/>
          <a:stretch/>
        </p:blipFill>
        <p:spPr bwMode="auto">
          <a:xfrm>
            <a:off x="240213" y="1574685"/>
            <a:ext cx="1449503" cy="303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046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custDataLst>
              <p:tags r:id="rId2"/>
            </p:custDataLst>
          </p:nvPr>
        </p:nvSpPr>
        <p:spPr>
          <a:xfrm>
            <a:off x="336884" y="874130"/>
            <a:ext cx="4332307" cy="2887579"/>
          </a:xfrm>
        </p:spPr>
        <p:txBody>
          <a:bodyPr vert="horz" lIns="91440" tIns="45720" rIns="91440" bIns="45720" rtlCol="0" anchor="b">
            <a:normAutofit/>
          </a:bodyPr>
          <a:lstStyle/>
          <a:p>
            <a:pPr algn="ctr"/>
            <a:r>
              <a:rPr lang="en-US" kern="1200" dirty="0">
                <a:solidFill>
                  <a:srgbClr val="FFFFFF"/>
                </a:solidFill>
                <a:latin typeface="Helvetica" panose="020B0604020202020204" pitchFamily="34" charset="0"/>
                <a:cs typeface="Helvetica" panose="020B0604020202020204" pitchFamily="34" charset="0"/>
              </a:rPr>
              <a:t>CONCLUSIONS</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RÃ©sultats de recherche d'images pour Â«Â icone conclusionÂ Â»"/>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725313" y="589122"/>
            <a:ext cx="5244724" cy="524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245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72007C-2D88-4E26-B9F3-8496A84F7386}"/>
              </a:ext>
            </a:extLst>
          </p:cNvPr>
          <p:cNvSpPr/>
          <p:nvPr>
            <p:custDataLst>
              <p:tags r:id="rId1"/>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a:solidFill>
                  <a:schemeClr val="bg1"/>
                </a:solidFill>
                <a:latin typeface="Helvetica" panose="020B0604020202020204" pitchFamily="34" charset="0"/>
                <a:cs typeface="Helvetica" panose="020B0604020202020204" pitchFamily="34" charset="0"/>
              </a:rPr>
              <a:t>À retenir! </a:t>
            </a:r>
            <a:endParaRPr lang="fr-CA" sz="4000" dirty="0"/>
          </a:p>
        </p:txBody>
      </p:sp>
      <p:sp>
        <p:nvSpPr>
          <p:cNvPr id="5" name="Espace réservé du contenu 2"/>
          <p:cNvSpPr>
            <a:spLocks noGrp="1"/>
          </p:cNvSpPr>
          <p:nvPr>
            <p:ph idx="1"/>
            <p:custDataLst>
              <p:tags r:id="rId2"/>
            </p:custDataLst>
          </p:nvPr>
        </p:nvSpPr>
        <p:spPr>
          <a:xfrm>
            <a:off x="476991" y="1191833"/>
            <a:ext cx="10885953" cy="4508326"/>
          </a:xfrm>
        </p:spPr>
        <p:txBody>
          <a:bodyPr>
            <a:normAutofit fontScale="70000" lnSpcReduction="20000"/>
          </a:bodyPr>
          <a:lstStyle/>
          <a:p>
            <a:r>
              <a:rPr lang="fr-CA" sz="3600" dirty="0">
                <a:latin typeface="+mj-lt"/>
              </a:rPr>
              <a:t>L’utilisation des pesticides peut être à risque pour vous et vos proches</a:t>
            </a:r>
          </a:p>
          <a:p>
            <a:endParaRPr lang="fr-CA" sz="3600" dirty="0">
              <a:latin typeface="+mj-lt"/>
            </a:endParaRPr>
          </a:p>
          <a:p>
            <a:r>
              <a:rPr lang="fr-CA" sz="3600" dirty="0">
                <a:latin typeface="+mj-lt"/>
              </a:rPr>
              <a:t>Toujours envisager d’autres solutions avant d’avoir recours aux pesticides</a:t>
            </a:r>
          </a:p>
          <a:p>
            <a:endParaRPr lang="fr-CA" sz="3600" dirty="0">
              <a:latin typeface="+mj-lt"/>
            </a:endParaRPr>
          </a:p>
          <a:p>
            <a:r>
              <a:rPr lang="fr-CA" sz="3600" dirty="0">
                <a:latin typeface="+mj-lt"/>
              </a:rPr>
              <a:t> Il existe plusieurs moyens de se protéger adaptés à votre situation</a:t>
            </a:r>
          </a:p>
          <a:p>
            <a:endParaRPr lang="fr-CA" sz="3600" dirty="0">
              <a:latin typeface="+mj-lt"/>
            </a:endParaRPr>
          </a:p>
          <a:p>
            <a:r>
              <a:rPr lang="fr-CA" sz="3600" dirty="0">
                <a:latin typeface="+mj-lt"/>
              </a:rPr>
              <a:t>N’hésitez pas à consulter les distributeurs et fabricants</a:t>
            </a:r>
          </a:p>
          <a:p>
            <a:endParaRPr lang="fr-CA" sz="3600" dirty="0">
              <a:latin typeface="+mj-lt"/>
            </a:endParaRPr>
          </a:p>
          <a:p>
            <a:r>
              <a:rPr lang="fr-CA" sz="3600" dirty="0">
                <a:latin typeface="+mj-lt"/>
              </a:rPr>
              <a:t>N’oubliez pas les mesures d’hygiène (lavage personnel et matériel)</a:t>
            </a:r>
          </a:p>
          <a:p>
            <a:endParaRPr lang="fr-CA" sz="3600" dirty="0">
              <a:latin typeface="+mj-lt"/>
            </a:endParaRPr>
          </a:p>
          <a:p>
            <a:r>
              <a:rPr lang="fr-CA" sz="3600" dirty="0">
                <a:latin typeface="+mj-lt"/>
              </a:rPr>
              <a:t>Organisez le travail et le milieu de travail en fonction des risques</a:t>
            </a:r>
          </a:p>
          <a:p>
            <a:endParaRPr lang="fr-CA" dirty="0"/>
          </a:p>
        </p:txBody>
      </p:sp>
      <p:sp>
        <p:nvSpPr>
          <p:cNvPr id="2" name="Rectangle 1"/>
          <p:cNvSpPr/>
          <p:nvPr>
            <p:custDataLst>
              <p:tags r:id="rId3"/>
            </p:custDataLst>
          </p:nvPr>
        </p:nvSpPr>
        <p:spPr>
          <a:xfrm>
            <a:off x="3342846" y="5685318"/>
            <a:ext cx="4744312" cy="830997"/>
          </a:xfrm>
          <a:prstGeom prst="rect">
            <a:avLst/>
          </a:prstGeom>
        </p:spPr>
        <p:txBody>
          <a:bodyPr wrap="none">
            <a:spAutoFit/>
          </a:bodyPr>
          <a:lstStyle/>
          <a:p>
            <a:pPr algn="ctr"/>
            <a:r>
              <a:rPr lang="fr-CA" sz="4800" dirty="0">
                <a:solidFill>
                  <a:srgbClr val="FF0000"/>
                </a:solidFill>
              </a:rPr>
              <a:t>PROTÉGEZ-VOUS! </a:t>
            </a:r>
          </a:p>
        </p:txBody>
      </p:sp>
    </p:spTree>
    <p:extLst>
      <p:ext uri="{BB962C8B-B14F-4D97-AF65-F5344CB8AC3E}">
        <p14:creationId xmlns:p14="http://schemas.microsoft.com/office/powerpoint/2010/main" val="16235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2806A204-49BD-474E-9D06-619186E5C8C4}"/>
              </a:ext>
            </a:extLst>
          </p:cNvPr>
          <p:cNvPicPr>
            <a:picLocks noChangeAspect="1"/>
          </p:cNvPicPr>
          <p:nvPr>
            <p:custDataLst>
              <p:tags r:id="rId1"/>
            </p:custDataLst>
          </p:nvPr>
        </p:nvPicPr>
        <p:blipFill>
          <a:blip r:embed="rId20"/>
          <a:stretch>
            <a:fillRect/>
          </a:stretch>
        </p:blipFill>
        <p:spPr>
          <a:xfrm>
            <a:off x="2124051" y="929031"/>
            <a:ext cx="1430254" cy="2035484"/>
          </a:xfrm>
          <a:prstGeom prst="rect">
            <a:avLst/>
          </a:prstGeom>
          <a:ln>
            <a:noFill/>
          </a:ln>
          <a:effectLst>
            <a:outerShdw blurRad="292100" dist="139700" dir="2700000" algn="tl" rotWithShape="0">
              <a:srgbClr val="333333">
                <a:alpha val="65000"/>
              </a:srgbClr>
            </a:outerShdw>
          </a:effectLst>
        </p:spPr>
      </p:pic>
      <p:pic>
        <p:nvPicPr>
          <p:cNvPr id="25" name="Image 24">
            <a:extLst>
              <a:ext uri="{FF2B5EF4-FFF2-40B4-BE49-F238E27FC236}">
                <a16:creationId xmlns:a16="http://schemas.microsoft.com/office/drawing/2014/main" id="{13C6C7FB-BF6A-413E-B37F-1DA31613A92B}"/>
              </a:ext>
            </a:extLst>
          </p:cNvPr>
          <p:cNvPicPr>
            <a:picLocks noChangeAspect="1"/>
          </p:cNvPicPr>
          <p:nvPr>
            <p:custDataLst>
              <p:tags r:id="rId2"/>
            </p:custDataLst>
          </p:nvPr>
        </p:nvPicPr>
        <p:blipFill rotWithShape="1">
          <a:blip r:embed="rId21" cstate="print">
            <a:extLst>
              <a:ext uri="{28A0092B-C50C-407E-A947-70E740481C1C}">
                <a14:useLocalDpi xmlns:a14="http://schemas.microsoft.com/office/drawing/2010/main" val="0"/>
              </a:ext>
            </a:extLst>
          </a:blip>
          <a:srcRect t="3557"/>
          <a:stretch/>
        </p:blipFill>
        <p:spPr>
          <a:xfrm>
            <a:off x="3777843" y="1164467"/>
            <a:ext cx="2257798" cy="1682593"/>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772007C-2D88-4E26-B9F3-8496A84F7386}"/>
              </a:ext>
            </a:extLst>
          </p:cNvPr>
          <p:cNvSpPr/>
          <p:nvPr>
            <p:custDataLst>
              <p:tags r:id="rId3"/>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a:solidFill>
                  <a:schemeClr val="bg1"/>
                </a:solidFill>
                <a:latin typeface="Helvetica" panose="020B0604020202020204" pitchFamily="34" charset="0"/>
                <a:cs typeface="Helvetica" panose="020B0604020202020204" pitchFamily="34" charset="0"/>
              </a:rPr>
              <a:t>Coffre à outils </a:t>
            </a:r>
            <a:br>
              <a:rPr lang="fr-CA" sz="4000" dirty="0">
                <a:solidFill>
                  <a:schemeClr val="bg1"/>
                </a:solidFill>
                <a:latin typeface="Helvetica" panose="020B0604020202020204" pitchFamily="34" charset="0"/>
                <a:cs typeface="Helvetica" panose="020B0604020202020204" pitchFamily="34" charset="0"/>
              </a:rPr>
            </a:br>
            <a:r>
              <a:rPr lang="fr-CA" sz="2400" dirty="0">
                <a:solidFill>
                  <a:schemeClr val="bg1"/>
                </a:solidFill>
                <a:latin typeface="Helvetica" panose="020B0604020202020204" pitchFamily="34" charset="0"/>
                <a:cs typeface="Helvetica" panose="020B0604020202020204" pitchFamily="34" charset="0"/>
              </a:rPr>
              <a:t>Protégez vos cultures, protégez votre santé</a:t>
            </a:r>
            <a:endParaRPr lang="fr-CA" sz="2400" dirty="0"/>
          </a:p>
        </p:txBody>
      </p:sp>
      <p:pic>
        <p:nvPicPr>
          <p:cNvPr id="9" name="Espace réservé du contenu 6">
            <a:extLst>
              <a:ext uri="{FF2B5EF4-FFF2-40B4-BE49-F238E27FC236}">
                <a16:creationId xmlns:a16="http://schemas.microsoft.com/office/drawing/2014/main" id="{DC91AF43-9FD5-4942-A1F9-6EC360809CD6}"/>
              </a:ext>
            </a:extLst>
          </p:cNvPr>
          <p:cNvPicPr>
            <a:picLocks noGrp="1" noChangeAspect="1"/>
          </p:cNvPicPr>
          <p:nvPr>
            <p:ph idx="1"/>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9783681" y="956872"/>
            <a:ext cx="2194513" cy="2194513"/>
          </a:xfrm>
        </p:spPr>
      </p:pic>
      <p:sp>
        <p:nvSpPr>
          <p:cNvPr id="16" name="Espace réservé du contenu 2">
            <a:extLst>
              <a:ext uri="{FF2B5EF4-FFF2-40B4-BE49-F238E27FC236}">
                <a16:creationId xmlns:a16="http://schemas.microsoft.com/office/drawing/2014/main" id="{A38B00E8-3B45-44AD-848C-0BE9231A2537}"/>
              </a:ext>
            </a:extLst>
          </p:cNvPr>
          <p:cNvSpPr txBox="1">
            <a:spLocks/>
          </p:cNvSpPr>
          <p:nvPr>
            <p:custDataLst>
              <p:tags r:id="rId5"/>
            </p:custDataLst>
          </p:nvPr>
        </p:nvSpPr>
        <p:spPr>
          <a:xfrm>
            <a:off x="619622" y="6167560"/>
            <a:ext cx="10885953" cy="714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endParaRPr lang="fr-CA" dirty="0"/>
          </a:p>
        </p:txBody>
      </p:sp>
      <p:pic>
        <p:nvPicPr>
          <p:cNvPr id="19" name="Image 18">
            <a:extLst>
              <a:ext uri="{FF2B5EF4-FFF2-40B4-BE49-F238E27FC236}">
                <a16:creationId xmlns:a16="http://schemas.microsoft.com/office/drawing/2014/main" id="{F75005F0-10C4-45B2-B320-C1A42310F63B}"/>
              </a:ext>
            </a:extLst>
          </p:cNvPr>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2198773" y="4952531"/>
            <a:ext cx="1451705" cy="1866478"/>
          </a:xfrm>
          <a:prstGeom prst="rect">
            <a:avLst/>
          </a:prstGeom>
          <a:ln>
            <a:noFill/>
          </a:ln>
          <a:effectLst>
            <a:outerShdw blurRad="190500" algn="tl" rotWithShape="0">
              <a:srgbClr val="000000">
                <a:alpha val="70000"/>
              </a:srgbClr>
            </a:outerShdw>
          </a:effectLst>
        </p:spPr>
      </p:pic>
      <p:pic>
        <p:nvPicPr>
          <p:cNvPr id="22" name="Image 21">
            <a:extLst>
              <a:ext uri="{FF2B5EF4-FFF2-40B4-BE49-F238E27FC236}">
                <a16:creationId xmlns:a16="http://schemas.microsoft.com/office/drawing/2014/main" id="{0EB0536F-B6CE-4B63-B160-25FFFA0B6B80}"/>
              </a:ext>
            </a:extLst>
          </p:cNvPr>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2143100" y="2948837"/>
            <a:ext cx="1484006" cy="1924955"/>
          </a:xfrm>
          <a:prstGeom prst="rect">
            <a:avLst/>
          </a:prstGeom>
          <a:ln>
            <a:noFill/>
          </a:ln>
          <a:effectLst>
            <a:outerShdw blurRad="190500" algn="tl" rotWithShape="0">
              <a:srgbClr val="000000">
                <a:alpha val="70000"/>
              </a:srgbClr>
            </a:outerShdw>
          </a:effectLst>
        </p:spPr>
      </p:pic>
      <p:pic>
        <p:nvPicPr>
          <p:cNvPr id="21" name="Espace réservé du contenu 4">
            <a:extLst>
              <a:ext uri="{FF2B5EF4-FFF2-40B4-BE49-F238E27FC236}">
                <a16:creationId xmlns:a16="http://schemas.microsoft.com/office/drawing/2014/main" id="{B4AD5D0E-4936-48CE-A3F8-BA31948CAA64}"/>
              </a:ext>
            </a:extLst>
          </p:cNvPr>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260833" y="1127420"/>
            <a:ext cx="1608382" cy="1206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id="{6276FB6F-4EB9-4531-AC2B-4129307F91C8}"/>
              </a:ext>
            </a:extLst>
          </p:cNvPr>
          <p:cNvPicPr>
            <a:picLocks noChangeAspect="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8426109" y="3939178"/>
            <a:ext cx="1708786" cy="2647771"/>
          </a:xfrm>
          <a:prstGeom prst="rect">
            <a:avLst/>
          </a:prstGeom>
          <a:ln>
            <a:noFill/>
          </a:ln>
          <a:effectLst>
            <a:outerShdw blurRad="190500" algn="tl" rotWithShape="0">
              <a:srgbClr val="000000">
                <a:alpha val="70000"/>
              </a:srgbClr>
            </a:outerShdw>
          </a:effectLst>
        </p:spPr>
      </p:pic>
      <p:pic>
        <p:nvPicPr>
          <p:cNvPr id="15" name="Image 14"/>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10318877" y="3849630"/>
            <a:ext cx="1673036" cy="2772947"/>
          </a:xfrm>
          <a:prstGeom prst="rect">
            <a:avLst/>
          </a:prstGeom>
          <a:ln>
            <a:noFill/>
          </a:ln>
          <a:effectLst>
            <a:outerShdw blurRad="292100" dist="139700" dir="2700000" algn="tl" rotWithShape="0">
              <a:srgbClr val="333333">
                <a:alpha val="65000"/>
              </a:srgbClr>
            </a:outerShdw>
          </a:effectLst>
        </p:spPr>
      </p:pic>
      <p:pic>
        <p:nvPicPr>
          <p:cNvPr id="26" name="Image 25"/>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123251" y="2492593"/>
            <a:ext cx="1829793" cy="2362665"/>
          </a:xfrm>
          <a:prstGeom prst="rect">
            <a:avLst/>
          </a:prstGeom>
          <a:ln>
            <a:noFill/>
          </a:ln>
          <a:effectLst>
            <a:outerShdw blurRad="190500" algn="tl" rotWithShape="0">
              <a:srgbClr val="000000">
                <a:alpha val="70000"/>
              </a:srgbClr>
            </a:outerShdw>
          </a:effectLst>
        </p:spPr>
      </p:pic>
      <p:pic>
        <p:nvPicPr>
          <p:cNvPr id="23" name="Espace réservé du contenu 4">
            <a:extLst>
              <a:ext uri="{FF2B5EF4-FFF2-40B4-BE49-F238E27FC236}">
                <a16:creationId xmlns:a16="http://schemas.microsoft.com/office/drawing/2014/main" id="{93E46D52-E737-49E8-B5FA-1C2706D71335}"/>
              </a:ext>
            </a:extLst>
          </p:cNvPr>
          <p:cNvPicPr>
            <a:picLocks noChangeAspect="1"/>
          </p:cNvPicPr>
          <p:nvPr>
            <p:custDataLst>
              <p:tags r:id="rId12"/>
            </p:custDataLst>
          </p:nvPr>
        </p:nvPicPr>
        <p:blipFill rotWithShape="1">
          <a:blip r:embed="rId29" cstate="print">
            <a:extLst>
              <a:ext uri="{28A0092B-C50C-407E-A947-70E740481C1C}">
                <a14:useLocalDpi xmlns:a14="http://schemas.microsoft.com/office/drawing/2010/main" val="0"/>
              </a:ext>
            </a:extLst>
          </a:blip>
          <a:srcRect l="24" r="1317"/>
          <a:stretch/>
        </p:blipFill>
        <p:spPr>
          <a:xfrm>
            <a:off x="303230" y="4918787"/>
            <a:ext cx="1409205" cy="1870689"/>
          </a:xfrm>
          <a:prstGeom prst="rect">
            <a:avLst/>
          </a:prstGeom>
          <a:ln>
            <a:noFill/>
          </a:ln>
          <a:effectLst>
            <a:outerShdw blurRad="190500" algn="tl" rotWithShape="0">
              <a:srgbClr val="000000">
                <a:alpha val="70000"/>
              </a:srgbClr>
            </a:outerShdw>
          </a:effectLst>
        </p:spPr>
      </p:pic>
      <p:pic>
        <p:nvPicPr>
          <p:cNvPr id="20" name="Image 19">
            <a:extLst>
              <a:ext uri="{FF2B5EF4-FFF2-40B4-BE49-F238E27FC236}">
                <a16:creationId xmlns:a16="http://schemas.microsoft.com/office/drawing/2014/main" id="{7EB431C0-B167-4AB6-A768-D4E73F612FF8}"/>
              </a:ext>
            </a:extLst>
          </p:cNvPr>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6207287" y="1188292"/>
            <a:ext cx="1702373" cy="2193629"/>
          </a:xfrm>
          <a:prstGeom prst="rect">
            <a:avLst/>
          </a:prstGeom>
          <a:ln>
            <a:noFill/>
          </a:ln>
          <a:effectLst>
            <a:outerShdw blurRad="190500" algn="tl" rotWithShape="0">
              <a:srgbClr val="000000">
                <a:alpha val="70000"/>
              </a:srgbClr>
            </a:outerShdw>
          </a:effectLst>
        </p:spPr>
      </p:pic>
      <p:pic>
        <p:nvPicPr>
          <p:cNvPr id="2" name="Image 1"/>
          <p:cNvPicPr>
            <a:picLocks noChangeAspect="1"/>
          </p:cNvPicPr>
          <p:nvPr>
            <p:custDataLst>
              <p:tags r:id="rId14"/>
            </p:custDataLst>
          </p:nvPr>
        </p:nvPicPr>
        <p:blipFill>
          <a:blip r:embed="rId31"/>
          <a:stretch>
            <a:fillRect/>
          </a:stretch>
        </p:blipFill>
        <p:spPr>
          <a:xfrm>
            <a:off x="4034027" y="2948837"/>
            <a:ext cx="1520455" cy="2091902"/>
          </a:xfrm>
          <a:prstGeom prst="rect">
            <a:avLst/>
          </a:prstGeom>
          <a:ln>
            <a:noFill/>
          </a:ln>
          <a:effectLst>
            <a:outerShdw blurRad="190500" algn="tl" rotWithShape="0">
              <a:srgbClr val="000000">
                <a:alpha val="70000"/>
              </a:srgbClr>
            </a:outerShdw>
          </a:effectLst>
        </p:spPr>
      </p:pic>
      <p:pic>
        <p:nvPicPr>
          <p:cNvPr id="4" name="Image 3"/>
          <p:cNvPicPr>
            <a:picLocks noChangeAspect="1"/>
          </p:cNvPicPr>
          <p:nvPr>
            <p:custDataLst>
              <p:tags r:id="rId15"/>
            </p:custDataLst>
          </p:nvPr>
        </p:nvPicPr>
        <p:blipFill>
          <a:blip r:embed="rId32"/>
          <a:stretch>
            <a:fillRect/>
          </a:stretch>
        </p:blipFill>
        <p:spPr>
          <a:xfrm>
            <a:off x="5836586" y="3558666"/>
            <a:ext cx="2282430" cy="3044563"/>
          </a:xfrm>
          <a:prstGeom prst="rect">
            <a:avLst/>
          </a:prstGeom>
          <a:ln>
            <a:noFill/>
          </a:ln>
          <a:effectLst>
            <a:outerShdw blurRad="190500" algn="tl" rotWithShape="0">
              <a:srgbClr val="000000">
                <a:alpha val="70000"/>
              </a:srgbClr>
            </a:outerShdw>
          </a:effectLst>
        </p:spPr>
      </p:pic>
      <p:pic>
        <p:nvPicPr>
          <p:cNvPr id="18" name="Espace réservé du contenu 4">
            <a:extLst>
              <a:ext uri="{FF2B5EF4-FFF2-40B4-BE49-F238E27FC236}">
                <a16:creationId xmlns:a16="http://schemas.microsoft.com/office/drawing/2014/main" id="{FCC24839-972E-4E76-A121-0B1DCA03DEFF}"/>
              </a:ext>
            </a:extLst>
          </p:cNvPr>
          <p:cNvPicPr>
            <a:picLocks noChangeAspect="1"/>
          </p:cNvPicPr>
          <p:nvPr>
            <p:custDataLst>
              <p:tags r:id="rId16"/>
            </p:custDataLst>
          </p:nvPr>
        </p:nvPicPr>
        <p:blipFill>
          <a:blip r:embed="rId33" cstate="print">
            <a:extLst>
              <a:ext uri="{28A0092B-C50C-407E-A947-70E740481C1C}">
                <a14:useLocalDpi xmlns:a14="http://schemas.microsoft.com/office/drawing/2010/main" val="0"/>
              </a:ext>
            </a:extLst>
          </a:blip>
          <a:stretch>
            <a:fillRect/>
          </a:stretch>
        </p:blipFill>
        <p:spPr>
          <a:xfrm>
            <a:off x="4318089" y="4886642"/>
            <a:ext cx="1039692" cy="1871446"/>
          </a:xfrm>
          <a:prstGeom prst="rect">
            <a:avLst/>
          </a:prstGeom>
          <a:ln>
            <a:noFill/>
          </a:ln>
          <a:effectLst>
            <a:outerShdw blurRad="190500" algn="tl" rotWithShape="0">
              <a:srgbClr val="000000">
                <a:alpha val="70000"/>
              </a:srgbClr>
            </a:outerShdw>
          </a:effectLst>
        </p:spPr>
      </p:pic>
      <p:sp>
        <p:nvSpPr>
          <p:cNvPr id="27" name="Rectangle 26">
            <a:extLst>
              <a:ext uri="{FF2B5EF4-FFF2-40B4-BE49-F238E27FC236}">
                <a16:creationId xmlns:a16="http://schemas.microsoft.com/office/drawing/2014/main" id="{D1DDD970-7DD5-4E2A-8E34-1CCC8E2BE8AA}"/>
              </a:ext>
            </a:extLst>
          </p:cNvPr>
          <p:cNvSpPr/>
          <p:nvPr>
            <p:custDataLst>
              <p:tags r:id="rId17"/>
            </p:custDataLst>
          </p:nvPr>
        </p:nvSpPr>
        <p:spPr>
          <a:xfrm>
            <a:off x="8207464" y="3044579"/>
            <a:ext cx="3434866" cy="600164"/>
          </a:xfrm>
          <a:prstGeom prst="rect">
            <a:avLst/>
          </a:prstGeom>
        </p:spPr>
        <p:txBody>
          <a:bodyPr wrap="square">
            <a:spAutoFit/>
          </a:bodyPr>
          <a:lstStyle/>
          <a:p>
            <a:r>
              <a:rPr lang="fr-CA" sz="1100" dirty="0">
                <a:hlinkClick r:id="rId34"/>
              </a:rPr>
              <a:t>https://www.agrireseau.net/blogue/99110/protegez-vos-cultures-protegez-votre-sante-%</a:t>
            </a:r>
            <a:r>
              <a:rPr lang="fr-CA" sz="1100" dirty="0" smtClean="0">
                <a:hlinkClick r:id="rId34"/>
              </a:rPr>
              <a:t>E2%80%93-formation?page=2</a:t>
            </a:r>
            <a:r>
              <a:rPr lang="fr-CA" sz="1100" dirty="0" smtClean="0"/>
              <a:t> </a:t>
            </a:r>
            <a:endParaRPr lang="fr-CA" sz="2000" dirty="0"/>
          </a:p>
        </p:txBody>
      </p:sp>
    </p:spTree>
    <p:extLst>
      <p:ext uri="{BB962C8B-B14F-4D97-AF65-F5344CB8AC3E}">
        <p14:creationId xmlns:p14="http://schemas.microsoft.com/office/powerpoint/2010/main" val="42879408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4"/>
          </p:cNvPr>
          <p:cNvPicPr>
            <a:picLocks noChangeAspect="1"/>
          </p:cNvPicPr>
          <p:nvPr>
            <p:custDataLst>
              <p:tags r:id="rId1"/>
            </p:custDataLst>
          </p:nvPr>
        </p:nvPicPr>
        <p:blipFill>
          <a:blip r:embed="rId5"/>
          <a:stretch>
            <a:fillRect/>
          </a:stretch>
        </p:blipFill>
        <p:spPr>
          <a:xfrm>
            <a:off x="0" y="0"/>
            <a:ext cx="12211368" cy="8095273"/>
          </a:xfrm>
          <a:prstGeom prst="rect">
            <a:avLst/>
          </a:prstGeom>
        </p:spPr>
      </p:pic>
    </p:spTree>
    <p:extLst>
      <p:ext uri="{BB962C8B-B14F-4D97-AF65-F5344CB8AC3E}">
        <p14:creationId xmlns:p14="http://schemas.microsoft.com/office/powerpoint/2010/main" val="28753130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a:p>
        </p:txBody>
      </p:sp>
      <p:pic>
        <p:nvPicPr>
          <p:cNvPr id="5" name="Image 4"/>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22243" r="-11803"/>
          <a:stretch/>
        </p:blipFill>
        <p:spPr>
          <a:xfrm>
            <a:off x="-110981" y="0"/>
            <a:ext cx="14372383" cy="6858000"/>
          </a:xfrm>
          <a:prstGeom prst="rect">
            <a:avLst/>
          </a:prstGeom>
        </p:spPr>
      </p:pic>
      <p:sp>
        <p:nvSpPr>
          <p:cNvPr id="7" name="Rectangle 6"/>
          <p:cNvSpPr/>
          <p:nvPr>
            <p:custDataLst>
              <p:tags r:id="rId3"/>
            </p:custDataLst>
          </p:nvPr>
        </p:nvSpPr>
        <p:spPr>
          <a:xfrm>
            <a:off x="4248150" y="365760"/>
            <a:ext cx="3305067" cy="1015663"/>
          </a:xfrm>
          <a:prstGeom prst="rect">
            <a:avLst/>
          </a:prstGeom>
        </p:spPr>
        <p:txBody>
          <a:bodyPr wrap="square">
            <a:spAutoFit/>
          </a:bodyPr>
          <a:lstStyle/>
          <a:p>
            <a:r>
              <a:rPr lang="en-US" sz="6000" dirty="0">
                <a:solidFill>
                  <a:srgbClr val="FFFFFF"/>
                </a:solidFill>
                <a:latin typeface="Helvetica" panose="020B0604020202020204" pitchFamily="34" charset="0"/>
                <a:cs typeface="Helvetica" panose="020B0604020202020204" pitchFamily="34" charset="0"/>
              </a:rPr>
              <a:t>Merci! </a:t>
            </a:r>
            <a:endParaRPr lang="fr-CA" sz="6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2351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669191" y="798382"/>
            <a:ext cx="7522810" cy="5015207"/>
          </a:xfrm>
          <a:prstGeom prst="rect">
            <a:avLst/>
          </a:prstGeom>
        </p:spPr>
      </p:pic>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custDataLst>
              <p:tags r:id="rId3"/>
            </p:custDataLst>
          </p:nvPr>
        </p:nvSpPr>
        <p:spPr>
          <a:xfrm>
            <a:off x="674237" y="914400"/>
            <a:ext cx="3657600" cy="2887579"/>
          </a:xfrm>
        </p:spPr>
        <p:txBody>
          <a:bodyPr vert="horz" lIns="91440" tIns="45720" rIns="91440" bIns="45720" rtlCol="0" anchor="b">
            <a:normAutofit/>
          </a:bodyPr>
          <a:lstStyle/>
          <a:p>
            <a:pPr algn="ctr"/>
            <a:r>
              <a:rPr lang="en-US" sz="5400" b="1" kern="1200" dirty="0">
                <a:solidFill>
                  <a:srgbClr val="FFFFFF"/>
                </a:solidFill>
                <a:latin typeface="Helvetica" panose="020B0604020202020204" pitchFamily="34" charset="0"/>
                <a:ea typeface="Adobe Gothic Std B" panose="020B0800000000000000" pitchFamily="34" charset="-128"/>
                <a:cs typeface="Helvetica" panose="020B0604020202020204" pitchFamily="34" charset="0"/>
              </a:rPr>
              <a:t>RISQUES POUR LA SANTÉ</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173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2937058" y="6451259"/>
            <a:ext cx="491814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mn-cs"/>
                <a:hlinkClick r:id="rId7"/>
              </a:rPr>
              <a:t>https://www.youtube.com/watch?v=plQ7N9-4EJ0</a:t>
            </a:r>
            <a:r>
              <a:rPr kumimoji="0" lang="fr-CA"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Rectangle 5">
            <a:extLst>
              <a:ext uri="{FF2B5EF4-FFF2-40B4-BE49-F238E27FC236}">
                <a16:creationId xmlns:a16="http://schemas.microsoft.com/office/drawing/2014/main" id="{F780B597-516F-49CD-B1BD-90214D2E0788}"/>
              </a:ext>
            </a:extLst>
          </p:cNvPr>
          <p:cNvSpPr/>
          <p:nvPr>
            <p:custDataLst>
              <p:tags r:id="rId2"/>
            </p:custDataLst>
          </p:nvPr>
        </p:nvSpPr>
        <p:spPr>
          <a:xfrm>
            <a:off x="-145056" y="-53322"/>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re 1">
            <a:extLst>
              <a:ext uri="{FF2B5EF4-FFF2-40B4-BE49-F238E27FC236}">
                <a16:creationId xmlns:a16="http://schemas.microsoft.com/office/drawing/2014/main" id="{464AB0B3-AAB8-4F41-A375-F09C9C7F591A}"/>
              </a:ext>
            </a:extLst>
          </p:cNvPr>
          <p:cNvSpPr>
            <a:spLocks noGrp="1"/>
          </p:cNvSpPr>
          <p:nvPr>
            <p:ph type="title"/>
            <p:custDataLst>
              <p:tags r:id="rId3"/>
            </p:custDataLst>
          </p:nvPr>
        </p:nvSpPr>
        <p:spPr>
          <a:xfrm>
            <a:off x="582238" y="-227940"/>
            <a:ext cx="11435509" cy="1325562"/>
          </a:xfrm>
        </p:spPr>
        <p:txBody>
          <a:bodyPr>
            <a:normAutofit/>
          </a:bodyPr>
          <a:lstStyle/>
          <a:p>
            <a:pPr algn="ctr"/>
            <a:r>
              <a:rPr lang="fr-CA" sz="3600" dirty="0">
                <a:solidFill>
                  <a:schemeClr val="bg1"/>
                </a:solidFill>
                <a:latin typeface="Helvetica" panose="020B0604020202020204" pitchFamily="34" charset="0"/>
                <a:cs typeface="Helvetica" panose="020B0604020202020204" pitchFamily="34" charset="0"/>
              </a:rPr>
              <a:t>Gare à la </a:t>
            </a:r>
            <a:r>
              <a:rPr lang="fr-CA" sz="3600">
                <a:solidFill>
                  <a:schemeClr val="bg1"/>
                </a:solidFill>
                <a:latin typeface="Helvetica" panose="020B0604020202020204" pitchFamily="34" charset="0"/>
                <a:cs typeface="Helvetica" panose="020B0604020202020204" pitchFamily="34" charset="0"/>
              </a:rPr>
              <a:t>contamination par les </a:t>
            </a:r>
            <a:r>
              <a:rPr lang="fr-CA" sz="3600" dirty="0">
                <a:solidFill>
                  <a:schemeClr val="bg1"/>
                </a:solidFill>
                <a:latin typeface="Helvetica" panose="020B0604020202020204" pitchFamily="34" charset="0"/>
                <a:cs typeface="Helvetica" panose="020B0604020202020204" pitchFamily="34" charset="0"/>
              </a:rPr>
              <a:t>pesticides!</a:t>
            </a:r>
          </a:p>
        </p:txBody>
      </p:sp>
      <p:pic>
        <p:nvPicPr>
          <p:cNvPr id="2" name="plQ7N9-4EJ0"/>
          <p:cNvPicPr>
            <a:picLocks noRot="1" noChangeAspect="1"/>
          </p:cNvPicPr>
          <p:nvPr>
            <a:videoFile r:link="rId4"/>
          </p:nvPr>
        </p:nvPicPr>
        <p:blipFill>
          <a:blip r:embed="rId8"/>
          <a:stretch>
            <a:fillRect/>
          </a:stretch>
        </p:blipFill>
        <p:spPr>
          <a:xfrm>
            <a:off x="1126435" y="1124818"/>
            <a:ext cx="9420879" cy="5299245"/>
          </a:xfrm>
          <a:prstGeom prst="rect">
            <a:avLst/>
          </a:prstGeom>
        </p:spPr>
      </p:pic>
    </p:spTree>
    <p:extLst>
      <p:ext uri="{BB962C8B-B14F-4D97-AF65-F5344CB8AC3E}">
        <p14:creationId xmlns:p14="http://schemas.microsoft.com/office/powerpoint/2010/main" val="87531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849428" y="1791711"/>
            <a:ext cx="10515600" cy="1150539"/>
          </a:xfrm>
        </p:spPr>
        <p:txBody>
          <a:bodyPr>
            <a:normAutofit fontScale="92500"/>
          </a:bodyPr>
          <a:lstStyle/>
          <a:p>
            <a:pPr algn="ctr">
              <a:spcBef>
                <a:spcPct val="0"/>
              </a:spcBef>
              <a:buNone/>
            </a:pPr>
            <a:r>
              <a:rPr lang="fr-CA" altLang="fr-FR" sz="4000" b="1" dirty="0">
                <a:latin typeface="+mj-lt"/>
              </a:rPr>
              <a:t>Tous les produits et toutes les situations d’utilisation  </a:t>
            </a:r>
          </a:p>
          <a:p>
            <a:pPr algn="ctr">
              <a:spcBef>
                <a:spcPct val="0"/>
              </a:spcBef>
              <a:buNone/>
            </a:pPr>
            <a:r>
              <a:rPr lang="fr-CA" altLang="fr-FR" sz="4000" b="1" dirty="0">
                <a:latin typeface="+mj-lt"/>
              </a:rPr>
              <a:t>n’ont pas le même niveau de risque</a:t>
            </a:r>
          </a:p>
          <a:p>
            <a:endParaRPr lang="fr-CA" dirty="0"/>
          </a:p>
        </p:txBody>
      </p:sp>
      <p:sp>
        <p:nvSpPr>
          <p:cNvPr id="4" name="Rectangle 3">
            <a:extLst>
              <a:ext uri="{FF2B5EF4-FFF2-40B4-BE49-F238E27FC236}">
                <a16:creationId xmlns:a16="http://schemas.microsoft.com/office/drawing/2014/main" id="{A15C7033-AA1D-4F69-8080-7FA2B738D87E}"/>
              </a:ext>
            </a:extLst>
          </p:cNvPr>
          <p:cNvSpPr/>
          <p:nvPr>
            <p:custDataLst>
              <p:tags r:id="rId2"/>
            </p:custDataLst>
          </p:nvPr>
        </p:nvSpPr>
        <p:spPr>
          <a:xfrm>
            <a:off x="-145056" y="0"/>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Titre 1"/>
          <p:cNvSpPr>
            <a:spLocks noGrp="1"/>
          </p:cNvSpPr>
          <p:nvPr>
            <p:ph type="title"/>
            <p:custDataLst>
              <p:tags r:id="rId3"/>
            </p:custDataLst>
          </p:nvPr>
        </p:nvSpPr>
        <p:spPr>
          <a:xfrm>
            <a:off x="577" y="-174618"/>
            <a:ext cx="12213302" cy="1325562"/>
          </a:xfrm>
        </p:spPr>
        <p:txBody>
          <a:bodyPr>
            <a:normAutofit/>
          </a:bodyPr>
          <a:lstStyle/>
          <a:p>
            <a:pPr algn="ctr"/>
            <a:r>
              <a:rPr lang="fr-CA" sz="4000" dirty="0">
                <a:solidFill>
                  <a:schemeClr val="bg1"/>
                </a:solidFill>
                <a:latin typeface="Helvetica" panose="020B0604020202020204" pitchFamily="34" charset="0"/>
                <a:cs typeface="Helvetica" panose="020B0604020202020204" pitchFamily="34" charset="0"/>
              </a:rPr>
              <a:t>La notion de risque</a:t>
            </a:r>
          </a:p>
        </p:txBody>
      </p:sp>
      <p:sp>
        <p:nvSpPr>
          <p:cNvPr id="6" name="AutoShape 4"/>
          <p:cNvSpPr>
            <a:spLocks noChangeArrowheads="1"/>
          </p:cNvSpPr>
          <p:nvPr>
            <p:custDataLst>
              <p:tags r:id="rId4"/>
            </p:custDataLst>
          </p:nvPr>
        </p:nvSpPr>
        <p:spPr bwMode="auto">
          <a:xfrm>
            <a:off x="1117849" y="2901707"/>
            <a:ext cx="3139481" cy="2303335"/>
          </a:xfrm>
          <a:prstGeom prst="flowChartAlternateProcess">
            <a:avLst/>
          </a:prstGeom>
          <a:no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A" altLang="fr-FR" sz="4800" b="1" dirty="0">
                <a:solidFill>
                  <a:srgbClr val="FF0000"/>
                </a:solidFill>
                <a:latin typeface="Times New Roman" panose="02020603050405020304" pitchFamily="18" charset="0"/>
              </a:rPr>
              <a:t>RISQUE</a:t>
            </a:r>
          </a:p>
        </p:txBody>
      </p:sp>
      <p:sp>
        <p:nvSpPr>
          <p:cNvPr id="7" name="Text Box 5"/>
          <p:cNvSpPr txBox="1">
            <a:spLocks noChangeArrowheads="1"/>
          </p:cNvSpPr>
          <p:nvPr>
            <p:custDataLst>
              <p:tags r:id="rId5"/>
            </p:custDataLst>
          </p:nvPr>
        </p:nvSpPr>
        <p:spPr bwMode="auto">
          <a:xfrm>
            <a:off x="4181703" y="3391658"/>
            <a:ext cx="7633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fr-FR" sz="8000" dirty="0">
                <a:latin typeface="Times New Roman" panose="02020603050405020304" pitchFamily="18" charset="0"/>
              </a:rPr>
              <a:t>=</a:t>
            </a:r>
          </a:p>
        </p:txBody>
      </p:sp>
      <p:sp>
        <p:nvSpPr>
          <p:cNvPr id="8" name="AutoShape 6"/>
          <p:cNvSpPr>
            <a:spLocks noChangeArrowheads="1"/>
          </p:cNvSpPr>
          <p:nvPr>
            <p:custDataLst>
              <p:tags r:id="rId6"/>
            </p:custDataLst>
          </p:nvPr>
        </p:nvSpPr>
        <p:spPr bwMode="auto">
          <a:xfrm>
            <a:off x="5149678" y="3003323"/>
            <a:ext cx="2626325" cy="2100106"/>
          </a:xfrm>
          <a:prstGeom prst="flowChartAlternateProcess">
            <a:avLst/>
          </a:prstGeom>
          <a:no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A" altLang="fr-FR" sz="4000" b="1" dirty="0">
                <a:solidFill>
                  <a:srgbClr val="FFC000"/>
                </a:solidFill>
                <a:latin typeface="Times New Roman" panose="02020603050405020304" pitchFamily="18" charset="0"/>
              </a:rPr>
              <a:t>TOXICITÉ</a:t>
            </a:r>
          </a:p>
        </p:txBody>
      </p:sp>
      <p:sp>
        <p:nvSpPr>
          <p:cNvPr id="9" name="Text Box 7"/>
          <p:cNvSpPr txBox="1">
            <a:spLocks noChangeArrowheads="1"/>
          </p:cNvSpPr>
          <p:nvPr>
            <p:custDataLst>
              <p:tags r:id="rId7"/>
            </p:custDataLst>
          </p:nvPr>
        </p:nvSpPr>
        <p:spPr bwMode="auto">
          <a:xfrm>
            <a:off x="7776003" y="3391658"/>
            <a:ext cx="6078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fr-FR" sz="6600" dirty="0">
                <a:latin typeface="Times New Roman" panose="02020603050405020304" pitchFamily="18" charset="0"/>
              </a:rPr>
              <a:t>x</a:t>
            </a:r>
            <a:endParaRPr lang="fr-CA" altLang="fr-FR" sz="3600" dirty="0">
              <a:latin typeface="Times New Roman" panose="02020603050405020304" pitchFamily="18" charset="0"/>
            </a:endParaRPr>
          </a:p>
        </p:txBody>
      </p:sp>
      <p:sp>
        <p:nvSpPr>
          <p:cNvPr id="10" name="AutoShape 8"/>
          <p:cNvSpPr>
            <a:spLocks noChangeArrowheads="1"/>
          </p:cNvSpPr>
          <p:nvPr>
            <p:custDataLst>
              <p:tags r:id="rId8"/>
            </p:custDataLst>
          </p:nvPr>
        </p:nvSpPr>
        <p:spPr bwMode="auto">
          <a:xfrm>
            <a:off x="8507358" y="3003323"/>
            <a:ext cx="2987675" cy="2100106"/>
          </a:xfrm>
          <a:prstGeom prst="flowChartAlternateProcess">
            <a:avLst/>
          </a:prstGeom>
          <a:noFill/>
          <a:ln w="76200">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A" altLang="fr-FR" sz="4000" b="1" dirty="0">
                <a:solidFill>
                  <a:srgbClr val="0070C0"/>
                </a:solidFill>
                <a:latin typeface="Times New Roman" panose="02020603050405020304" pitchFamily="18" charset="0"/>
              </a:rPr>
              <a:t>EXPOSITION</a:t>
            </a:r>
          </a:p>
        </p:txBody>
      </p:sp>
    </p:spTree>
    <p:extLst>
      <p:ext uri="{BB962C8B-B14F-4D97-AF65-F5344CB8AC3E}">
        <p14:creationId xmlns:p14="http://schemas.microsoft.com/office/powerpoint/2010/main" val="18970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par>
                          <p:cTn id="22" fill="hold">
                            <p:stCondLst>
                              <p:cond delay="20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p:cNvPicPr>
            <a:picLocks noChangeAspect="1"/>
          </p:cNvPicPr>
          <p:nvPr>
            <p:custDataLst>
              <p:tags r:id="rId1"/>
            </p:custDataLst>
          </p:nvPr>
        </p:nvPicPr>
        <p:blipFill>
          <a:blip r:embed="rId25"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338385" y="1706085"/>
            <a:ext cx="1917258" cy="3686220"/>
          </a:xfrm>
          <a:prstGeom prst="rect">
            <a:avLst/>
          </a:prstGeom>
        </p:spPr>
      </p:pic>
      <p:pic>
        <p:nvPicPr>
          <p:cNvPr id="6" name="Picture 25"/>
          <p:cNvPicPr>
            <a:picLocks noChangeAspect="1"/>
          </p:cNvPicPr>
          <p:nvPr>
            <p:custDataLst>
              <p:tags r:id="rId2"/>
            </p:custDataLst>
          </p:nvPr>
        </p:nvPicPr>
        <p:blipFill>
          <a:blip r:embed="rId26"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201863" y="1755597"/>
            <a:ext cx="1891505" cy="3636707"/>
          </a:xfrm>
          <a:prstGeom prst="rect">
            <a:avLst/>
          </a:prstGeom>
        </p:spPr>
      </p:pic>
      <p:pic>
        <p:nvPicPr>
          <p:cNvPr id="7" name="Picture 26"/>
          <p:cNvPicPr>
            <a:picLocks noChangeAspect="1"/>
          </p:cNvPicPr>
          <p:nvPr>
            <p:custDataLst>
              <p:tags r:id="rId3"/>
            </p:custDataLst>
          </p:nvPr>
        </p:nvPicPr>
        <p:blipFill>
          <a:blip r:embed="rId26"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885685" y="1755597"/>
            <a:ext cx="1891505" cy="3636707"/>
          </a:xfrm>
          <a:prstGeom prst="rect">
            <a:avLst/>
          </a:prstGeom>
        </p:spPr>
      </p:pic>
      <p:pic>
        <p:nvPicPr>
          <p:cNvPr id="9" name="Picture 29"/>
          <p:cNvPicPr>
            <a:picLocks noChangeAspect="1"/>
          </p:cNvPicPr>
          <p:nvPr>
            <p:custDataLst>
              <p:tags r:id="rId4"/>
            </p:custDataLst>
          </p:nvPr>
        </p:nvPicPr>
        <p:blipFill>
          <a:blip r:embed="rId27"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577669" y="2435313"/>
            <a:ext cx="507536" cy="548687"/>
          </a:xfrm>
          <a:prstGeom prst="rect">
            <a:avLst/>
          </a:prstGeom>
        </p:spPr>
      </p:pic>
      <p:sp>
        <p:nvSpPr>
          <p:cNvPr id="10" name="Explosion 1 9"/>
          <p:cNvSpPr/>
          <p:nvPr>
            <p:custDataLst>
              <p:tags r:id="rId5"/>
            </p:custDataLst>
          </p:nvPr>
        </p:nvSpPr>
        <p:spPr>
          <a:xfrm>
            <a:off x="1971260" y="1845331"/>
            <a:ext cx="187664" cy="177797"/>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pic>
        <p:nvPicPr>
          <p:cNvPr id="12" name="Picture 27"/>
          <p:cNvPicPr>
            <a:picLocks noGrp="1" noChangeAspect="1"/>
          </p:cNvPicPr>
          <p:nvPr>
            <p:ph idx="1"/>
            <p:custDataLst>
              <p:tags r:id="rId6"/>
            </p:custDataLst>
          </p:nvPr>
        </p:nvPicPr>
        <p:blipFill>
          <a:blip r:embed="rId26"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69508" y="1706085"/>
            <a:ext cx="1917258" cy="3686220"/>
          </a:xfrm>
          <a:prstGeom prst="rect">
            <a:avLst/>
          </a:prstGeom>
        </p:spPr>
      </p:pic>
      <p:pic>
        <p:nvPicPr>
          <p:cNvPr id="8" name="Picture 28"/>
          <p:cNvPicPr>
            <a:picLocks noChangeAspect="1"/>
          </p:cNvPicPr>
          <p:nvPr>
            <p:custDataLst>
              <p:tags r:id="rId7"/>
            </p:custDataLst>
          </p:nvPr>
        </p:nvPicPr>
        <p:blipFill>
          <a:blip r:embed="rId28"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254070" y="3149132"/>
            <a:ext cx="438950" cy="361220"/>
          </a:xfrm>
          <a:prstGeom prst="rect">
            <a:avLst/>
          </a:prstGeom>
        </p:spPr>
      </p:pic>
      <p:cxnSp>
        <p:nvCxnSpPr>
          <p:cNvPr id="13" name="Straight Connector 20"/>
          <p:cNvCxnSpPr/>
          <p:nvPr>
            <p:custDataLst>
              <p:tags r:id="rId8"/>
            </p:custDataLst>
          </p:nvPr>
        </p:nvCxnSpPr>
        <p:spPr>
          <a:xfrm>
            <a:off x="7540111" y="2265216"/>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ZoneTexte 13"/>
          <p:cNvSpPr txBox="1"/>
          <p:nvPr>
            <p:custDataLst>
              <p:tags r:id="rId9"/>
            </p:custDataLst>
          </p:nvPr>
        </p:nvSpPr>
        <p:spPr>
          <a:xfrm>
            <a:off x="9435081" y="5512607"/>
            <a:ext cx="1697850" cy="830997"/>
          </a:xfrm>
          <a:prstGeom prst="rect">
            <a:avLst/>
          </a:prstGeom>
          <a:noFill/>
        </p:spPr>
        <p:txBody>
          <a:bodyPr wrap="square" rtlCol="0">
            <a:spAutoFit/>
          </a:bodyPr>
          <a:lstStyle/>
          <a:p>
            <a:pPr algn="ctr"/>
            <a:r>
              <a:rPr lang="fr-CA" sz="2400" dirty="0"/>
              <a:t>Peau</a:t>
            </a:r>
          </a:p>
          <a:p>
            <a:pPr algn="ctr"/>
            <a:r>
              <a:rPr lang="fr-CA" sz="2400"/>
              <a:t>(cutanée</a:t>
            </a:r>
            <a:r>
              <a:rPr lang="fr-CA" sz="2400" dirty="0"/>
              <a:t>)</a:t>
            </a:r>
          </a:p>
        </p:txBody>
      </p:sp>
      <p:sp>
        <p:nvSpPr>
          <p:cNvPr id="15" name="ZoneTexte 14"/>
          <p:cNvSpPr txBox="1"/>
          <p:nvPr>
            <p:custDataLst>
              <p:tags r:id="rId10"/>
            </p:custDataLst>
          </p:nvPr>
        </p:nvSpPr>
        <p:spPr>
          <a:xfrm>
            <a:off x="1446267" y="5521544"/>
            <a:ext cx="1590360" cy="830997"/>
          </a:xfrm>
          <a:prstGeom prst="rect">
            <a:avLst/>
          </a:prstGeom>
          <a:noFill/>
        </p:spPr>
        <p:txBody>
          <a:bodyPr wrap="square" rtlCol="0">
            <a:spAutoFit/>
          </a:bodyPr>
          <a:lstStyle/>
          <a:p>
            <a:pPr algn="ctr"/>
            <a:r>
              <a:rPr lang="fr-CA" sz="2400" dirty="0"/>
              <a:t>Yeux </a:t>
            </a:r>
          </a:p>
          <a:p>
            <a:pPr algn="ctr"/>
            <a:r>
              <a:rPr lang="fr-CA" sz="2400"/>
              <a:t>(oculaire</a:t>
            </a:r>
            <a:r>
              <a:rPr lang="fr-CA" sz="2400" dirty="0"/>
              <a:t>)</a:t>
            </a:r>
          </a:p>
        </p:txBody>
      </p:sp>
      <p:sp>
        <p:nvSpPr>
          <p:cNvPr id="16" name="ZoneTexte 15"/>
          <p:cNvSpPr txBox="1"/>
          <p:nvPr>
            <p:custDataLst>
              <p:tags r:id="rId11"/>
            </p:custDataLst>
          </p:nvPr>
        </p:nvSpPr>
        <p:spPr>
          <a:xfrm>
            <a:off x="3465775" y="5521542"/>
            <a:ext cx="2731324" cy="830997"/>
          </a:xfrm>
          <a:prstGeom prst="rect">
            <a:avLst/>
          </a:prstGeom>
          <a:noFill/>
        </p:spPr>
        <p:txBody>
          <a:bodyPr wrap="square" rtlCol="0">
            <a:spAutoFit/>
          </a:bodyPr>
          <a:lstStyle/>
          <a:p>
            <a:pPr algn="ctr"/>
            <a:r>
              <a:rPr lang="fr-CA" sz="2400" dirty="0"/>
              <a:t>Nez/Bouche</a:t>
            </a:r>
          </a:p>
          <a:p>
            <a:pPr algn="ctr"/>
            <a:r>
              <a:rPr lang="fr-CA" sz="2400" dirty="0"/>
              <a:t>(voies respiratoires)</a:t>
            </a:r>
          </a:p>
        </p:txBody>
      </p:sp>
      <p:sp>
        <p:nvSpPr>
          <p:cNvPr id="17" name="ZoneTexte 16"/>
          <p:cNvSpPr txBox="1"/>
          <p:nvPr>
            <p:custDataLst>
              <p:tags r:id="rId12"/>
            </p:custDataLst>
          </p:nvPr>
        </p:nvSpPr>
        <p:spPr>
          <a:xfrm>
            <a:off x="6679212" y="5521543"/>
            <a:ext cx="1697850" cy="830997"/>
          </a:xfrm>
          <a:prstGeom prst="rect">
            <a:avLst/>
          </a:prstGeom>
          <a:noFill/>
        </p:spPr>
        <p:txBody>
          <a:bodyPr wrap="square" rtlCol="0">
            <a:spAutoFit/>
          </a:bodyPr>
          <a:lstStyle/>
          <a:p>
            <a:pPr algn="ctr"/>
            <a:r>
              <a:rPr lang="fr-CA" sz="2400" dirty="0"/>
              <a:t>Bouche</a:t>
            </a:r>
          </a:p>
          <a:p>
            <a:pPr algn="ctr"/>
            <a:r>
              <a:rPr lang="fr-CA" sz="2400"/>
              <a:t>(ingestion</a:t>
            </a:r>
            <a:r>
              <a:rPr lang="fr-CA" sz="2400" dirty="0"/>
              <a:t>)</a:t>
            </a:r>
          </a:p>
        </p:txBody>
      </p:sp>
      <p:sp>
        <p:nvSpPr>
          <p:cNvPr id="3" name="ZoneTexte 2"/>
          <p:cNvSpPr txBox="1"/>
          <p:nvPr>
            <p:custDataLst>
              <p:tags r:id="rId13"/>
            </p:custDataLst>
          </p:nvPr>
        </p:nvSpPr>
        <p:spPr>
          <a:xfrm>
            <a:off x="924280" y="6484309"/>
            <a:ext cx="7114965" cy="276999"/>
          </a:xfrm>
          <a:prstGeom prst="rect">
            <a:avLst/>
          </a:prstGeom>
          <a:noFill/>
        </p:spPr>
        <p:txBody>
          <a:bodyPr wrap="square" rtlCol="0">
            <a:spAutoFit/>
          </a:bodyPr>
          <a:lstStyle/>
          <a:p>
            <a:r>
              <a:rPr lang="fr-CA" sz="1200" dirty="0"/>
              <a:t>Source : Pesticides </a:t>
            </a:r>
            <a:r>
              <a:rPr lang="fr-CA" sz="1200" dirty="0" err="1"/>
              <a:t>Educational</a:t>
            </a:r>
            <a:r>
              <a:rPr lang="fr-CA" sz="1200" dirty="0"/>
              <a:t> </a:t>
            </a:r>
            <a:r>
              <a:rPr lang="fr-CA" sz="1200" dirty="0" err="1"/>
              <a:t>Resources</a:t>
            </a:r>
            <a:r>
              <a:rPr lang="fr-CA" sz="1200" dirty="0"/>
              <a:t> Collaborative</a:t>
            </a:r>
          </a:p>
        </p:txBody>
      </p:sp>
      <p:sp>
        <p:nvSpPr>
          <p:cNvPr id="4" name="Rectangle 3"/>
          <p:cNvSpPr/>
          <p:nvPr>
            <p:custDataLst>
              <p:tags r:id="rId14"/>
            </p:custDataLst>
          </p:nvPr>
        </p:nvSpPr>
        <p:spPr>
          <a:xfrm>
            <a:off x="8471644" y="1051097"/>
            <a:ext cx="3695850" cy="646331"/>
          </a:xfrm>
          <a:prstGeom prst="rect">
            <a:avLst/>
          </a:prstGeom>
        </p:spPr>
        <p:txBody>
          <a:bodyPr wrap="square">
            <a:spAutoFit/>
          </a:bodyPr>
          <a:lstStyle/>
          <a:p>
            <a:pPr algn="ctr"/>
            <a:r>
              <a:rPr lang="fr-CA" b="1" dirty="0">
                <a:solidFill>
                  <a:srgbClr val="FF0000"/>
                </a:solidFill>
                <a:latin typeface="+mj-lt"/>
              </a:rPr>
              <a:t>Les mains sont la principale </a:t>
            </a:r>
          </a:p>
          <a:p>
            <a:pPr algn="ctr"/>
            <a:r>
              <a:rPr lang="fr-CA" b="1" dirty="0">
                <a:solidFill>
                  <a:srgbClr val="FF0000"/>
                </a:solidFill>
                <a:latin typeface="+mj-lt"/>
              </a:rPr>
              <a:t>voie de contamination</a:t>
            </a:r>
          </a:p>
        </p:txBody>
      </p:sp>
      <p:sp>
        <p:nvSpPr>
          <p:cNvPr id="21" name="Rectangle 20">
            <a:extLst>
              <a:ext uri="{FF2B5EF4-FFF2-40B4-BE49-F238E27FC236}">
                <a16:creationId xmlns:a16="http://schemas.microsoft.com/office/drawing/2014/main" id="{A15C7033-AA1D-4F69-8080-7FA2B738D87E}"/>
              </a:ext>
            </a:extLst>
          </p:cNvPr>
          <p:cNvSpPr/>
          <p:nvPr>
            <p:custDataLst>
              <p:tags r:id="rId15"/>
            </p:custDataLst>
          </p:nvPr>
        </p:nvSpPr>
        <p:spPr>
          <a:xfrm>
            <a:off x="-145056" y="0"/>
            <a:ext cx="12482111" cy="97632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custDataLst>
              <p:tags r:id="rId16"/>
            </p:custDataLst>
          </p:nvPr>
        </p:nvSpPr>
        <p:spPr>
          <a:xfrm>
            <a:off x="577" y="-174618"/>
            <a:ext cx="12213302" cy="1325562"/>
          </a:xfrm>
        </p:spPr>
        <p:txBody>
          <a:bodyPr>
            <a:normAutofit/>
          </a:bodyPr>
          <a:lstStyle/>
          <a:p>
            <a:pPr algn="ctr"/>
            <a:r>
              <a:rPr lang="fr-CA" sz="3200" dirty="0">
                <a:solidFill>
                  <a:schemeClr val="bg1"/>
                </a:solidFill>
                <a:latin typeface="Helvetica" panose="020B0604020202020204" pitchFamily="34" charset="0"/>
                <a:cs typeface="Helvetica" panose="020B0604020202020204" pitchFamily="34" charset="0"/>
              </a:rPr>
              <a:t>Les voies d’exposition possibles aux pesticides</a:t>
            </a:r>
          </a:p>
        </p:txBody>
      </p:sp>
      <p:sp>
        <p:nvSpPr>
          <p:cNvPr id="18" name="Explosion 1 17"/>
          <p:cNvSpPr/>
          <p:nvPr>
            <p:custDataLst>
              <p:tags r:id="rId17"/>
            </p:custDataLst>
          </p:nvPr>
        </p:nvSpPr>
        <p:spPr>
          <a:xfrm>
            <a:off x="2147615" y="1849262"/>
            <a:ext cx="187664" cy="177797"/>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20" name="Explosion 2 19"/>
          <p:cNvSpPr/>
          <p:nvPr>
            <p:custDataLst>
              <p:tags r:id="rId18"/>
            </p:custDataLst>
          </p:nvPr>
        </p:nvSpPr>
        <p:spPr>
          <a:xfrm rot="7982508">
            <a:off x="10164567" y="1692755"/>
            <a:ext cx="238879" cy="426300"/>
          </a:xfrm>
          <a:prstGeom prst="irregularSeal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endParaRPr>
          </a:p>
        </p:txBody>
      </p:sp>
      <p:sp>
        <p:nvSpPr>
          <p:cNvPr id="19" name="Explosion 2 18"/>
          <p:cNvSpPr/>
          <p:nvPr>
            <p:custDataLst>
              <p:tags r:id="rId19"/>
            </p:custDataLst>
          </p:nvPr>
        </p:nvSpPr>
        <p:spPr>
          <a:xfrm rot="1272825">
            <a:off x="9502679" y="3145980"/>
            <a:ext cx="238879" cy="426300"/>
          </a:xfrm>
          <a:prstGeom prst="irregularSeal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endParaRPr>
          </a:p>
        </p:txBody>
      </p:sp>
      <p:sp>
        <p:nvSpPr>
          <p:cNvPr id="11" name="Explosion 2 10"/>
          <p:cNvSpPr/>
          <p:nvPr>
            <p:custDataLst>
              <p:tags r:id="rId20"/>
            </p:custDataLst>
          </p:nvPr>
        </p:nvSpPr>
        <p:spPr>
          <a:xfrm rot="7982508">
            <a:off x="10991938" y="3378755"/>
            <a:ext cx="238879" cy="426300"/>
          </a:xfrm>
          <a:prstGeom prst="irregularSeal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endParaRPr>
          </a:p>
        </p:txBody>
      </p:sp>
      <p:sp>
        <p:nvSpPr>
          <p:cNvPr id="22" name="Explosion 2 21"/>
          <p:cNvSpPr/>
          <p:nvPr>
            <p:custDataLst>
              <p:tags r:id="rId21"/>
            </p:custDataLst>
          </p:nvPr>
        </p:nvSpPr>
        <p:spPr>
          <a:xfrm rot="1272825">
            <a:off x="10169340" y="2588484"/>
            <a:ext cx="345986" cy="426300"/>
          </a:xfrm>
          <a:prstGeom prst="irregularSeal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endParaRPr>
          </a:p>
        </p:txBody>
      </p:sp>
      <p:sp>
        <p:nvSpPr>
          <p:cNvPr id="23" name="Explosion 2 22"/>
          <p:cNvSpPr/>
          <p:nvPr>
            <p:custDataLst>
              <p:tags r:id="rId22"/>
            </p:custDataLst>
          </p:nvPr>
        </p:nvSpPr>
        <p:spPr>
          <a:xfrm rot="1272825">
            <a:off x="10002890" y="4976360"/>
            <a:ext cx="238879" cy="426300"/>
          </a:xfrm>
          <a:prstGeom prst="irregularSeal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endParaRPr>
          </a:p>
        </p:txBody>
      </p:sp>
    </p:spTree>
    <p:extLst>
      <p:ext uri="{BB962C8B-B14F-4D97-AF65-F5344CB8AC3E}">
        <p14:creationId xmlns:p14="http://schemas.microsoft.com/office/powerpoint/2010/main" val="46320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p:bldP spid="16" grpId="0"/>
      <p:bldP spid="17" grpId="0"/>
      <p:bldP spid="3" grpId="0"/>
      <p:bldP spid="4" grpId="0"/>
      <p:bldP spid="18" grpId="0" animBg="1"/>
      <p:bldP spid="20" grpId="0" animBg="1"/>
      <p:bldP spid="19" grpId="0" animBg="1"/>
      <p:bldP spid="11" grpId="0" animBg="1"/>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7"/>
</p:tagLst>
</file>

<file path=ppt/tags/tag105.xml><?xml version="1.0" encoding="utf-8"?>
<p:tagLst xmlns:a="http://schemas.openxmlformats.org/drawingml/2006/main" xmlns:r="http://schemas.openxmlformats.org/officeDocument/2006/relationships" xmlns:p="http://schemas.openxmlformats.org/presentationml/2006/main">
  <p:tag name="NUM" val="8"/>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0"/>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8"/>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20.xml><?xml version="1.0" encoding="utf-8"?>
<p:tagLst xmlns:a="http://schemas.openxmlformats.org/drawingml/2006/main" xmlns:r="http://schemas.openxmlformats.org/officeDocument/2006/relationships" xmlns:p="http://schemas.openxmlformats.org/presentationml/2006/main">
  <p:tag name="NUM" val="9"/>
</p:tagLst>
</file>

<file path=ppt/tags/tag121.xml><?xml version="1.0" encoding="utf-8"?>
<p:tagLst xmlns:a="http://schemas.openxmlformats.org/drawingml/2006/main" xmlns:r="http://schemas.openxmlformats.org/officeDocument/2006/relationships" xmlns:p="http://schemas.openxmlformats.org/presentationml/2006/main">
  <p:tag name="NUM" val="10"/>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6"/>
</p:tagLst>
</file>

<file path=ppt/tags/tag128.xml><?xml version="1.0" encoding="utf-8"?>
<p:tagLst xmlns:a="http://schemas.openxmlformats.org/drawingml/2006/main" xmlns:r="http://schemas.openxmlformats.org/officeDocument/2006/relationships" xmlns:p="http://schemas.openxmlformats.org/presentationml/2006/main">
  <p:tag name="NUM" val="7"/>
</p:tagLst>
</file>

<file path=ppt/tags/tag129.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30.xml><?xml version="1.0" encoding="utf-8"?>
<p:tagLst xmlns:a="http://schemas.openxmlformats.org/drawingml/2006/main" xmlns:r="http://schemas.openxmlformats.org/officeDocument/2006/relationships" xmlns:p="http://schemas.openxmlformats.org/presentationml/2006/main">
  <p:tag name="NUM" val="9"/>
</p:tagLst>
</file>

<file path=ppt/tags/tag131.xml><?xml version="1.0" encoding="utf-8"?>
<p:tagLst xmlns:a="http://schemas.openxmlformats.org/drawingml/2006/main" xmlns:r="http://schemas.openxmlformats.org/officeDocument/2006/relationships" xmlns:p="http://schemas.openxmlformats.org/presentationml/2006/main">
  <p:tag name="NUM" val="10"/>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0"/>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7"/>
</p:tagLst>
</file>

<file path=ppt/tags/tag148.xml><?xml version="1.0" encoding="utf-8"?>
<p:tagLst xmlns:a="http://schemas.openxmlformats.org/drawingml/2006/main" xmlns:r="http://schemas.openxmlformats.org/officeDocument/2006/relationships" xmlns:p="http://schemas.openxmlformats.org/presentationml/2006/main">
  <p:tag name="NUM" val="8"/>
</p:tagLst>
</file>

<file path=ppt/tags/tag149.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7"/>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6"/>
</p:tagLst>
</file>

<file path=ppt/tags/tag163.xml><?xml version="1.0" encoding="utf-8"?>
<p:tagLst xmlns:a="http://schemas.openxmlformats.org/drawingml/2006/main" xmlns:r="http://schemas.openxmlformats.org/officeDocument/2006/relationships" xmlns:p="http://schemas.openxmlformats.org/presentationml/2006/main">
  <p:tag name="NUM" val="7"/>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4"/>
</p:tagLst>
</file>

<file path=ppt/tags/tag168.xml><?xml version="1.0" encoding="utf-8"?>
<p:tagLst xmlns:a="http://schemas.openxmlformats.org/drawingml/2006/main" xmlns:r="http://schemas.openxmlformats.org/officeDocument/2006/relationships" xmlns:p="http://schemas.openxmlformats.org/presentationml/2006/main">
  <p:tag name="NUM" val="5"/>
</p:tagLst>
</file>

<file path=ppt/tags/tag169.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7"/>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7"/>
</p:tagLst>
</file>

<file path=ppt/tags/tag178.xml><?xml version="1.0" encoding="utf-8"?>
<p:tagLst xmlns:a="http://schemas.openxmlformats.org/drawingml/2006/main" xmlns:r="http://schemas.openxmlformats.org/officeDocument/2006/relationships" xmlns:p="http://schemas.openxmlformats.org/presentationml/2006/main">
  <p:tag name="NUM" val="8"/>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3"/>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6"/>
</p:tagLst>
</file>

<file path=ppt/tags/tag185.xml><?xml version="1.0" encoding="utf-8"?>
<p:tagLst xmlns:a="http://schemas.openxmlformats.org/drawingml/2006/main" xmlns:r="http://schemas.openxmlformats.org/officeDocument/2006/relationships" xmlns:p="http://schemas.openxmlformats.org/presentationml/2006/main">
  <p:tag name="NUM" val="7"/>
</p:tagLst>
</file>

<file path=ppt/tags/tag186.xml><?xml version="1.0" encoding="utf-8"?>
<p:tagLst xmlns:a="http://schemas.openxmlformats.org/drawingml/2006/main" xmlns:r="http://schemas.openxmlformats.org/officeDocument/2006/relationships" xmlns:p="http://schemas.openxmlformats.org/presentationml/2006/main">
  <p:tag name="NUM" val="8"/>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7"/>
</p:tagLst>
</file>

<file path=ppt/tags/tag194.xml><?xml version="1.0" encoding="utf-8"?>
<p:tagLst xmlns:a="http://schemas.openxmlformats.org/drawingml/2006/main" xmlns:r="http://schemas.openxmlformats.org/officeDocument/2006/relationships" xmlns:p="http://schemas.openxmlformats.org/presentationml/2006/main">
  <p:tag name="NUM" val="8"/>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6"/>
</p:tagLst>
</file>

<file path=ppt/tags/tag201.xml><?xml version="1.0" encoding="utf-8"?>
<p:tagLst xmlns:a="http://schemas.openxmlformats.org/drawingml/2006/main" xmlns:r="http://schemas.openxmlformats.org/officeDocument/2006/relationships" xmlns:p="http://schemas.openxmlformats.org/presentationml/2006/main">
  <p:tag name="NUM" val="7"/>
</p:tagLst>
</file>

<file path=ppt/tags/tag202.xml><?xml version="1.0" encoding="utf-8"?>
<p:tagLst xmlns:a="http://schemas.openxmlformats.org/drawingml/2006/main" xmlns:r="http://schemas.openxmlformats.org/officeDocument/2006/relationships" xmlns:p="http://schemas.openxmlformats.org/presentationml/2006/main">
  <p:tag name="NUM" val="8"/>
</p:tagLst>
</file>

<file path=ppt/tags/tag203.xml><?xml version="1.0" encoding="utf-8"?>
<p:tagLst xmlns:a="http://schemas.openxmlformats.org/drawingml/2006/main" xmlns:r="http://schemas.openxmlformats.org/officeDocument/2006/relationships" xmlns:p="http://schemas.openxmlformats.org/presentationml/2006/main">
  <p:tag name="NUM" val="9"/>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4"/>
</p:tagLst>
</file>

<file path=ppt/tags/tag208.xml><?xml version="1.0" encoding="utf-8"?>
<p:tagLst xmlns:a="http://schemas.openxmlformats.org/drawingml/2006/main" xmlns:r="http://schemas.openxmlformats.org/officeDocument/2006/relationships" xmlns:p="http://schemas.openxmlformats.org/presentationml/2006/main">
  <p:tag name="NUM" val="5"/>
</p:tagLst>
</file>

<file path=ppt/tags/tag209.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2"/>
</p:tagLst>
</file>

<file path=ppt/tags/tag211.xml><?xml version="1.0" encoding="utf-8"?>
<p:tagLst xmlns:a="http://schemas.openxmlformats.org/drawingml/2006/main" xmlns:r="http://schemas.openxmlformats.org/officeDocument/2006/relationships" xmlns:p="http://schemas.openxmlformats.org/presentationml/2006/main">
  <p:tag name="NUM" val="3"/>
</p:tagLst>
</file>

<file path=ppt/tags/tag212.xml><?xml version="1.0" encoding="utf-8"?>
<p:tagLst xmlns:a="http://schemas.openxmlformats.org/drawingml/2006/main" xmlns:r="http://schemas.openxmlformats.org/officeDocument/2006/relationships" xmlns:p="http://schemas.openxmlformats.org/presentationml/2006/main">
  <p:tag name="NUM" val="4"/>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1"/>
</p:tagLst>
</file>

<file path=ppt/tags/tag218.xml><?xml version="1.0" encoding="utf-8"?>
<p:tagLst xmlns:a="http://schemas.openxmlformats.org/drawingml/2006/main" xmlns:r="http://schemas.openxmlformats.org/officeDocument/2006/relationships" xmlns:p="http://schemas.openxmlformats.org/presentationml/2006/main">
  <p:tag name="NUM" val="2"/>
</p:tagLst>
</file>

<file path=ppt/tags/tag219.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7"/>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5"/>
</p:tagLst>
</file>

<file path=ppt/tags/tag232.xml><?xml version="1.0" encoding="utf-8"?>
<p:tagLst xmlns:a="http://schemas.openxmlformats.org/drawingml/2006/main" xmlns:r="http://schemas.openxmlformats.org/officeDocument/2006/relationships" xmlns:p="http://schemas.openxmlformats.org/presentationml/2006/main">
  <p:tag name="NUM" val="6"/>
</p:tagLst>
</file>

<file path=ppt/tags/tag233.xml><?xml version="1.0" encoding="utf-8"?>
<p:tagLst xmlns:a="http://schemas.openxmlformats.org/drawingml/2006/main" xmlns:r="http://schemas.openxmlformats.org/officeDocument/2006/relationships" xmlns:p="http://schemas.openxmlformats.org/presentationml/2006/main">
  <p:tag name="NUM" val="7"/>
</p:tagLst>
</file>

<file path=ppt/tags/tag234.xml><?xml version="1.0" encoding="utf-8"?>
<p:tagLst xmlns:a="http://schemas.openxmlformats.org/drawingml/2006/main" xmlns:r="http://schemas.openxmlformats.org/officeDocument/2006/relationships" xmlns:p="http://schemas.openxmlformats.org/presentationml/2006/main">
  <p:tag name="NUM" val="8"/>
</p:tagLst>
</file>

<file path=ppt/tags/tag235.xml><?xml version="1.0" encoding="utf-8"?>
<p:tagLst xmlns:a="http://schemas.openxmlformats.org/drawingml/2006/main" xmlns:r="http://schemas.openxmlformats.org/officeDocument/2006/relationships" xmlns:p="http://schemas.openxmlformats.org/presentationml/2006/main">
  <p:tag name="NUM" val="9"/>
</p:tagLst>
</file>

<file path=ppt/tags/tag236.xml><?xml version="1.0" encoding="utf-8"?>
<p:tagLst xmlns:a="http://schemas.openxmlformats.org/drawingml/2006/main" xmlns:r="http://schemas.openxmlformats.org/officeDocument/2006/relationships" xmlns:p="http://schemas.openxmlformats.org/presentationml/2006/main">
  <p:tag name="NUM" val="10"/>
</p:tagLst>
</file>

<file path=ppt/tags/tag237.xml><?xml version="1.0" encoding="utf-8"?>
<p:tagLst xmlns:a="http://schemas.openxmlformats.org/drawingml/2006/main" xmlns:r="http://schemas.openxmlformats.org/officeDocument/2006/relationships" xmlns:p="http://schemas.openxmlformats.org/presentationml/2006/main">
  <p:tag name="NUM" val="11"/>
</p:tagLst>
</file>

<file path=ppt/tags/tag238.xml><?xml version="1.0" encoding="utf-8"?>
<p:tagLst xmlns:a="http://schemas.openxmlformats.org/drawingml/2006/main" xmlns:r="http://schemas.openxmlformats.org/officeDocument/2006/relationships" xmlns:p="http://schemas.openxmlformats.org/presentationml/2006/main">
  <p:tag name="NUM" val="12"/>
</p:tagLst>
</file>

<file path=ppt/tags/tag239.xml><?xml version="1.0" encoding="utf-8"?>
<p:tagLst xmlns:a="http://schemas.openxmlformats.org/drawingml/2006/main" xmlns:r="http://schemas.openxmlformats.org/officeDocument/2006/relationships" xmlns:p="http://schemas.openxmlformats.org/presentationml/2006/main">
  <p:tag name="NUM" val="13"/>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14"/>
</p:tagLst>
</file>

<file path=ppt/tags/tag241.xml><?xml version="1.0" encoding="utf-8"?>
<p:tagLst xmlns:a="http://schemas.openxmlformats.org/drawingml/2006/main" xmlns:r="http://schemas.openxmlformats.org/officeDocument/2006/relationships" xmlns:p="http://schemas.openxmlformats.org/presentationml/2006/main">
  <p:tag name="NUM" val="15"/>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3"/>
</p:tagLst>
</file>

<file path=ppt/tags/tag245.xml><?xml version="1.0" encoding="utf-8"?>
<p:tagLst xmlns:a="http://schemas.openxmlformats.org/drawingml/2006/main" xmlns:r="http://schemas.openxmlformats.org/officeDocument/2006/relationships" xmlns:p="http://schemas.openxmlformats.org/presentationml/2006/main">
  <p:tag name="NUM" val="4"/>
</p:tagLst>
</file>

<file path=ppt/tags/tag246.xml><?xml version="1.0" encoding="utf-8"?>
<p:tagLst xmlns:a="http://schemas.openxmlformats.org/drawingml/2006/main" xmlns:r="http://schemas.openxmlformats.org/officeDocument/2006/relationships" xmlns:p="http://schemas.openxmlformats.org/presentationml/2006/main">
  <p:tag name="NUM" val="5"/>
</p:tagLst>
</file>

<file path=ppt/tags/tag247.xml><?xml version="1.0" encoding="utf-8"?>
<p:tagLst xmlns:a="http://schemas.openxmlformats.org/drawingml/2006/main" xmlns:r="http://schemas.openxmlformats.org/officeDocument/2006/relationships" xmlns:p="http://schemas.openxmlformats.org/presentationml/2006/main">
  <p:tag name="NUM" val="6"/>
</p:tagLst>
</file>

<file path=ppt/tags/tag248.xml><?xml version="1.0" encoding="utf-8"?>
<p:tagLst xmlns:a="http://schemas.openxmlformats.org/drawingml/2006/main" xmlns:r="http://schemas.openxmlformats.org/officeDocument/2006/relationships" xmlns:p="http://schemas.openxmlformats.org/presentationml/2006/main">
  <p:tag name="NUM" val="7"/>
</p:tagLst>
</file>

<file path=ppt/tags/tag249.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2"/>
</p:tagLst>
</file>

<file path=ppt/tags/tag251.xml><?xml version="1.0" encoding="utf-8"?>
<p:tagLst xmlns:a="http://schemas.openxmlformats.org/drawingml/2006/main" xmlns:r="http://schemas.openxmlformats.org/officeDocument/2006/relationships" xmlns:p="http://schemas.openxmlformats.org/presentationml/2006/main">
  <p:tag name="NUM" val="3"/>
</p:tagLst>
</file>

<file path=ppt/tags/tag252.xml><?xml version="1.0" encoding="utf-8"?>
<p:tagLst xmlns:a="http://schemas.openxmlformats.org/drawingml/2006/main" xmlns:r="http://schemas.openxmlformats.org/officeDocument/2006/relationships" xmlns:p="http://schemas.openxmlformats.org/presentationml/2006/main">
  <p:tag name="NUM" val="4"/>
</p:tagLst>
</file>

<file path=ppt/tags/tag253.xml><?xml version="1.0" encoding="utf-8"?>
<p:tagLst xmlns:a="http://schemas.openxmlformats.org/drawingml/2006/main" xmlns:r="http://schemas.openxmlformats.org/officeDocument/2006/relationships" xmlns:p="http://schemas.openxmlformats.org/presentationml/2006/main">
  <p:tag name="NUM" val="1"/>
</p:tagLst>
</file>

<file path=ppt/tags/tag254.xml><?xml version="1.0" encoding="utf-8"?>
<p:tagLst xmlns:a="http://schemas.openxmlformats.org/drawingml/2006/main" xmlns:r="http://schemas.openxmlformats.org/officeDocument/2006/relationships" xmlns:p="http://schemas.openxmlformats.org/presentationml/2006/main">
  <p:tag name="NUM" val="2"/>
</p:tagLst>
</file>

<file path=ppt/tags/tag255.xml><?xml version="1.0" encoding="utf-8"?>
<p:tagLst xmlns:a="http://schemas.openxmlformats.org/drawingml/2006/main" xmlns:r="http://schemas.openxmlformats.org/officeDocument/2006/relationships" xmlns:p="http://schemas.openxmlformats.org/presentationml/2006/main">
  <p:tag name="NUM" val="3"/>
</p:tagLst>
</file>

<file path=ppt/tags/tag256.xml><?xml version="1.0" encoding="utf-8"?>
<p:tagLst xmlns:a="http://schemas.openxmlformats.org/drawingml/2006/main" xmlns:r="http://schemas.openxmlformats.org/officeDocument/2006/relationships" xmlns:p="http://schemas.openxmlformats.org/presentationml/2006/main">
  <p:tag name="NUM" val="4"/>
</p:tagLst>
</file>

<file path=ppt/tags/tag257.xml><?xml version="1.0" encoding="utf-8"?>
<p:tagLst xmlns:a="http://schemas.openxmlformats.org/drawingml/2006/main" xmlns:r="http://schemas.openxmlformats.org/officeDocument/2006/relationships" xmlns:p="http://schemas.openxmlformats.org/presentationml/2006/main">
  <p:tag name="NUM" val="5"/>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1"/>
</p:tagLst>
</file>

<file path=ppt/tags/tag262.xml><?xml version="1.0" encoding="utf-8"?>
<p:tagLst xmlns:a="http://schemas.openxmlformats.org/drawingml/2006/main" xmlns:r="http://schemas.openxmlformats.org/officeDocument/2006/relationships" xmlns:p="http://schemas.openxmlformats.org/presentationml/2006/main">
  <p:tag name="NUM" val="2"/>
</p:tagLst>
</file>

<file path=ppt/tags/tag263.xml><?xml version="1.0" encoding="utf-8"?>
<p:tagLst xmlns:a="http://schemas.openxmlformats.org/drawingml/2006/main" xmlns:r="http://schemas.openxmlformats.org/officeDocument/2006/relationships" xmlns:p="http://schemas.openxmlformats.org/presentationml/2006/main">
  <p:tag name="NUM" val="3"/>
</p:tagLst>
</file>

<file path=ppt/tags/tag264.xml><?xml version="1.0" encoding="utf-8"?>
<p:tagLst xmlns:a="http://schemas.openxmlformats.org/drawingml/2006/main" xmlns:r="http://schemas.openxmlformats.org/officeDocument/2006/relationships" xmlns:p="http://schemas.openxmlformats.org/presentationml/2006/main">
  <p:tag name="NUM" val="4"/>
</p:tagLst>
</file>

<file path=ppt/tags/tag265.xml><?xml version="1.0" encoding="utf-8"?>
<p:tagLst xmlns:a="http://schemas.openxmlformats.org/drawingml/2006/main" xmlns:r="http://schemas.openxmlformats.org/officeDocument/2006/relationships" xmlns:p="http://schemas.openxmlformats.org/presentationml/2006/main">
  <p:tag name="NUM" val="5"/>
</p:tagLst>
</file>

<file path=ppt/tags/tag266.xml><?xml version="1.0" encoding="utf-8"?>
<p:tagLst xmlns:a="http://schemas.openxmlformats.org/drawingml/2006/main" xmlns:r="http://schemas.openxmlformats.org/officeDocument/2006/relationships" xmlns:p="http://schemas.openxmlformats.org/presentationml/2006/main">
  <p:tag name="NUM" val="6"/>
</p:tagLst>
</file>

<file path=ppt/tags/tag267.xml><?xml version="1.0" encoding="utf-8"?>
<p:tagLst xmlns:a="http://schemas.openxmlformats.org/drawingml/2006/main" xmlns:r="http://schemas.openxmlformats.org/officeDocument/2006/relationships" xmlns:p="http://schemas.openxmlformats.org/presentationml/2006/main">
  <p:tag name="NUM" val="7"/>
</p:tagLst>
</file>

<file path=ppt/tags/tag268.xml><?xml version="1.0" encoding="utf-8"?>
<p:tagLst xmlns:a="http://schemas.openxmlformats.org/drawingml/2006/main" xmlns:r="http://schemas.openxmlformats.org/officeDocument/2006/relationships" xmlns:p="http://schemas.openxmlformats.org/presentationml/2006/main">
  <p:tag name="NUM" val="8"/>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5"/>
</p:tagLst>
</file>

<file path=ppt/tags/tag274.xml><?xml version="1.0" encoding="utf-8"?>
<p:tagLst xmlns:a="http://schemas.openxmlformats.org/drawingml/2006/main" xmlns:r="http://schemas.openxmlformats.org/officeDocument/2006/relationships" xmlns:p="http://schemas.openxmlformats.org/presentationml/2006/main">
  <p:tag name="NUM" val="6"/>
</p:tagLst>
</file>

<file path=ppt/tags/tag275.xml><?xml version="1.0" encoding="utf-8"?>
<p:tagLst xmlns:a="http://schemas.openxmlformats.org/drawingml/2006/main" xmlns:r="http://schemas.openxmlformats.org/officeDocument/2006/relationships" xmlns:p="http://schemas.openxmlformats.org/presentationml/2006/main">
  <p:tag name="NUM" val="7"/>
</p:tagLst>
</file>

<file path=ppt/tags/tag276.xml><?xml version="1.0" encoding="utf-8"?>
<p:tagLst xmlns:a="http://schemas.openxmlformats.org/drawingml/2006/main" xmlns:r="http://schemas.openxmlformats.org/officeDocument/2006/relationships" xmlns:p="http://schemas.openxmlformats.org/presentationml/2006/main">
  <p:tag name="NUM" val="8"/>
</p:tagLst>
</file>

<file path=ppt/tags/tag277.xml><?xml version="1.0" encoding="utf-8"?>
<p:tagLst xmlns:a="http://schemas.openxmlformats.org/drawingml/2006/main" xmlns:r="http://schemas.openxmlformats.org/officeDocument/2006/relationships" xmlns:p="http://schemas.openxmlformats.org/presentationml/2006/main">
  <p:tag name="NUM" val="9"/>
</p:tagLst>
</file>

<file path=ppt/tags/tag278.xml><?xml version="1.0" encoding="utf-8"?>
<p:tagLst xmlns:a="http://schemas.openxmlformats.org/drawingml/2006/main" xmlns:r="http://schemas.openxmlformats.org/officeDocument/2006/relationships" xmlns:p="http://schemas.openxmlformats.org/presentationml/2006/main">
  <p:tag name="NUM" val="1"/>
</p:tagLst>
</file>

<file path=ppt/tags/tag279.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3"/>
</p:tagLst>
</file>

<file path=ppt/tags/tag281.xml><?xml version="1.0" encoding="utf-8"?>
<p:tagLst xmlns:a="http://schemas.openxmlformats.org/drawingml/2006/main" xmlns:r="http://schemas.openxmlformats.org/officeDocument/2006/relationships" xmlns:p="http://schemas.openxmlformats.org/presentationml/2006/main">
  <p:tag name="NUM" val="4"/>
</p:tagLst>
</file>

<file path=ppt/tags/tag282.xml><?xml version="1.0" encoding="utf-8"?>
<p:tagLst xmlns:a="http://schemas.openxmlformats.org/drawingml/2006/main" xmlns:r="http://schemas.openxmlformats.org/officeDocument/2006/relationships" xmlns:p="http://schemas.openxmlformats.org/presentationml/2006/main">
  <p:tag name="NUM" val="5"/>
</p:tagLst>
</file>

<file path=ppt/tags/tag283.xml><?xml version="1.0" encoding="utf-8"?>
<p:tagLst xmlns:a="http://schemas.openxmlformats.org/drawingml/2006/main" xmlns:r="http://schemas.openxmlformats.org/officeDocument/2006/relationships" xmlns:p="http://schemas.openxmlformats.org/presentationml/2006/main">
  <p:tag name="NUM" val="6"/>
</p:tagLst>
</file>

<file path=ppt/tags/tag284.xml><?xml version="1.0" encoding="utf-8"?>
<p:tagLst xmlns:a="http://schemas.openxmlformats.org/drawingml/2006/main" xmlns:r="http://schemas.openxmlformats.org/officeDocument/2006/relationships" xmlns:p="http://schemas.openxmlformats.org/presentationml/2006/main">
  <p:tag name="NUM" val="7"/>
</p:tagLst>
</file>

<file path=ppt/tags/tag285.xml><?xml version="1.0" encoding="utf-8"?>
<p:tagLst xmlns:a="http://schemas.openxmlformats.org/drawingml/2006/main" xmlns:r="http://schemas.openxmlformats.org/officeDocument/2006/relationships" xmlns:p="http://schemas.openxmlformats.org/presentationml/2006/main">
  <p:tag name="NUM" val="8"/>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3"/>
</p:tagLst>
</file>

<file path=ppt/tags/tag289.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290.xml><?xml version="1.0" encoding="utf-8"?>
<p:tagLst xmlns:a="http://schemas.openxmlformats.org/drawingml/2006/main" xmlns:r="http://schemas.openxmlformats.org/officeDocument/2006/relationships" xmlns:p="http://schemas.openxmlformats.org/presentationml/2006/main">
  <p:tag name="NUM" val="5"/>
</p:tagLst>
</file>

<file path=ppt/tags/tag291.xml><?xml version="1.0" encoding="utf-8"?>
<p:tagLst xmlns:a="http://schemas.openxmlformats.org/drawingml/2006/main" xmlns:r="http://schemas.openxmlformats.org/officeDocument/2006/relationships" xmlns:p="http://schemas.openxmlformats.org/presentationml/2006/main">
  <p:tag name="NUM" val="6"/>
</p:tagLst>
</file>

<file path=ppt/tags/tag292.xml><?xml version="1.0" encoding="utf-8"?>
<p:tagLst xmlns:a="http://schemas.openxmlformats.org/drawingml/2006/main" xmlns:r="http://schemas.openxmlformats.org/officeDocument/2006/relationships" xmlns:p="http://schemas.openxmlformats.org/presentationml/2006/main">
  <p:tag name="NUM" val="7"/>
</p:tagLst>
</file>

<file path=ppt/tags/tag293.xml><?xml version="1.0" encoding="utf-8"?>
<p:tagLst xmlns:a="http://schemas.openxmlformats.org/drawingml/2006/main" xmlns:r="http://schemas.openxmlformats.org/officeDocument/2006/relationships" xmlns:p="http://schemas.openxmlformats.org/presentationml/2006/main">
  <p:tag name="NUM" val="8"/>
</p:tagLst>
</file>

<file path=ppt/tags/tag294.xml><?xml version="1.0" encoding="utf-8"?>
<p:tagLst xmlns:a="http://schemas.openxmlformats.org/drawingml/2006/main" xmlns:r="http://schemas.openxmlformats.org/officeDocument/2006/relationships" xmlns:p="http://schemas.openxmlformats.org/presentationml/2006/main">
  <p:tag name="NUM" val="9"/>
</p:tagLst>
</file>

<file path=ppt/tags/tag295.xml><?xml version="1.0" encoding="utf-8"?>
<p:tagLst xmlns:a="http://schemas.openxmlformats.org/drawingml/2006/main" xmlns:r="http://schemas.openxmlformats.org/officeDocument/2006/relationships" xmlns:p="http://schemas.openxmlformats.org/presentationml/2006/main">
  <p:tag name="NUM" val="1"/>
</p:tagLst>
</file>

<file path=ppt/tags/tag296.xml><?xml version="1.0" encoding="utf-8"?>
<p:tagLst xmlns:a="http://schemas.openxmlformats.org/drawingml/2006/main" xmlns:r="http://schemas.openxmlformats.org/officeDocument/2006/relationships" xmlns:p="http://schemas.openxmlformats.org/presentationml/2006/main">
  <p:tag name="NUM" val="2"/>
</p:tagLst>
</file>

<file path=ppt/tags/tag297.xml><?xml version="1.0" encoding="utf-8"?>
<p:tagLst xmlns:a="http://schemas.openxmlformats.org/drawingml/2006/main" xmlns:r="http://schemas.openxmlformats.org/officeDocument/2006/relationships" xmlns:p="http://schemas.openxmlformats.org/presentationml/2006/main">
  <p:tag name="NUM" val="3"/>
</p:tagLst>
</file>

<file path=ppt/tags/tag298.xml><?xml version="1.0" encoding="utf-8"?>
<p:tagLst xmlns:a="http://schemas.openxmlformats.org/drawingml/2006/main" xmlns:r="http://schemas.openxmlformats.org/officeDocument/2006/relationships" xmlns:p="http://schemas.openxmlformats.org/presentationml/2006/main">
  <p:tag name="NUM" val="1"/>
</p:tagLst>
</file>

<file path=ppt/tags/tag29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00.xml><?xml version="1.0" encoding="utf-8"?>
<p:tagLst xmlns:a="http://schemas.openxmlformats.org/drawingml/2006/main" xmlns:r="http://schemas.openxmlformats.org/officeDocument/2006/relationships" xmlns:p="http://schemas.openxmlformats.org/presentationml/2006/main">
  <p:tag name="NUM" val="3"/>
</p:tagLst>
</file>

<file path=ppt/tags/tag301.xml><?xml version="1.0" encoding="utf-8"?>
<p:tagLst xmlns:a="http://schemas.openxmlformats.org/drawingml/2006/main" xmlns:r="http://schemas.openxmlformats.org/officeDocument/2006/relationships" xmlns:p="http://schemas.openxmlformats.org/presentationml/2006/main">
  <p:tag name="NUM" val="4"/>
</p:tagLst>
</file>

<file path=ppt/tags/tag302.xml><?xml version="1.0" encoding="utf-8"?>
<p:tagLst xmlns:a="http://schemas.openxmlformats.org/drawingml/2006/main" xmlns:r="http://schemas.openxmlformats.org/officeDocument/2006/relationships" xmlns:p="http://schemas.openxmlformats.org/presentationml/2006/main">
  <p:tag name="NUM" val="5"/>
</p:tagLst>
</file>

<file path=ppt/tags/tag303.xml><?xml version="1.0" encoding="utf-8"?>
<p:tagLst xmlns:a="http://schemas.openxmlformats.org/drawingml/2006/main" xmlns:r="http://schemas.openxmlformats.org/officeDocument/2006/relationships" xmlns:p="http://schemas.openxmlformats.org/presentationml/2006/main">
  <p:tag name="NUM" val="6"/>
</p:tagLst>
</file>

<file path=ppt/tags/tag304.xml><?xml version="1.0" encoding="utf-8"?>
<p:tagLst xmlns:a="http://schemas.openxmlformats.org/drawingml/2006/main" xmlns:r="http://schemas.openxmlformats.org/officeDocument/2006/relationships" xmlns:p="http://schemas.openxmlformats.org/presentationml/2006/main">
  <p:tag name="NUM" val="7"/>
</p:tagLst>
</file>

<file path=ppt/tags/tag305.xml><?xml version="1.0" encoding="utf-8"?>
<p:tagLst xmlns:a="http://schemas.openxmlformats.org/drawingml/2006/main" xmlns:r="http://schemas.openxmlformats.org/officeDocument/2006/relationships" xmlns:p="http://schemas.openxmlformats.org/presentationml/2006/main">
  <p:tag name="NUM" val="8"/>
</p:tagLst>
</file>

<file path=ppt/tags/tag306.xml><?xml version="1.0" encoding="utf-8"?>
<p:tagLst xmlns:a="http://schemas.openxmlformats.org/drawingml/2006/main" xmlns:r="http://schemas.openxmlformats.org/officeDocument/2006/relationships" xmlns:p="http://schemas.openxmlformats.org/presentationml/2006/main">
  <p:tag name="NUM" val="9"/>
</p:tagLst>
</file>

<file path=ppt/tags/tag307.xml><?xml version="1.0" encoding="utf-8"?>
<p:tagLst xmlns:a="http://schemas.openxmlformats.org/drawingml/2006/main" xmlns:r="http://schemas.openxmlformats.org/officeDocument/2006/relationships" xmlns:p="http://schemas.openxmlformats.org/presentationml/2006/main">
  <p:tag name="NUM" val="10"/>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3"/>
</p:tagLst>
</file>

<file path=ppt/tags/tag314.xml><?xml version="1.0" encoding="utf-8"?>
<p:tagLst xmlns:a="http://schemas.openxmlformats.org/drawingml/2006/main" xmlns:r="http://schemas.openxmlformats.org/officeDocument/2006/relationships" xmlns:p="http://schemas.openxmlformats.org/presentationml/2006/main">
  <p:tag name="NUM" val="4"/>
</p:tagLst>
</file>

<file path=ppt/tags/tag315.xml><?xml version="1.0" encoding="utf-8"?>
<p:tagLst xmlns:a="http://schemas.openxmlformats.org/drawingml/2006/main" xmlns:r="http://schemas.openxmlformats.org/officeDocument/2006/relationships" xmlns:p="http://schemas.openxmlformats.org/presentationml/2006/main">
  <p:tag name="NUM" val="5"/>
</p:tagLst>
</file>

<file path=ppt/tags/tag316.xml><?xml version="1.0" encoding="utf-8"?>
<p:tagLst xmlns:a="http://schemas.openxmlformats.org/drawingml/2006/main" xmlns:r="http://schemas.openxmlformats.org/officeDocument/2006/relationships" xmlns:p="http://schemas.openxmlformats.org/presentationml/2006/main">
  <p:tag name="NUM" val="6"/>
</p:tagLst>
</file>

<file path=ppt/tags/tag317.xml><?xml version="1.0" encoding="utf-8"?>
<p:tagLst xmlns:a="http://schemas.openxmlformats.org/drawingml/2006/main" xmlns:r="http://schemas.openxmlformats.org/officeDocument/2006/relationships" xmlns:p="http://schemas.openxmlformats.org/presentationml/2006/main">
  <p:tag name="NUM" val="7"/>
</p:tagLst>
</file>

<file path=ppt/tags/tag318.xml><?xml version="1.0" encoding="utf-8"?>
<p:tagLst xmlns:a="http://schemas.openxmlformats.org/drawingml/2006/main" xmlns:r="http://schemas.openxmlformats.org/officeDocument/2006/relationships" xmlns:p="http://schemas.openxmlformats.org/presentationml/2006/main">
  <p:tag name="NUM" val="8"/>
</p:tagLst>
</file>

<file path=ppt/tags/tag319.xml><?xml version="1.0" encoding="utf-8"?>
<p:tagLst xmlns:a="http://schemas.openxmlformats.org/drawingml/2006/main" xmlns:r="http://schemas.openxmlformats.org/officeDocument/2006/relationships" xmlns:p="http://schemas.openxmlformats.org/presentationml/2006/main">
  <p:tag name="NUM" val="9"/>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20.xml><?xml version="1.0" encoding="utf-8"?>
<p:tagLst xmlns:a="http://schemas.openxmlformats.org/drawingml/2006/main" xmlns:r="http://schemas.openxmlformats.org/officeDocument/2006/relationships" xmlns:p="http://schemas.openxmlformats.org/presentationml/2006/main">
  <p:tag name="NUM" val="10"/>
</p:tagLst>
</file>

<file path=ppt/tags/tag321.xml><?xml version="1.0" encoding="utf-8"?>
<p:tagLst xmlns:a="http://schemas.openxmlformats.org/drawingml/2006/main" xmlns:r="http://schemas.openxmlformats.org/officeDocument/2006/relationships" xmlns:p="http://schemas.openxmlformats.org/presentationml/2006/main">
  <p:tag name="NUM" val="11"/>
</p:tagLst>
</file>

<file path=ppt/tags/tag322.xml><?xml version="1.0" encoding="utf-8"?>
<p:tagLst xmlns:a="http://schemas.openxmlformats.org/drawingml/2006/main" xmlns:r="http://schemas.openxmlformats.org/officeDocument/2006/relationships" xmlns:p="http://schemas.openxmlformats.org/presentationml/2006/main">
  <p:tag name="NUM" val="12"/>
</p:tagLst>
</file>

<file path=ppt/tags/tag323.xml><?xml version="1.0" encoding="utf-8"?>
<p:tagLst xmlns:a="http://schemas.openxmlformats.org/drawingml/2006/main" xmlns:r="http://schemas.openxmlformats.org/officeDocument/2006/relationships" xmlns:p="http://schemas.openxmlformats.org/presentationml/2006/main">
  <p:tag name="NUM" val="1"/>
</p:tagLst>
</file>

<file path=ppt/tags/tag324.xml><?xml version="1.0" encoding="utf-8"?>
<p:tagLst xmlns:a="http://schemas.openxmlformats.org/drawingml/2006/main" xmlns:r="http://schemas.openxmlformats.org/officeDocument/2006/relationships" xmlns:p="http://schemas.openxmlformats.org/presentationml/2006/main">
  <p:tag name="NUM" val="2"/>
</p:tagLst>
</file>

<file path=ppt/tags/tag325.xml><?xml version="1.0" encoding="utf-8"?>
<p:tagLst xmlns:a="http://schemas.openxmlformats.org/drawingml/2006/main" xmlns:r="http://schemas.openxmlformats.org/officeDocument/2006/relationships" xmlns:p="http://schemas.openxmlformats.org/presentationml/2006/main">
  <p:tag name="NUM" val="3"/>
</p:tagLst>
</file>

<file path=ppt/tags/tag326.xml><?xml version="1.0" encoding="utf-8"?>
<p:tagLst xmlns:a="http://schemas.openxmlformats.org/drawingml/2006/main" xmlns:r="http://schemas.openxmlformats.org/officeDocument/2006/relationships" xmlns:p="http://schemas.openxmlformats.org/presentationml/2006/main">
  <p:tag name="NUM" val="4"/>
</p:tagLst>
</file>

<file path=ppt/tags/tag327.xml><?xml version="1.0" encoding="utf-8"?>
<p:tagLst xmlns:a="http://schemas.openxmlformats.org/drawingml/2006/main" xmlns:r="http://schemas.openxmlformats.org/officeDocument/2006/relationships" xmlns:p="http://schemas.openxmlformats.org/presentationml/2006/main">
  <p:tag name="NUM" val="5"/>
</p:tagLst>
</file>

<file path=ppt/tags/tag328.xml><?xml version="1.0" encoding="utf-8"?>
<p:tagLst xmlns:a="http://schemas.openxmlformats.org/drawingml/2006/main" xmlns:r="http://schemas.openxmlformats.org/officeDocument/2006/relationships" xmlns:p="http://schemas.openxmlformats.org/presentationml/2006/main">
  <p:tag name="NUM" val="6"/>
</p:tagLst>
</file>

<file path=ppt/tags/tag329.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2"/>
</p:tagLst>
</file>

<file path=ppt/tags/tag331.xml><?xml version="1.0" encoding="utf-8"?>
<p:tagLst xmlns:a="http://schemas.openxmlformats.org/drawingml/2006/main" xmlns:r="http://schemas.openxmlformats.org/officeDocument/2006/relationships" xmlns:p="http://schemas.openxmlformats.org/presentationml/2006/main">
  <p:tag name="NUM" val="3"/>
</p:tagLst>
</file>

<file path=ppt/tags/tag332.xml><?xml version="1.0" encoding="utf-8"?>
<p:tagLst xmlns:a="http://schemas.openxmlformats.org/drawingml/2006/main" xmlns:r="http://schemas.openxmlformats.org/officeDocument/2006/relationships" xmlns:p="http://schemas.openxmlformats.org/presentationml/2006/main">
  <p:tag name="NUM" val="4"/>
</p:tagLst>
</file>

<file path=ppt/tags/tag333.xml><?xml version="1.0" encoding="utf-8"?>
<p:tagLst xmlns:a="http://schemas.openxmlformats.org/drawingml/2006/main" xmlns:r="http://schemas.openxmlformats.org/officeDocument/2006/relationships" xmlns:p="http://schemas.openxmlformats.org/presentationml/2006/main">
  <p:tag name="NUM" val="5"/>
</p:tagLst>
</file>

<file path=ppt/tags/tag334.xml><?xml version="1.0" encoding="utf-8"?>
<p:tagLst xmlns:a="http://schemas.openxmlformats.org/drawingml/2006/main" xmlns:r="http://schemas.openxmlformats.org/officeDocument/2006/relationships" xmlns:p="http://schemas.openxmlformats.org/presentationml/2006/main">
  <p:tag name="NUM" val="6"/>
</p:tagLst>
</file>

<file path=ppt/tags/tag335.xml><?xml version="1.0" encoding="utf-8"?>
<p:tagLst xmlns:a="http://schemas.openxmlformats.org/drawingml/2006/main" xmlns:r="http://schemas.openxmlformats.org/officeDocument/2006/relationships" xmlns:p="http://schemas.openxmlformats.org/presentationml/2006/main">
  <p:tag name="NUM" val="7"/>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3"/>
</p:tagLst>
</file>

<file path=ppt/tags/tag339.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40.xml><?xml version="1.0" encoding="utf-8"?>
<p:tagLst xmlns:a="http://schemas.openxmlformats.org/drawingml/2006/main" xmlns:r="http://schemas.openxmlformats.org/officeDocument/2006/relationships" xmlns:p="http://schemas.openxmlformats.org/presentationml/2006/main">
  <p:tag name="NUM" val="5"/>
</p:tagLst>
</file>

<file path=ppt/tags/tag341.xml><?xml version="1.0" encoding="utf-8"?>
<p:tagLst xmlns:a="http://schemas.openxmlformats.org/drawingml/2006/main" xmlns:r="http://schemas.openxmlformats.org/officeDocument/2006/relationships" xmlns:p="http://schemas.openxmlformats.org/presentationml/2006/main">
  <p:tag name="NUM" val="6"/>
</p:tagLst>
</file>

<file path=ppt/tags/tag342.xml><?xml version="1.0" encoding="utf-8"?>
<p:tagLst xmlns:a="http://schemas.openxmlformats.org/drawingml/2006/main" xmlns:r="http://schemas.openxmlformats.org/officeDocument/2006/relationships" xmlns:p="http://schemas.openxmlformats.org/presentationml/2006/main">
  <p:tag name="NUM" val="1"/>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1"/>
</p:tagLst>
</file>

<file path=ppt/tags/tag347.xml><?xml version="1.0" encoding="utf-8"?>
<p:tagLst xmlns:a="http://schemas.openxmlformats.org/drawingml/2006/main" xmlns:r="http://schemas.openxmlformats.org/officeDocument/2006/relationships" xmlns:p="http://schemas.openxmlformats.org/presentationml/2006/main">
  <p:tag name="NUM" val="2"/>
</p:tagLst>
</file>

<file path=ppt/tags/tag348.xml><?xml version="1.0" encoding="utf-8"?>
<p:tagLst xmlns:a="http://schemas.openxmlformats.org/drawingml/2006/main" xmlns:r="http://schemas.openxmlformats.org/officeDocument/2006/relationships" xmlns:p="http://schemas.openxmlformats.org/presentationml/2006/main">
  <p:tag name="NUM" val="3"/>
</p:tagLst>
</file>

<file path=ppt/tags/tag349.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50.xml><?xml version="1.0" encoding="utf-8"?>
<p:tagLst xmlns:a="http://schemas.openxmlformats.org/drawingml/2006/main" xmlns:r="http://schemas.openxmlformats.org/officeDocument/2006/relationships" xmlns:p="http://schemas.openxmlformats.org/presentationml/2006/main">
  <p:tag name="NUM" val="5"/>
</p:tagLst>
</file>

<file path=ppt/tags/tag351.xml><?xml version="1.0" encoding="utf-8"?>
<p:tagLst xmlns:a="http://schemas.openxmlformats.org/drawingml/2006/main" xmlns:r="http://schemas.openxmlformats.org/officeDocument/2006/relationships" xmlns:p="http://schemas.openxmlformats.org/presentationml/2006/main">
  <p:tag name="NUM" val="6"/>
</p:tagLst>
</file>

<file path=ppt/tags/tag352.xml><?xml version="1.0" encoding="utf-8"?>
<p:tagLst xmlns:a="http://schemas.openxmlformats.org/drawingml/2006/main" xmlns:r="http://schemas.openxmlformats.org/officeDocument/2006/relationships" xmlns:p="http://schemas.openxmlformats.org/presentationml/2006/main">
  <p:tag name="NUM" val="7"/>
</p:tagLst>
</file>

<file path=ppt/tags/tag353.xml><?xml version="1.0" encoding="utf-8"?>
<p:tagLst xmlns:a="http://schemas.openxmlformats.org/drawingml/2006/main" xmlns:r="http://schemas.openxmlformats.org/officeDocument/2006/relationships" xmlns:p="http://schemas.openxmlformats.org/presentationml/2006/main">
  <p:tag name="NUM" val="8"/>
</p:tagLst>
</file>

<file path=ppt/tags/tag354.xml><?xml version="1.0" encoding="utf-8"?>
<p:tagLst xmlns:a="http://schemas.openxmlformats.org/drawingml/2006/main" xmlns:r="http://schemas.openxmlformats.org/officeDocument/2006/relationships" xmlns:p="http://schemas.openxmlformats.org/presentationml/2006/main">
  <p:tag name="NUM" val="1"/>
</p:tagLst>
</file>

<file path=ppt/tags/tag355.xml><?xml version="1.0" encoding="utf-8"?>
<p:tagLst xmlns:a="http://schemas.openxmlformats.org/drawingml/2006/main" xmlns:r="http://schemas.openxmlformats.org/officeDocument/2006/relationships" xmlns:p="http://schemas.openxmlformats.org/presentationml/2006/main">
  <p:tag name="NUM" val="2"/>
</p:tagLst>
</file>

<file path=ppt/tags/tag356.xml><?xml version="1.0" encoding="utf-8"?>
<p:tagLst xmlns:a="http://schemas.openxmlformats.org/drawingml/2006/main" xmlns:r="http://schemas.openxmlformats.org/officeDocument/2006/relationships" xmlns:p="http://schemas.openxmlformats.org/presentationml/2006/main">
  <p:tag name="NUM" val="3"/>
</p:tagLst>
</file>

<file path=ppt/tags/tag357.xml><?xml version="1.0" encoding="utf-8"?>
<p:tagLst xmlns:a="http://schemas.openxmlformats.org/drawingml/2006/main" xmlns:r="http://schemas.openxmlformats.org/officeDocument/2006/relationships" xmlns:p="http://schemas.openxmlformats.org/presentationml/2006/main">
  <p:tag name="NUM" val="4"/>
</p:tagLst>
</file>

<file path=ppt/tags/tag358.xml><?xml version="1.0" encoding="utf-8"?>
<p:tagLst xmlns:a="http://schemas.openxmlformats.org/drawingml/2006/main" xmlns:r="http://schemas.openxmlformats.org/officeDocument/2006/relationships" xmlns:p="http://schemas.openxmlformats.org/presentationml/2006/main">
  <p:tag name="NUM" val="1"/>
</p:tagLst>
</file>

<file path=ppt/tags/tag359.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60.xml><?xml version="1.0" encoding="utf-8"?>
<p:tagLst xmlns:a="http://schemas.openxmlformats.org/drawingml/2006/main" xmlns:r="http://schemas.openxmlformats.org/officeDocument/2006/relationships" xmlns:p="http://schemas.openxmlformats.org/presentationml/2006/main">
  <p:tag name="NUM" val="3"/>
</p:tagLst>
</file>

<file path=ppt/tags/tag361.xml><?xml version="1.0" encoding="utf-8"?>
<p:tagLst xmlns:a="http://schemas.openxmlformats.org/drawingml/2006/main" xmlns:r="http://schemas.openxmlformats.org/officeDocument/2006/relationships" xmlns:p="http://schemas.openxmlformats.org/presentationml/2006/main">
  <p:tag name="NUM" val="1"/>
</p:tagLst>
</file>

<file path=ppt/tags/tag362.xml><?xml version="1.0" encoding="utf-8"?>
<p:tagLst xmlns:a="http://schemas.openxmlformats.org/drawingml/2006/main" xmlns:r="http://schemas.openxmlformats.org/officeDocument/2006/relationships" xmlns:p="http://schemas.openxmlformats.org/presentationml/2006/main">
  <p:tag name="NUM" val="2"/>
</p:tagLst>
</file>

<file path=ppt/tags/tag363.xml><?xml version="1.0" encoding="utf-8"?>
<p:tagLst xmlns:a="http://schemas.openxmlformats.org/drawingml/2006/main" xmlns:r="http://schemas.openxmlformats.org/officeDocument/2006/relationships" xmlns:p="http://schemas.openxmlformats.org/presentationml/2006/main">
  <p:tag name="NUM" val="3"/>
</p:tagLst>
</file>

<file path=ppt/tags/tag364.xml><?xml version="1.0" encoding="utf-8"?>
<p:tagLst xmlns:a="http://schemas.openxmlformats.org/drawingml/2006/main" xmlns:r="http://schemas.openxmlformats.org/officeDocument/2006/relationships" xmlns:p="http://schemas.openxmlformats.org/presentationml/2006/main">
  <p:tag name="NUM" val="4"/>
</p:tagLst>
</file>

<file path=ppt/tags/tag365.xml><?xml version="1.0" encoding="utf-8"?>
<p:tagLst xmlns:a="http://schemas.openxmlformats.org/drawingml/2006/main" xmlns:r="http://schemas.openxmlformats.org/officeDocument/2006/relationships" xmlns:p="http://schemas.openxmlformats.org/presentationml/2006/main">
  <p:tag name="NUM" val="5"/>
</p:tagLst>
</file>

<file path=ppt/tags/tag366.xml><?xml version="1.0" encoding="utf-8"?>
<p:tagLst xmlns:a="http://schemas.openxmlformats.org/drawingml/2006/main" xmlns:r="http://schemas.openxmlformats.org/officeDocument/2006/relationships" xmlns:p="http://schemas.openxmlformats.org/presentationml/2006/main">
  <p:tag name="NUM" val="6"/>
</p:tagLst>
</file>

<file path=ppt/tags/tag367.xml><?xml version="1.0" encoding="utf-8"?>
<p:tagLst xmlns:a="http://schemas.openxmlformats.org/drawingml/2006/main" xmlns:r="http://schemas.openxmlformats.org/officeDocument/2006/relationships" xmlns:p="http://schemas.openxmlformats.org/presentationml/2006/main">
  <p:tag name="NUM" val="7"/>
</p:tagLst>
</file>

<file path=ppt/tags/tag368.xml><?xml version="1.0" encoding="utf-8"?>
<p:tagLst xmlns:a="http://schemas.openxmlformats.org/drawingml/2006/main" xmlns:r="http://schemas.openxmlformats.org/officeDocument/2006/relationships" xmlns:p="http://schemas.openxmlformats.org/presentationml/2006/main">
  <p:tag name="NUM" val="8"/>
</p:tagLst>
</file>

<file path=ppt/tags/tag369.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70.xml><?xml version="1.0" encoding="utf-8"?>
<p:tagLst xmlns:a="http://schemas.openxmlformats.org/drawingml/2006/main" xmlns:r="http://schemas.openxmlformats.org/officeDocument/2006/relationships" xmlns:p="http://schemas.openxmlformats.org/presentationml/2006/main">
  <p:tag name="NUM" val="10"/>
</p:tagLst>
</file>

<file path=ppt/tags/tag371.xml><?xml version="1.0" encoding="utf-8"?>
<p:tagLst xmlns:a="http://schemas.openxmlformats.org/drawingml/2006/main" xmlns:r="http://schemas.openxmlformats.org/officeDocument/2006/relationships" xmlns:p="http://schemas.openxmlformats.org/presentationml/2006/main">
  <p:tag name="NUM" val="11"/>
</p:tagLst>
</file>

<file path=ppt/tags/tag372.xml><?xml version="1.0" encoding="utf-8"?>
<p:tagLst xmlns:a="http://schemas.openxmlformats.org/drawingml/2006/main" xmlns:r="http://schemas.openxmlformats.org/officeDocument/2006/relationships" xmlns:p="http://schemas.openxmlformats.org/presentationml/2006/main">
  <p:tag name="NUM" val="12"/>
</p:tagLst>
</file>

<file path=ppt/tags/tag373.xml><?xml version="1.0" encoding="utf-8"?>
<p:tagLst xmlns:a="http://schemas.openxmlformats.org/drawingml/2006/main" xmlns:r="http://schemas.openxmlformats.org/officeDocument/2006/relationships" xmlns:p="http://schemas.openxmlformats.org/presentationml/2006/main">
  <p:tag name="NUM" val="13"/>
</p:tagLst>
</file>

<file path=ppt/tags/tag374.xml><?xml version="1.0" encoding="utf-8"?>
<p:tagLst xmlns:a="http://schemas.openxmlformats.org/drawingml/2006/main" xmlns:r="http://schemas.openxmlformats.org/officeDocument/2006/relationships" xmlns:p="http://schemas.openxmlformats.org/presentationml/2006/main">
  <p:tag name="NUM" val="14"/>
</p:tagLst>
</file>

<file path=ppt/tags/tag375.xml><?xml version="1.0" encoding="utf-8"?>
<p:tagLst xmlns:a="http://schemas.openxmlformats.org/drawingml/2006/main" xmlns:r="http://schemas.openxmlformats.org/officeDocument/2006/relationships" xmlns:p="http://schemas.openxmlformats.org/presentationml/2006/main">
  <p:tag name="NUM" val="15"/>
</p:tagLst>
</file>

<file path=ppt/tags/tag376.xml><?xml version="1.0" encoding="utf-8"?>
<p:tagLst xmlns:a="http://schemas.openxmlformats.org/drawingml/2006/main" xmlns:r="http://schemas.openxmlformats.org/officeDocument/2006/relationships" xmlns:p="http://schemas.openxmlformats.org/presentationml/2006/main">
  <p:tag name="NUM" val="16"/>
</p:tagLst>
</file>

<file path=ppt/tags/tag377.xml><?xml version="1.0" encoding="utf-8"?>
<p:tagLst xmlns:a="http://schemas.openxmlformats.org/drawingml/2006/main" xmlns:r="http://schemas.openxmlformats.org/officeDocument/2006/relationships" xmlns:p="http://schemas.openxmlformats.org/presentationml/2006/main">
  <p:tag name="NUM" val="17"/>
</p:tagLst>
</file>

<file path=ppt/tags/tag378.xml><?xml version="1.0" encoding="utf-8"?>
<p:tagLst xmlns:a="http://schemas.openxmlformats.org/drawingml/2006/main" xmlns:r="http://schemas.openxmlformats.org/officeDocument/2006/relationships" xmlns:p="http://schemas.openxmlformats.org/presentationml/2006/main">
  <p:tag name="NUM" val="1"/>
</p:tagLst>
</file>

<file path=ppt/tags/tag379.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80.xml><?xml version="1.0" encoding="utf-8"?>
<p:tagLst xmlns:a="http://schemas.openxmlformats.org/drawingml/2006/main" xmlns:r="http://schemas.openxmlformats.org/officeDocument/2006/relationships" xmlns:p="http://schemas.openxmlformats.org/presentationml/2006/main">
  <p:tag name="NUM" val="2"/>
</p:tagLst>
</file>

<file path=ppt/tags/tag381.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9"/>
</p:tagLst>
</file>

<file path=ppt/tags/tag51.xml><?xml version="1.0" encoding="utf-8"?>
<p:tagLst xmlns:a="http://schemas.openxmlformats.org/drawingml/2006/main" xmlns:r="http://schemas.openxmlformats.org/officeDocument/2006/relationships" xmlns:p="http://schemas.openxmlformats.org/presentationml/2006/main">
  <p:tag name="NUM" val="10"/>
</p:tagLst>
</file>

<file path=ppt/tags/tag52.xml><?xml version="1.0" encoding="utf-8"?>
<p:tagLst xmlns:a="http://schemas.openxmlformats.org/drawingml/2006/main" xmlns:r="http://schemas.openxmlformats.org/officeDocument/2006/relationships" xmlns:p="http://schemas.openxmlformats.org/presentationml/2006/main">
  <p:tag name="NUM" val="11"/>
</p:tagLst>
</file>

<file path=ppt/tags/tag53.xml><?xml version="1.0" encoding="utf-8"?>
<p:tagLst xmlns:a="http://schemas.openxmlformats.org/drawingml/2006/main" xmlns:r="http://schemas.openxmlformats.org/officeDocument/2006/relationships" xmlns:p="http://schemas.openxmlformats.org/presentationml/2006/main">
  <p:tag name="NUM" val="12"/>
</p:tagLst>
</file>

<file path=ppt/tags/tag54.xml><?xml version="1.0" encoding="utf-8"?>
<p:tagLst xmlns:a="http://schemas.openxmlformats.org/drawingml/2006/main" xmlns:r="http://schemas.openxmlformats.org/officeDocument/2006/relationships" xmlns:p="http://schemas.openxmlformats.org/presentationml/2006/main">
  <p:tag name="NUM" val="13"/>
</p:tagLst>
</file>

<file path=ppt/tags/tag55.xml><?xml version="1.0" encoding="utf-8"?>
<p:tagLst xmlns:a="http://schemas.openxmlformats.org/drawingml/2006/main" xmlns:r="http://schemas.openxmlformats.org/officeDocument/2006/relationships" xmlns:p="http://schemas.openxmlformats.org/presentationml/2006/main">
  <p:tag name="NUM" val="14"/>
</p:tagLst>
</file>

<file path=ppt/tags/tag56.xml><?xml version="1.0" encoding="utf-8"?>
<p:tagLst xmlns:a="http://schemas.openxmlformats.org/drawingml/2006/main" xmlns:r="http://schemas.openxmlformats.org/officeDocument/2006/relationships" xmlns:p="http://schemas.openxmlformats.org/presentationml/2006/main">
  <p:tag name="NUM" val="15"/>
</p:tagLst>
</file>

<file path=ppt/tags/tag57.xml><?xml version="1.0" encoding="utf-8"?>
<p:tagLst xmlns:a="http://schemas.openxmlformats.org/drawingml/2006/main" xmlns:r="http://schemas.openxmlformats.org/officeDocument/2006/relationships" xmlns:p="http://schemas.openxmlformats.org/presentationml/2006/main">
  <p:tag name="NUM" val="16"/>
</p:tagLst>
</file>

<file path=ppt/tags/tag58.xml><?xml version="1.0" encoding="utf-8"?>
<p:tagLst xmlns:a="http://schemas.openxmlformats.org/drawingml/2006/main" xmlns:r="http://schemas.openxmlformats.org/officeDocument/2006/relationships" xmlns:p="http://schemas.openxmlformats.org/presentationml/2006/main">
  <p:tag name="NUM" val="17"/>
</p:tagLst>
</file>

<file path=ppt/tags/tag59.xml><?xml version="1.0" encoding="utf-8"?>
<p:tagLst xmlns:a="http://schemas.openxmlformats.org/drawingml/2006/main" xmlns:r="http://schemas.openxmlformats.org/officeDocument/2006/relationships" xmlns:p="http://schemas.openxmlformats.org/presentationml/2006/main">
  <p:tag name="NUM" val="18"/>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9"/>
</p:tagLst>
</file>

<file path=ppt/tags/tag61.xml><?xml version="1.0" encoding="utf-8"?>
<p:tagLst xmlns:a="http://schemas.openxmlformats.org/drawingml/2006/main" xmlns:r="http://schemas.openxmlformats.org/officeDocument/2006/relationships" xmlns:p="http://schemas.openxmlformats.org/presentationml/2006/main">
  <p:tag name="NUM" val="20"/>
</p:tagLst>
</file>

<file path=ppt/tags/tag62.xml><?xml version="1.0" encoding="utf-8"?>
<p:tagLst xmlns:a="http://schemas.openxmlformats.org/drawingml/2006/main" xmlns:r="http://schemas.openxmlformats.org/officeDocument/2006/relationships" xmlns:p="http://schemas.openxmlformats.org/presentationml/2006/main">
  <p:tag name="NUM" val="21"/>
</p:tagLst>
</file>

<file path=ppt/tags/tag63.xml><?xml version="1.0" encoding="utf-8"?>
<p:tagLst xmlns:a="http://schemas.openxmlformats.org/drawingml/2006/main" xmlns:r="http://schemas.openxmlformats.org/officeDocument/2006/relationships" xmlns:p="http://schemas.openxmlformats.org/presentationml/2006/main">
  <p:tag name="NUM" val="22"/>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7826</TotalTime>
  <Words>2919</Words>
  <Application>Microsoft Office PowerPoint</Application>
  <PresentationFormat>Grand écran</PresentationFormat>
  <Paragraphs>543</Paragraphs>
  <Slides>57</Slides>
  <Notes>57</Notes>
  <HiddenSlides>0</HiddenSlides>
  <MMClips>2</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2</vt:i4>
      </vt:variant>
      <vt:variant>
        <vt:lpstr>Titres des diapositives</vt:lpstr>
      </vt:variant>
      <vt:variant>
        <vt:i4>57</vt:i4>
      </vt:variant>
    </vt:vector>
  </HeadingPairs>
  <TitlesOfParts>
    <vt:vector size="70" baseType="lpstr">
      <vt:lpstr>Adobe Gothic Std B</vt:lpstr>
      <vt:lpstr>Adobe Ming Std L</vt:lpstr>
      <vt:lpstr>ＭＳ Ｐゴシック</vt:lpstr>
      <vt:lpstr>Arial</vt:lpstr>
      <vt:lpstr>Calibri</vt:lpstr>
      <vt:lpstr>Calibri Light</vt:lpstr>
      <vt:lpstr>Copperplate Gothic Bold</vt:lpstr>
      <vt:lpstr>Helvetica</vt:lpstr>
      <vt:lpstr>Times New Roman</vt:lpstr>
      <vt:lpstr>Wingdings 2</vt:lpstr>
      <vt:lpstr>HDOfficeLightV0</vt:lpstr>
      <vt:lpstr>Graphique Microsoft Excel</vt:lpstr>
      <vt:lpstr>Graphique</vt:lpstr>
      <vt:lpstr>Présentation PowerPoint</vt:lpstr>
      <vt:lpstr>Financement et comité de travail </vt:lpstr>
      <vt:lpstr>NOS PRÉCIEUX COLLABORATEURS</vt:lpstr>
      <vt:lpstr>Pesticide ou produit antiparasitaire</vt:lpstr>
      <vt:lpstr>PLAN</vt:lpstr>
      <vt:lpstr>RISQUES POUR LA SANTÉ</vt:lpstr>
      <vt:lpstr>Gare à la contamination par les pesticides!</vt:lpstr>
      <vt:lpstr>La notion de risque</vt:lpstr>
      <vt:lpstr>Les voies d’exposition possibles aux pesticides</vt:lpstr>
      <vt:lpstr>Exposition des travailleurs </vt:lpstr>
      <vt:lpstr>Intoxications chroniques = effets à long terme</vt:lpstr>
      <vt:lpstr>Intoxications chroniques = effets à long terme</vt:lpstr>
      <vt:lpstr>Intoxication aiguë = effet rapide</vt:lpstr>
      <vt:lpstr>Facteurs qui influencent la sévérité des intoxications</vt:lpstr>
      <vt:lpstr>Intoxications chroniques = effets à long terme</vt:lpstr>
      <vt:lpstr>Manipulations à risque</vt:lpstr>
      <vt:lpstr>CADRE LÉGAL</vt:lpstr>
      <vt:lpstr>Lois et règlements sur l’utilisation sécuritaire des pesticides </vt:lpstr>
      <vt:lpstr>Étiquette du produit</vt:lpstr>
      <vt:lpstr>Les délais</vt:lpstr>
      <vt:lpstr>APPROCHE PRÉVENTIVE</vt:lpstr>
      <vt:lpstr>Présentation PowerPoint</vt:lpstr>
      <vt:lpstr>Présentation PowerPoint</vt:lpstr>
      <vt:lpstr>Présentation PowerPoint</vt:lpstr>
      <vt:lpstr>2. Isoler les travailleurs du danger</vt:lpstr>
      <vt:lpstr>Cabine propre : indispensable ! </vt:lpstr>
      <vt:lpstr>Cabine propre : indispensable ! </vt:lpstr>
      <vt:lpstr>Cabine propre : indispensable ! </vt:lpstr>
      <vt:lpstr>Présentation PowerPoint</vt:lpstr>
      <vt:lpstr>Présentation PowerPoint</vt:lpstr>
      <vt:lpstr>PROTECTION INDIVIDUELLE : HYGIÈNE ET ÉQUIPEMENTS</vt:lpstr>
      <vt:lpstr>EPI - Vidéo</vt:lpstr>
      <vt:lpstr>Gants - Survol</vt:lpstr>
      <vt:lpstr>Marquage</vt:lpstr>
      <vt:lpstr>Marquage       - Pictogrammes</vt:lpstr>
      <vt:lpstr>Présentation PowerPoint</vt:lpstr>
      <vt:lpstr>Présentation PowerPoint</vt:lpstr>
      <vt:lpstr>Présentation PowerPoint</vt:lpstr>
      <vt:lpstr>Présentation PowerPoint</vt:lpstr>
      <vt:lpstr>No 1</vt:lpstr>
      <vt:lpstr>Présentation PowerPoint</vt:lpstr>
      <vt:lpstr>Présentation PowerPoint</vt:lpstr>
      <vt:lpstr>Présentation PowerPoint</vt:lpstr>
      <vt:lpstr>Choisir un gant réutilisable</vt:lpstr>
      <vt:lpstr>Présentation PowerPoint</vt:lpstr>
      <vt:lpstr>Présentation PowerPoint</vt:lpstr>
      <vt:lpstr>Présentation PowerPoint</vt:lpstr>
      <vt:lpstr>Présentation PowerPoint</vt:lpstr>
      <vt:lpstr>EPI - Hygiène</vt:lpstr>
      <vt:lpstr>EPI - Hygiène</vt:lpstr>
      <vt:lpstr>MESURES D’URGENCE</vt:lpstr>
      <vt:lpstr>Équipements d’hygiène et premiers secours</vt:lpstr>
      <vt:lpstr>CONCLUSIONS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Mélanie Noel</dc:creator>
  <cp:lastModifiedBy>Jennifer Gagne</cp:lastModifiedBy>
  <cp:revision>350</cp:revision>
  <cp:lastPrinted>2018-12-10T14:43:36Z</cp:lastPrinted>
  <dcterms:created xsi:type="dcterms:W3CDTF">2018-09-17T19:06:14Z</dcterms:created>
  <dcterms:modified xsi:type="dcterms:W3CDTF">2019-04-30T15:02:50Z</dcterms:modified>
</cp:coreProperties>
</file>