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7" r:id="rId5"/>
    <p:sldId id="271" r:id="rId6"/>
    <p:sldId id="272" r:id="rId7"/>
    <p:sldId id="273" r:id="rId8"/>
    <p:sldId id="307" r:id="rId9"/>
    <p:sldId id="293" r:id="rId10"/>
    <p:sldId id="295" r:id="rId11"/>
    <p:sldId id="296" r:id="rId12"/>
    <p:sldId id="290" r:id="rId13"/>
    <p:sldId id="262" r:id="rId14"/>
    <p:sldId id="310" r:id="rId15"/>
    <p:sldId id="320" r:id="rId16"/>
    <p:sldId id="297" r:id="rId17"/>
    <p:sldId id="311" r:id="rId18"/>
    <p:sldId id="312" r:id="rId19"/>
    <p:sldId id="315" r:id="rId20"/>
    <p:sldId id="316" r:id="rId21"/>
    <p:sldId id="319" r:id="rId22"/>
    <p:sldId id="317" r:id="rId23"/>
    <p:sldId id="309" r:id="rId24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11A07-FC49-4A3B-8FAC-FA99D4196F30}" name="Pageau, Dominick" initials="PD" userId="S::dominick.pageau@fadq.qc.ca::2780af95-b2a6-4fc2-86b5-7763e31be9fa" providerId="AD"/>
  <p188:author id="{2F53632B-AB62-A733-8EF4-C1E2E9A8C0EB}" name="Lacasse, Isabelle" initials="LI" userId="Lacasse, Isabelle" providerId="None"/>
  <p188:author id="{D3FC7643-454B-C970-B873-D379D4BC6274}" name="Pageau, Dominick" initials="PD" userId="Pageau, Dominick" providerId="None"/>
  <p188:author id="{F030AE92-DE07-5801-64AA-181035EA6C5B}" name="Lavoie, Lynda" initials="LL" userId="S::Lynda.Lavoie@fadq.qc.ca::e59b2cc8-269f-4e86-b89f-03586c7aa23a" providerId="AD"/>
  <p188:author id="{2E4D0EC8-6A01-98B1-CC54-805FA0505F1A}" name="Lavoie, Lynda" initials="LL" userId="S::lynda.lavoie@fadq.qc.ca::e59b2cc8-269f-4e86-b89f-03586c7aa23a" providerId="AD"/>
  <p188:author id="{E56622D6-F4E2-31A8-ADA0-DAAE85C78776}" name="Pageau, Dominick" initials="PD" userId="S::Dominick.Pageau@fadq.qc.ca::2780af95-b2a6-4fc2-86b5-7763e31be9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8CD"/>
    <a:srgbClr val="008080"/>
    <a:srgbClr val="614357"/>
    <a:srgbClr val="5E465D"/>
    <a:srgbClr val="79BA4F"/>
    <a:srgbClr val="725671"/>
    <a:srgbClr val="3B6058"/>
    <a:srgbClr val="65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FD8B5-2FD1-02FC-245E-E23CBEA67BC1}" v="1" dt="2026-02-23T14:35:17.895"/>
    <p1510:client id="{E118EF85-5EEA-4818-A354-98574679E22F}" v="2" dt="2026-02-23T15:19:17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80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49FC27-7005-4AE3-B9B3-57EDED3ABD7A}" type="datetimeFigureOut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35095F-B740-4E8C-B943-990AB30A32D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71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756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427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549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0286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3D34-2A06-A418-7B0B-8FAA9C0E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76B966-65EE-137A-C538-1FE179729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6B07C70-F25F-4E0F-CAB2-DEB632749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0783B1-7D3A-684D-9097-65D2645D3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449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Aux lignes directrices </a:t>
            </a:r>
            <a:r>
              <a:rPr lang="fr-CA" dirty="0" err="1"/>
              <a:t>AGS</a:t>
            </a:r>
            <a:r>
              <a:rPr lang="fr-CA" dirty="0"/>
              <a:t>, il y a mention de rétablissement de la capacité de production dans un délai jugé raisonnable (une année)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099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AEEEF-A5BE-3ED7-5529-75A3FBD0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024D0E-4701-1179-CFDB-18C4E34BE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48D20D5-0091-7843-0459-97839B937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2EDFFB-A8F4-30F7-CC63-051038566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4288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221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171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64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Bonifications pour l’année de participation 2025 seulement</a:t>
            </a: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taux de compensation de la baisse de marge couverte (parts des gouvernements) du programme Agri-stabilité passe de 80 % à 90 % sur le paiement final.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paiement maximal pouvant être versé par le programme Agri-stabilité, pour cette année de participation, est de 6 millions de dollars.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926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185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dirty="0"/>
          </a:p>
          <a:p>
            <a:endParaRPr lang="fr-CA" sz="1100" dirty="0"/>
          </a:p>
          <a:p>
            <a:endParaRPr lang="fr-CA" sz="1100" dirty="0"/>
          </a:p>
          <a:p>
            <a:endParaRPr lang="fr-CA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708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472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565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058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5095F-B740-4E8C-B943-990AB30A32D9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28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hyperlink" Target="http://www.fadq.qc.ca/" TargetMode="External"/><Relationship Id="rId9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/>
          <a:stretch/>
        </p:blipFill>
        <p:spPr>
          <a:xfrm>
            <a:off x="186630" y="2483618"/>
            <a:ext cx="6883053" cy="43743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3" t="26079" r="48245" b="191"/>
          <a:stretch/>
        </p:blipFill>
        <p:spPr>
          <a:xfrm>
            <a:off x="5689949" y="3635953"/>
            <a:ext cx="1662830" cy="32251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" t="24260" r="48988" b="49527"/>
          <a:stretch/>
        </p:blipFill>
        <p:spPr>
          <a:xfrm flipH="1">
            <a:off x="5374709" y="0"/>
            <a:ext cx="6800590" cy="20626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-1002" r="11653" b="211"/>
          <a:stretch/>
        </p:blipFill>
        <p:spPr>
          <a:xfrm>
            <a:off x="5185775" y="1752676"/>
            <a:ext cx="7006225" cy="511162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3915" y="4555900"/>
            <a:ext cx="5988485" cy="477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Destinataire de la présentation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B5C-A49D-4AC1-AF5B-E83FD38343BE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08" y="6183232"/>
            <a:ext cx="1634220" cy="50165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 userDrawn="1"/>
        </p:nvSpPr>
        <p:spPr>
          <a:xfrm>
            <a:off x="512523" y="183841"/>
            <a:ext cx="10515600" cy="319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60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LA</a:t>
            </a:r>
            <a:br>
              <a:rPr lang="fr-CA" dirty="0"/>
            </a:br>
            <a:r>
              <a:rPr lang="fr-CA" dirty="0"/>
              <a:t>FINANCIÈRE</a:t>
            </a:r>
            <a:br>
              <a:rPr lang="fr-CA" dirty="0"/>
            </a:br>
            <a:r>
              <a:rPr lang="fr-CA" dirty="0"/>
              <a:t>AGRICOLE</a:t>
            </a:r>
            <a:br>
              <a:rPr lang="fr-CA" dirty="0"/>
            </a:br>
            <a:r>
              <a:rPr lang="fr-CA" b="0" dirty="0"/>
              <a:t>du Québec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613775" y="3440377"/>
            <a:ext cx="9144000" cy="9081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3B6058"/>
                </a:solidFill>
              </a:defRPr>
            </a:lvl1pPr>
          </a:lstStyle>
          <a:p>
            <a:r>
              <a:rPr lang="fr-FR"/>
              <a:t>Titre</a:t>
            </a:r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6515" r="42705" b="59466"/>
          <a:stretch/>
        </p:blipFill>
        <p:spPr>
          <a:xfrm>
            <a:off x="588723" y="2993721"/>
            <a:ext cx="2768252" cy="27557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87" y="0"/>
            <a:ext cx="1696826" cy="16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29545"/>
          <a:stretch/>
        </p:blipFill>
        <p:spPr>
          <a:xfrm>
            <a:off x="8504907" y="3557392"/>
            <a:ext cx="3635061" cy="33006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4249482" y="3557392"/>
            <a:ext cx="4255425" cy="330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0137" y="156713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0137" y="39547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1A98-2E50-4226-B514-8004558AC6EC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26" y="6199090"/>
            <a:ext cx="1701767" cy="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7709763" y="3557392"/>
            <a:ext cx="4255425" cy="330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4174421" y="3557392"/>
            <a:ext cx="4255425" cy="3300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0137" y="156713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61435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0137" y="39547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5B3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1A98-2E50-4226-B514-8004558AC6EC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26" y="6199090"/>
            <a:ext cx="1701767" cy="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1682" r="33044"/>
          <a:stretch/>
        </p:blipFill>
        <p:spPr>
          <a:xfrm>
            <a:off x="8763000" y="3557392"/>
            <a:ext cx="3426125" cy="33006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4507575" y="3557392"/>
            <a:ext cx="4255425" cy="3300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buFont typeface="Wingdings" panose="05000000000000000000" pitchFamily="2" charset="2"/>
              <a:buChar char="§"/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1pPr>
            <a:lvl2pPr marL="536575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buFont typeface="Calibri" panose="020F0502020204030204" pitchFamily="34" charset="0"/>
              <a:buChar char="-"/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4pPr>
            <a:lvl5pPr marL="1343025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CA" sz="2000" kern="1200" dirty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87C4-4334-4E6D-99E7-415CA36ED999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25" y="6199090"/>
            <a:ext cx="1701767" cy="522385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buFont typeface="Wingdings" panose="05000000000000000000" pitchFamily="2" charset="2"/>
              <a:buChar char="§"/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1pPr>
            <a:lvl2pPr marL="536575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buFont typeface="Calibri" panose="020F0502020204030204" pitchFamily="34" charset="0"/>
              <a:buChar char="-"/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4pPr>
            <a:lvl5pPr marL="1343025" indent="-228600" algn="l" defTabSz="914400" rtl="0" eaLnBrk="1" latinLnBrk="0" hangingPunct="1">
              <a:lnSpc>
                <a:spcPct val="90000"/>
              </a:lnSpc>
              <a:buClr>
                <a:srgbClr val="65B3A2"/>
              </a:buClr>
              <a:defRPr lang="fr-CA" sz="2000" kern="1200" dirty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014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6" y="0"/>
            <a:ext cx="613395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398F74A-111F-4E5D-898E-794BFABCB4D1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958011" y="2610533"/>
            <a:ext cx="2108200" cy="47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www.fadq.qc.ca</a:t>
            </a:r>
            <a:endParaRPr lang="fr-FR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035550" y="3220050"/>
            <a:ext cx="176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</a:t>
            </a:r>
            <a:r>
              <a:rPr lang="fr-CA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" name="Image 9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17" y="3620160"/>
            <a:ext cx="594000" cy="594000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73" y="3639067"/>
            <a:ext cx="594159" cy="5941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64" y="3639067"/>
            <a:ext cx="594408" cy="594000"/>
          </a:xfrm>
          <a:prstGeom prst="rect">
            <a:avLst/>
          </a:prstGeom>
        </p:spPr>
      </p:pic>
      <p:pic>
        <p:nvPicPr>
          <p:cNvPr id="13" name="Image 12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04" y="3639067"/>
            <a:ext cx="594000" cy="594000"/>
          </a:xfrm>
          <a:prstGeom prst="rect">
            <a:avLst/>
          </a:prstGeom>
        </p:spPr>
      </p:pic>
      <p:pic>
        <p:nvPicPr>
          <p:cNvPr id="14" name="D6D66E86-5D9F-4158-9779-D9810050CB9F" descr="5E4DFE3F-3B6D-4FA6-B9ED-F1556914996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3" y="6189304"/>
            <a:ext cx="1662355" cy="4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90" y="6190954"/>
            <a:ext cx="1701767" cy="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9" t="25725" r="48988" b="49527"/>
          <a:stretch/>
        </p:blipFill>
        <p:spPr>
          <a:xfrm>
            <a:off x="0" y="-8627"/>
            <a:ext cx="5272017" cy="31162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653"/>
            <a:ext cx="5781135" cy="43170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-384" r="18891" b="384"/>
          <a:stretch/>
        </p:blipFill>
        <p:spPr>
          <a:xfrm>
            <a:off x="5695909" y="1773552"/>
            <a:ext cx="6477240" cy="50844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44898" r="48245" b="192"/>
          <a:stretch/>
        </p:blipFill>
        <p:spPr>
          <a:xfrm>
            <a:off x="4177716" y="4456059"/>
            <a:ext cx="1655579" cy="240194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547503" y="4539414"/>
            <a:ext cx="6406808" cy="477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Destinataire de la présentation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7B8EB5C-A49D-4AC1-AF5B-E83FD38343BE}" type="datetime1">
              <a:rPr lang="fr-CA" smtClean="0"/>
              <a:pPr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08" y="6183232"/>
            <a:ext cx="1634220" cy="50165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 userDrawn="1"/>
        </p:nvSpPr>
        <p:spPr>
          <a:xfrm>
            <a:off x="423892" y="52055"/>
            <a:ext cx="10515600" cy="319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60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LA</a:t>
            </a:r>
            <a:br>
              <a:rPr lang="fr-CA" dirty="0"/>
            </a:br>
            <a:r>
              <a:rPr lang="fr-CA" dirty="0"/>
              <a:t>FINANCIÈRE</a:t>
            </a:r>
            <a:br>
              <a:rPr lang="fr-CA" dirty="0"/>
            </a:br>
            <a:r>
              <a:rPr lang="fr-CA" dirty="0"/>
              <a:t>AGRICOLE</a:t>
            </a:r>
            <a:br>
              <a:rPr lang="fr-CA" dirty="0"/>
            </a:br>
            <a:r>
              <a:rPr lang="fr-CA" b="0" dirty="0"/>
              <a:t>du Québec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5547503" y="3631299"/>
            <a:ext cx="6406809" cy="9081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3B6058"/>
                </a:solidFill>
              </a:defRPr>
            </a:lvl1pPr>
          </a:lstStyle>
          <a:p>
            <a:r>
              <a:rPr lang="fr-FR"/>
              <a:t>Titre</a:t>
            </a:r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6515" r="42705" b="59466"/>
          <a:stretch/>
        </p:blipFill>
        <p:spPr>
          <a:xfrm>
            <a:off x="513222" y="2760660"/>
            <a:ext cx="2768252" cy="2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7869303" y="3554045"/>
            <a:ext cx="4255425" cy="33006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0"/>
          <a:stretch/>
        </p:blipFill>
        <p:spPr>
          <a:xfrm>
            <a:off x="7089" y="0"/>
            <a:ext cx="6263014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C2C8-7B54-4C27-AA45-76153D08C0B2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29335" r="19155"/>
          <a:stretch/>
        </p:blipFill>
        <p:spPr>
          <a:xfrm>
            <a:off x="5770197" y="4642848"/>
            <a:ext cx="2213475" cy="221180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3B6058"/>
                </a:solidFill>
              </a:defRPr>
            </a:lvl1pPr>
            <a:lvl2pPr marL="536575" indent="-228600">
              <a:buFont typeface="Calibri" panose="020F0502020204030204" pitchFamily="34" charset="0"/>
              <a:buChar char="-"/>
              <a:defRPr sz="2000"/>
            </a:lvl2pPr>
            <a:lvl3pPr marL="804863" indent="-268288">
              <a:defRPr sz="2000"/>
            </a:lvl3pPr>
            <a:lvl4pPr marL="1073150" indent="-228600">
              <a:defRPr sz="2000"/>
            </a:lvl4pPr>
            <a:lvl5pPr marL="1258888" indent="-185738"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67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1" r="19155" b="20658"/>
          <a:stretch/>
        </p:blipFill>
        <p:spPr>
          <a:xfrm>
            <a:off x="4419600" y="4238299"/>
            <a:ext cx="4255425" cy="26071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36826" r="48372"/>
          <a:stretch/>
        </p:blipFill>
        <p:spPr>
          <a:xfrm flipH="1">
            <a:off x="6368903" y="0"/>
            <a:ext cx="5823097" cy="40119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CFC1-AC55-4896-9F9F-BAC2F0C7DBE7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26" y="6199090"/>
            <a:ext cx="1701767" cy="522385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buFont typeface="Wingdings" panose="05000000000000000000" pitchFamily="2" charset="2"/>
              <a:buChar char="§"/>
              <a:defRPr sz="2000">
                <a:solidFill>
                  <a:srgbClr val="3B6058"/>
                </a:solidFill>
              </a:defRPr>
            </a:lvl1pPr>
            <a:lvl2pPr marL="536575" indent="-228600">
              <a:buFont typeface="Calibri" panose="020F0502020204030204" pitchFamily="34" charset="0"/>
              <a:buChar char="-"/>
              <a:defRPr lang="fr-FR" sz="2000" kern="1200" dirty="0" smtClean="0">
                <a:solidFill>
                  <a:srgbClr val="3B6058"/>
                </a:solidFill>
                <a:latin typeface="+mn-lt"/>
                <a:ea typeface="+mn-ea"/>
                <a:cs typeface="+mn-cs"/>
              </a:defRPr>
            </a:lvl2pPr>
            <a:lvl3pPr marL="804863" indent="-268288">
              <a:defRPr sz="2000"/>
            </a:lvl3pPr>
            <a:lvl4pPr marL="1073150" indent="-228600">
              <a:defRPr sz="2000"/>
            </a:lvl4pPr>
            <a:lvl5pPr marL="1258888" indent="-185738"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3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3681150" y="3557392"/>
            <a:ext cx="4255425" cy="330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7936575" y="3557392"/>
            <a:ext cx="4255425" cy="330060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AA85-6D13-4E0D-AEAD-5AD2E391A1A9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3B6058"/>
                </a:solidFill>
              </a:defRPr>
            </a:lvl1pPr>
            <a:lvl2pPr marL="685800" indent="-228600">
              <a:buFont typeface="Calibri" panose="020F0502020204030204" pitchFamily="34" charset="0"/>
              <a:buChar char="-"/>
              <a:defRPr/>
            </a:lvl2pPr>
          </a:lstStyle>
          <a:p>
            <a:pPr lvl="0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59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4288330" y="4312900"/>
            <a:ext cx="3290828" cy="25524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7854487" y="3557392"/>
            <a:ext cx="4255425" cy="3300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AA85-6D13-4E0D-AEAD-5AD2E391A1A9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3B6058"/>
                </a:solidFill>
              </a:defRPr>
            </a:lvl1pPr>
            <a:lvl2pPr marL="685800" indent="-228600">
              <a:buFont typeface="Calibri" panose="020F0502020204030204" pitchFamily="34" charset="0"/>
              <a:buChar char="-"/>
              <a:defRPr/>
            </a:lvl2pPr>
          </a:lstStyle>
          <a:p>
            <a:pPr lvl="0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361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4515588"/>
            <a:ext cx="3020037" cy="23424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9269835" y="4591500"/>
            <a:ext cx="2922165" cy="2266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ADF4-FFD7-4141-A3C6-F54E2507DAA8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3B6058"/>
                </a:solidFill>
              </a:defRPr>
            </a:lvl1pPr>
            <a:lvl2pPr marL="685800" indent="-228600">
              <a:buFont typeface="Calibri" panose="020F0502020204030204" pitchFamily="34" charset="0"/>
              <a:buChar char="-"/>
              <a:defRPr/>
            </a:lvl2pPr>
          </a:lstStyle>
          <a:p>
            <a:pPr lvl="0"/>
            <a:endParaRPr lang="fr-CA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4515588"/>
            <a:ext cx="3020037" cy="23424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9269835" y="4591500"/>
            <a:ext cx="2922165" cy="2266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ADF4-FFD7-4141-A3C6-F54E2507DAA8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838200" y="17112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3B6058"/>
                </a:solidFill>
              </a:defRPr>
            </a:lvl1pPr>
            <a:lvl2pPr marL="685800" indent="-228600">
              <a:buFont typeface="Calibri" panose="020F0502020204030204" pitchFamily="34" charset="0"/>
              <a:buChar char="-"/>
              <a:defRPr/>
            </a:lvl2pPr>
          </a:lstStyle>
          <a:p>
            <a:pPr lvl="0"/>
            <a:endParaRPr lang="fr-CA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7936575" y="3557392"/>
            <a:ext cx="4255425" cy="33006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0" y="3557392"/>
            <a:ext cx="4255425" cy="3300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1682" r="19155"/>
          <a:stretch/>
        </p:blipFill>
        <p:spPr>
          <a:xfrm>
            <a:off x="4255425" y="3557392"/>
            <a:ext cx="4255425" cy="3300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435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2B3-3790-4EDB-888E-8B90EC393567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CB30BCD-7269-4FCA-9E9D-3CD8D08441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31" y="6199090"/>
            <a:ext cx="1701767" cy="522385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14357"/>
              </a:buClr>
              <a:buFont typeface="Wingdings" panose="05000000000000000000" pitchFamily="2" charset="2"/>
              <a:buChar char="§"/>
              <a:defRPr sz="2000">
                <a:solidFill>
                  <a:srgbClr val="3B6058"/>
                </a:solidFill>
              </a:defRPr>
            </a:lvl1pPr>
            <a:lvl2pPr marL="536575" indent="-228600">
              <a:buClr>
                <a:srgbClr val="614357"/>
              </a:buClr>
              <a:buFont typeface="Calibri" panose="020F0502020204030204" pitchFamily="34" charset="0"/>
              <a:buChar char="-"/>
              <a:defRPr sz="2000"/>
            </a:lvl2pPr>
            <a:lvl3pPr marL="804863" indent="-268288">
              <a:buClr>
                <a:srgbClr val="614357"/>
              </a:buClr>
              <a:defRPr sz="2000"/>
            </a:lvl3pPr>
            <a:lvl4pPr marL="1073150" indent="-228600">
              <a:buClr>
                <a:srgbClr val="614357"/>
              </a:buClr>
              <a:defRPr sz="2000"/>
            </a:lvl4pPr>
            <a:lvl5pPr marL="1258888" indent="-185738">
              <a:buClr>
                <a:srgbClr val="614357"/>
              </a:buCl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6AA1-E41D-4F72-922D-4E0D3F739CB3}" type="datetime1">
              <a:rPr lang="fr-CA" smtClean="0"/>
              <a:t>2026-02-23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0BCD-7269-4FCA-9E9D-3CD8D084412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04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0" r:id="rId3"/>
    <p:sldLayoutId id="2147483660" r:id="rId4"/>
    <p:sldLayoutId id="2147483661" r:id="rId5"/>
    <p:sldLayoutId id="2147483666" r:id="rId6"/>
    <p:sldLayoutId id="2147483662" r:id="rId7"/>
    <p:sldLayoutId id="2147483667" r:id="rId8"/>
    <p:sldLayoutId id="2147483663" r:id="rId9"/>
    <p:sldLayoutId id="2147483649" r:id="rId10"/>
    <p:sldLayoutId id="2147483665" r:id="rId11"/>
    <p:sldLayoutId id="2147483652" r:id="rId12"/>
    <p:sldLayoutId id="214748365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60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5B3A2"/>
        </a:buClr>
        <a:buFont typeface="Arial" panose="020B0604020202020204" pitchFamily="34" charset="0"/>
        <a:buChar char="•"/>
        <a:defRPr sz="2800" kern="1200">
          <a:solidFill>
            <a:srgbClr val="79BA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B3A2"/>
        </a:buClr>
        <a:buFont typeface="Arial" panose="020B0604020202020204" pitchFamily="34" charset="0"/>
        <a:buChar char="•"/>
        <a:defRPr sz="2400" kern="1200">
          <a:solidFill>
            <a:srgbClr val="3B60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B3A2"/>
        </a:buClr>
        <a:buFont typeface="Arial" panose="020B0604020202020204" pitchFamily="34" charset="0"/>
        <a:buChar char="•"/>
        <a:defRPr sz="2000" kern="1200">
          <a:solidFill>
            <a:srgbClr val="3B60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B3A2"/>
        </a:buClr>
        <a:buFont typeface="Arial" panose="020B0604020202020204" pitchFamily="34" charset="0"/>
        <a:buChar char="•"/>
        <a:defRPr sz="1800" kern="1200">
          <a:solidFill>
            <a:srgbClr val="3B605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B3A2"/>
        </a:buClr>
        <a:buFont typeface="Arial" panose="020B0604020202020204" pitchFamily="34" charset="0"/>
        <a:buChar char="•"/>
        <a:defRPr sz="1800" kern="1200">
          <a:solidFill>
            <a:srgbClr val="3B60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65510" y="4696814"/>
            <a:ext cx="6785829" cy="477518"/>
          </a:xfrm>
        </p:spPr>
        <p:txBody>
          <a:bodyPr lIns="91440" tIns="45720" rIns="91440" bIns="45720" anchor="t"/>
          <a:lstStyle/>
          <a:p>
            <a:pPr algn="ctr"/>
            <a:r>
              <a:rPr lang="fr-CA" sz="2800" dirty="0">
                <a:solidFill>
                  <a:schemeClr val="tx2">
                    <a:lumMod val="50000"/>
                  </a:schemeClr>
                </a:solidFill>
              </a:rPr>
              <a:t>27 février 2026</a:t>
            </a:r>
            <a:endParaRPr lang="fr-CA" sz="2800" dirty="0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  <a:p>
            <a:pPr algn="ctr"/>
            <a:br>
              <a:rPr lang="fr-CA" sz="2800" dirty="0">
                <a:solidFill>
                  <a:schemeClr val="tx2">
                    <a:lumMod val="50000"/>
                  </a:schemeClr>
                </a:solidFill>
              </a:rPr>
            </a:br>
            <a:endParaRPr lang="fr-CA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t>1</a:t>
            </a:fld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865510" y="3561718"/>
            <a:ext cx="7490180" cy="908115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fr-CA" dirty="0"/>
              <a:t>Introduction aux programmes AGRI</a:t>
            </a:r>
          </a:p>
        </p:txBody>
      </p:sp>
    </p:spTree>
    <p:extLst>
      <p:ext uri="{BB962C8B-B14F-4D97-AF65-F5344CB8AC3E}">
        <p14:creationId xmlns:p14="http://schemas.microsoft.com/office/powerpoint/2010/main" val="207413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520907"/>
            <a:ext cx="10668001" cy="685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Modalités de participation et de calcul</a:t>
            </a:r>
            <a:br>
              <a:rPr lang="fr-CA" sz="2800" strike="sngStrike" dirty="0">
                <a:solidFill>
                  <a:srgbClr val="5E465D"/>
                </a:solidFill>
                <a:latin typeface="Arial"/>
                <a:ea typeface="Times New Roman"/>
                <a:cs typeface="Times New Roman"/>
              </a:rPr>
            </a:br>
            <a:endParaRPr lang="fr-CA" sz="2800" dirty="0">
              <a:solidFill>
                <a:srgbClr val="5E465D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85799" y="1422731"/>
            <a:ext cx="10904518" cy="4650920"/>
          </a:xfrm>
        </p:spPr>
        <p:txBody>
          <a:bodyPr/>
          <a:lstStyle/>
          <a:p>
            <a:r>
              <a:rPr lang="fr-CA" dirty="0"/>
              <a:t>Présenter des ventes nettes ajustées (VNA) de produits admissibles</a:t>
            </a:r>
          </a:p>
          <a:p>
            <a:r>
              <a:rPr lang="fr-CA" dirty="0"/>
              <a:t>Transmettre à la FADQ les données financières permettant de calculer les VNA et le montant du dépôt autorisé</a:t>
            </a:r>
          </a:p>
          <a:p>
            <a:r>
              <a:rPr lang="fr-CA" dirty="0"/>
              <a:t>Le dépôt admissible à une contrepartie gouvernementale au compte 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Agri-investissement</a:t>
            </a:r>
            <a:r>
              <a:rPr lang="fr-CA" b="1" dirty="0"/>
              <a:t> </a:t>
            </a:r>
            <a:r>
              <a:rPr lang="fr-CA" dirty="0"/>
              <a:t>correspond à 1 % des VNA jusqu’à un maximum de 10 000 $</a:t>
            </a:r>
          </a:p>
          <a:p>
            <a:r>
              <a:rPr lang="fr-CA" dirty="0"/>
              <a:t>Le dépôt admissible à une contrepartie gouvernementale au compte 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Agri-Québec</a:t>
            </a:r>
            <a:r>
              <a:rPr lang="fr-CA" b="1" dirty="0">
                <a:solidFill>
                  <a:srgbClr val="725671"/>
                </a:solidFill>
              </a:rPr>
              <a:t> </a:t>
            </a:r>
            <a:r>
              <a:rPr lang="fr-CA" dirty="0"/>
              <a:t>est variable selon les paliers des VNA et peut atteindre jusqu’à 8,2 % </a:t>
            </a:r>
          </a:p>
          <a:p>
            <a:r>
              <a:rPr lang="fr-CA" dirty="0"/>
              <a:t>Acquitter le dépôt au plus tard à la date limite établie dans l’Avis de dépôt, le gouvernement verse la même somme dans les 10 jours suivants</a:t>
            </a:r>
          </a:p>
          <a:p>
            <a:pPr marL="0" indent="0">
              <a:buNone/>
            </a:pPr>
            <a:endParaRPr lang="fr-CA" sz="2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710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A1E83-3A87-2E80-B657-79ECDE91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/>
          <a:lstStyle/>
          <a:p>
            <a: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</a:t>
            </a:r>
            <a:r>
              <a:rPr lang="fr-CA" b="0" dirty="0">
                <a:solidFill>
                  <a:schemeClr val="accent5">
                    <a:lumMod val="50000"/>
                  </a:schemeClr>
                </a:solidFill>
              </a:rPr>
              <a:t>Arbres de Noël</a:t>
            </a:r>
            <a:b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C88E38-57C6-043C-551A-F06F2194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11</a:t>
            </a:fld>
            <a:endParaRPr lang="fr-CA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0504DC61-1279-39ED-4A02-E527CE94B98A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41743102"/>
              </p:ext>
            </p:extLst>
          </p:nvPr>
        </p:nvGraphicFramePr>
        <p:xfrm>
          <a:off x="838203" y="2156007"/>
          <a:ext cx="1051559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21020154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950570703"/>
                    </a:ext>
                  </a:extLst>
                </a:gridCol>
                <a:gridCol w="5072740">
                  <a:extLst>
                    <a:ext uri="{9D8B030D-6E8A-4147-A177-3AD203B41FA5}">
                      <a16:colId xmlns:a16="http://schemas.microsoft.com/office/drawing/2014/main" val="3191436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fr-CA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Admissibles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Inadmissibles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8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Revenus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Vente d’arbres de Noël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Revente de produits achetés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Paiements des programmes (ex. : AGRI)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Revenus de location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35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Achats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A" sz="1600" dirty="0"/>
                        <a:t>- Semences et plants pour les produits non couverts par l’ASRA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- Salaire des personnes sans lien</a:t>
                      </a:r>
                    </a:p>
                    <a:p>
                      <a:r>
                        <a:rPr lang="fr-CA" sz="1600" dirty="0"/>
                        <a:t>- Contenants et ficelles</a:t>
                      </a:r>
                    </a:p>
                    <a:p>
                      <a:r>
                        <a:rPr lang="fr-CA" sz="1600" dirty="0"/>
                        <a:t>- Chauffage et séchage</a:t>
                      </a:r>
                    </a:p>
                    <a:p>
                      <a:r>
                        <a:rPr lang="fr-CA" sz="1600" dirty="0"/>
                        <a:t>- Électricité</a:t>
                      </a:r>
                    </a:p>
                    <a:p>
                      <a:r>
                        <a:rPr lang="fr-CA" sz="1600" dirty="0"/>
                        <a:t>- Engrais et chaux</a:t>
                      </a:r>
                    </a:p>
                    <a:p>
                      <a:r>
                        <a:rPr lang="fr-CA" sz="1600" dirty="0"/>
                        <a:t>- Pesticides</a:t>
                      </a:r>
                    </a:p>
                    <a:p>
                      <a:r>
                        <a:rPr lang="fr-CA" sz="1600" dirty="0"/>
                        <a:t>- Machinerie: essence et carburant</a:t>
                      </a:r>
                    </a:p>
                    <a:p>
                      <a:r>
                        <a:rPr lang="fr-CA" sz="1600" dirty="0"/>
                        <a:t>- Transport et envoi</a:t>
                      </a:r>
                    </a:p>
                    <a:p>
                      <a:endParaRPr lang="fr-CA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74115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332C815-62B0-4201-C836-8FD43071BE2D}"/>
              </a:ext>
            </a:extLst>
          </p:cNvPr>
          <p:cNvSpPr/>
          <p:nvPr/>
        </p:nvSpPr>
        <p:spPr>
          <a:xfrm>
            <a:off x="838200" y="1186544"/>
            <a:ext cx="1021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Admissibilité des revenus et achats à Agri-investissement et Agri-Québec</a:t>
            </a:r>
          </a:p>
        </p:txBody>
      </p:sp>
    </p:spTree>
    <p:extLst>
      <p:ext uri="{BB962C8B-B14F-4D97-AF65-F5344CB8AC3E}">
        <p14:creationId xmlns:p14="http://schemas.microsoft.com/office/powerpoint/2010/main" val="263584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4B523-E0B9-BE0F-40AD-5D751B32E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9AA4C-5DDD-CAF6-6EF9-4E761629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2" y="526988"/>
            <a:ext cx="10515600" cy="1325563"/>
          </a:xfrm>
        </p:spPr>
        <p:txBody>
          <a:bodyPr/>
          <a:lstStyle/>
          <a:p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Taux de contribution au compte </a:t>
            </a:r>
            <a:r>
              <a:rPr lang="fr-CA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Agri-investissement</a:t>
            </a:r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et </a:t>
            </a:r>
            <a:r>
              <a:rPr lang="fr-CA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Agri-Québec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026FEF-A1AC-22AD-3E6B-67BA8AE5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12</a:t>
            </a:fld>
            <a:endParaRPr lang="fr-CA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E1DE5B6-E1E6-0F09-2B3E-8E7F13EF8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18669"/>
              </p:ext>
            </p:extLst>
          </p:nvPr>
        </p:nvGraphicFramePr>
        <p:xfrm>
          <a:off x="1238040" y="1703073"/>
          <a:ext cx="10096501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1244">
                  <a:extLst>
                    <a:ext uri="{9D8B030D-6E8A-4147-A177-3AD203B41FA5}">
                      <a16:colId xmlns:a16="http://schemas.microsoft.com/office/drawing/2014/main" val="1526821470"/>
                    </a:ext>
                  </a:extLst>
                </a:gridCol>
                <a:gridCol w="3106975">
                  <a:extLst>
                    <a:ext uri="{9D8B030D-6E8A-4147-A177-3AD203B41FA5}">
                      <a16:colId xmlns:a16="http://schemas.microsoft.com/office/drawing/2014/main" val="1945413608"/>
                    </a:ext>
                  </a:extLst>
                </a:gridCol>
                <a:gridCol w="1711475">
                  <a:extLst>
                    <a:ext uri="{9D8B030D-6E8A-4147-A177-3AD203B41FA5}">
                      <a16:colId xmlns:a16="http://schemas.microsoft.com/office/drawing/2014/main" val="1977967167"/>
                    </a:ext>
                  </a:extLst>
                </a:gridCol>
                <a:gridCol w="1425098">
                  <a:extLst>
                    <a:ext uri="{9D8B030D-6E8A-4147-A177-3AD203B41FA5}">
                      <a16:colId xmlns:a16="http://schemas.microsoft.com/office/drawing/2014/main" val="2106159136"/>
                    </a:ext>
                  </a:extLst>
                </a:gridCol>
                <a:gridCol w="1931709">
                  <a:extLst>
                    <a:ext uri="{9D8B030D-6E8A-4147-A177-3AD203B41FA5}">
                      <a16:colId xmlns:a16="http://schemas.microsoft.com/office/drawing/2014/main" val="349335881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Agri-investissement</a:t>
                      </a:r>
                      <a:endParaRPr lang="fr-C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Agri-Québec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4754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VNA</a:t>
                      </a:r>
                      <a:r>
                        <a:rPr lang="fr-CA" dirty="0"/>
                        <a:t> agricoles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VNA agricoles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Transition bio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4233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Entreprises dont le revenu est inférieur à 100 000 $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+4 %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7589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Entreprises dont le revenu est de 100 000 $ et plus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36021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Strates de </a:t>
                      </a:r>
                      <a:r>
                        <a:rPr lang="fr-CA" dirty="0" err="1">
                          <a:solidFill>
                            <a:schemeClr val="bg1"/>
                          </a:solidFill>
                        </a:rPr>
                        <a:t>VNA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Moins de 100 000 $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1 %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3,2 %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+4 %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9154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100 000 $ à 1,5 M$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1 % </a:t>
                      </a:r>
                    </a:p>
                    <a:p>
                      <a:pPr algn="ctr"/>
                      <a:r>
                        <a:rPr lang="fr-CA" dirty="0"/>
                        <a:t>(limite 10 000 $)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3,2 %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+2 %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6469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1,5 M$ à 2,5 M$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2,0 %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-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410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2,5 M$ à 5 M$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-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1,5 %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5146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 M$ et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55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5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613" y="382339"/>
            <a:ext cx="10515600" cy="798657"/>
          </a:xfrm>
        </p:spPr>
        <p:txBody>
          <a:bodyPr/>
          <a:lstStyle/>
          <a:p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Arbres de Noël</a:t>
            </a:r>
            <a:endParaRPr lang="fr-CA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13</a:t>
            </a:fld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9909361"/>
              </p:ext>
            </p:extLst>
          </p:nvPr>
        </p:nvGraphicFramePr>
        <p:xfrm>
          <a:off x="862444" y="1685003"/>
          <a:ext cx="10197937" cy="362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231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Agri-investissement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Agri-Québec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Revenus</a:t>
                      </a:r>
                      <a:r>
                        <a:rPr lang="fr-CA" baseline="0" dirty="0"/>
                        <a:t> agricoles admissibles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817 110 $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817 110 </a:t>
                      </a:r>
                      <a:r>
                        <a:rPr lang="fr-CA" baseline="0" dirty="0"/>
                        <a:t>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aseline="0" dirty="0"/>
                        <a:t>Achats de produits admissibles 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75 000 $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75 000 $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VNA (A – B)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742 110 </a:t>
                      </a:r>
                      <a:r>
                        <a:rPr lang="fr-CA" baseline="0" dirty="0"/>
                        <a:t>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742 110 </a:t>
                      </a:r>
                      <a:r>
                        <a:rPr lang="fr-CA" baseline="0" dirty="0"/>
                        <a:t>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Strate 1 : VNA de 1 $ à 1 M$ (AGI 1 % ; AGQ 3,2 %)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7 421 $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23 748 $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Strate 2 : VNA de 1 M$ à 1,5 M$ (AGQ 3,2 %)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83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Strate 3 : VNA de 1,5 M$ à 2,5 M$ (AGQ 2 %)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775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Strate 4 :  VNA de 2,5 M$ à 5 M$ (AGQ 1,5 %)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95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Strate 5 : VNA supérieures à 5 M$ (AGQ 1 %)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7713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CA" b="1" dirty="0"/>
                        <a:t>Dépôt autorisé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7 421$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23 748 $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744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3613" y="1062243"/>
            <a:ext cx="712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Calcul </a:t>
            </a:r>
            <a:r>
              <a:rPr lang="fr-CA" sz="2800" u="sng" dirty="0"/>
              <a:t>Agri-investissement</a:t>
            </a:r>
            <a:r>
              <a:rPr lang="fr-CA" sz="2800" dirty="0"/>
              <a:t> et </a:t>
            </a:r>
            <a:r>
              <a:rPr lang="fr-CA" sz="2800" u="sng" dirty="0"/>
              <a:t>Agri-Québec </a:t>
            </a:r>
          </a:p>
        </p:txBody>
      </p:sp>
    </p:spTree>
    <p:extLst>
      <p:ext uri="{BB962C8B-B14F-4D97-AF65-F5344CB8AC3E}">
        <p14:creationId xmlns:p14="http://schemas.microsoft.com/office/powerpoint/2010/main" val="179711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613" y="382339"/>
            <a:ext cx="10515600" cy="798657"/>
          </a:xfrm>
        </p:spPr>
        <p:txBody>
          <a:bodyPr/>
          <a:lstStyle/>
          <a:p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Sommaire pour les quatre programmes AGRI</a:t>
            </a:r>
            <a:endParaRPr lang="fr-CA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14</a:t>
            </a:fld>
            <a:endParaRPr lang="fr-CA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71FA2EE-E1D2-ED69-4B29-3DE49EC98A8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9950745"/>
              </p:ext>
            </p:extLst>
          </p:nvPr>
        </p:nvGraphicFramePr>
        <p:xfrm>
          <a:off x="1990725" y="2316480"/>
          <a:ext cx="7744214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4689">
                  <a:extLst>
                    <a:ext uri="{9D8B030D-6E8A-4147-A177-3AD203B41FA5}">
                      <a16:colId xmlns:a16="http://schemas.microsoft.com/office/drawing/2014/main" val="1606482417"/>
                    </a:ext>
                  </a:extLst>
                </a:gridCol>
                <a:gridCol w="3529525">
                  <a:extLst>
                    <a:ext uri="{9D8B030D-6E8A-4147-A177-3AD203B41FA5}">
                      <a16:colId xmlns:a16="http://schemas.microsoft.com/office/drawing/2014/main" val="2140102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Aide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3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Agri-stabilité (paiement)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44 592 $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1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Agri-Québec Plus (paiement)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19 805 $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1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Agri-investissement (contribution)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7 421 $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84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Agri-Québec (contribution)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23 748 $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7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b="1" dirty="0"/>
                        <a:t>Intervention totale AGRI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95 566 $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6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33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19295F-9A71-47E8-0139-A7C9B0004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137" y="1567139"/>
            <a:ext cx="9144000" cy="2387600"/>
          </a:xfrm>
        </p:spPr>
        <p:txBody>
          <a:bodyPr/>
          <a:lstStyle/>
          <a:p>
            <a:r>
              <a:rPr lang="en-US" dirty="0"/>
              <a:t>Les AGRI en </a:t>
            </a:r>
            <a:r>
              <a:rPr lang="fr-CA" noProof="0" dirty="0"/>
              <a:t>contexte</a:t>
            </a:r>
            <a:r>
              <a:rPr lang="en-US" dirty="0"/>
              <a:t> de Phytophthora abietivora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FECB9D-8D8F-CA3C-F49C-1920F167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30BCD-7269-4FCA-9E9D-3CD8D0844129}" type="slidenum">
              <a:rPr lang="fr-CA" smtClean="0"/>
              <a:pPr>
                <a:spcAft>
                  <a:spcPts val="600"/>
                </a:spcAft>
              </a:pPr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53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92C4-0B39-FEF5-AFD9-4D6AAF41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C1F28-440F-F61F-5AAA-2EA01995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86" y="589756"/>
            <a:ext cx="10515600" cy="739280"/>
          </a:xfrm>
        </p:spPr>
        <p:txBody>
          <a:bodyPr/>
          <a:lstStyle/>
          <a:p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Enjeux de 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AB397-E871-18E9-DA43-B3B311044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225475"/>
            <a:ext cx="11183815" cy="506427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fr-CA" sz="1800" dirty="0"/>
              <a:t>Unités-productives (UP) Arbres de Noël vendus = Ajustement de la marge de référence par ajustement structurel</a:t>
            </a:r>
          </a:p>
          <a:p>
            <a:pPr marL="0" lvl="1" indent="0">
              <a:spcBef>
                <a:spcPts val="1000"/>
              </a:spcBef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61D646-5F84-BE17-557C-30DCA4C6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7" name="AutoShape 2" descr="La marge commerciale - Comptabilité fiscalité - Les Clés de la Banque  Espace Entrepreneurs">
            <a:extLst>
              <a:ext uri="{FF2B5EF4-FFF2-40B4-BE49-F238E27FC236}">
                <a16:creationId xmlns:a16="http://schemas.microsoft.com/office/drawing/2014/main" id="{8FFAF209-C59E-FBF7-628B-9D3993726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5197" y="42755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8" name="AutoShape 4" descr="La marge commerciale - Comptabilité fiscalité - Les Clés de la Banque  Espace Entrepreneurs">
            <a:extLst>
              <a:ext uri="{FF2B5EF4-FFF2-40B4-BE49-F238E27FC236}">
                <a16:creationId xmlns:a16="http://schemas.microsoft.com/office/drawing/2014/main" id="{FB86C3D8-D39E-445A-6903-09D5332C42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3D298C6-FDFB-BEF1-A531-29B1264CA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60355"/>
              </p:ext>
            </p:extLst>
          </p:nvPr>
        </p:nvGraphicFramePr>
        <p:xfrm>
          <a:off x="854786" y="1838889"/>
          <a:ext cx="10029505" cy="429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486">
                  <a:extLst>
                    <a:ext uri="{9D8B030D-6E8A-4147-A177-3AD203B41FA5}">
                      <a16:colId xmlns:a16="http://schemas.microsoft.com/office/drawing/2014/main" val="3454081548"/>
                    </a:ext>
                  </a:extLst>
                </a:gridCol>
                <a:gridCol w="1319912">
                  <a:extLst>
                    <a:ext uri="{9D8B030D-6E8A-4147-A177-3AD203B41FA5}">
                      <a16:colId xmlns:a16="http://schemas.microsoft.com/office/drawing/2014/main" val="939114873"/>
                    </a:ext>
                  </a:extLst>
                </a:gridCol>
                <a:gridCol w="1163789">
                  <a:extLst>
                    <a:ext uri="{9D8B030D-6E8A-4147-A177-3AD203B41FA5}">
                      <a16:colId xmlns:a16="http://schemas.microsoft.com/office/drawing/2014/main" val="568295464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1625801462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1972197058"/>
                    </a:ext>
                  </a:extLst>
                </a:gridCol>
                <a:gridCol w="1296237">
                  <a:extLst>
                    <a:ext uri="{9D8B030D-6E8A-4147-A177-3AD203B41FA5}">
                      <a16:colId xmlns:a16="http://schemas.microsoft.com/office/drawing/2014/main" val="658310507"/>
                    </a:ext>
                  </a:extLst>
                </a:gridCol>
                <a:gridCol w="1354944">
                  <a:extLst>
                    <a:ext uri="{9D8B030D-6E8A-4147-A177-3AD203B41FA5}">
                      <a16:colId xmlns:a16="http://schemas.microsoft.com/office/drawing/2014/main" val="2003508101"/>
                    </a:ext>
                  </a:extLst>
                </a:gridCol>
              </a:tblGrid>
              <a:tr h="37193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Année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2024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2023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2022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2021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2019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924893"/>
                  </a:ext>
                </a:extLst>
              </a:tr>
              <a:tr h="454497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Arbres vendus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44 000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52 000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61 500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72 250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85 000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</a:rPr>
                        <a:t>100 000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166379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Revenus admissibles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1 750 000 $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2 000 000 $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2 750 000 $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3 000 000 $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3 800 000 $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4 500 000 $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479736"/>
                  </a:ext>
                </a:extLst>
              </a:tr>
              <a:tr h="397065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Dépenses admissibles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1 050 000 $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1 100 000 $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1 200 000 $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1 250 000 $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1 500 000 $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1 515 000 $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002380"/>
                  </a:ext>
                </a:extLst>
              </a:tr>
              <a:tr h="416869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Marge de production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700 000 $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900 000 $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1 550 000 $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1 750 000 $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2 300 000 $</a:t>
                      </a:r>
                      <a:endParaRPr lang="fr-CA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2 985 000 $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516420"/>
                  </a:ext>
                </a:extLst>
              </a:tr>
              <a:tr h="427761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Marge de référence AVANT ajustement structurel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1 866 666 $ </a:t>
                      </a:r>
                      <a:endParaRPr lang="fr-C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67830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Ajustement structurel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(225 000)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(615 000)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(1 000 000)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(1 500 000)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</a:rPr>
                        <a:t> (2 000 000) $</a:t>
                      </a:r>
                      <a:endParaRPr lang="fr-CA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8868745"/>
                  </a:ext>
                </a:extLst>
              </a:tr>
              <a:tr h="427761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Marge ajustée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675 000 $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935 000 $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750 000 $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800 000 $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985 000 $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973637"/>
                  </a:ext>
                </a:extLst>
              </a:tr>
              <a:tr h="427761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Marge de référence APRÈS ajustement structurel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</a:rPr>
                        <a:t>828 333 $</a:t>
                      </a:r>
                      <a:endParaRPr lang="fr-CA" dirty="0"/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endParaRPr lang="fr-C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9311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B12C7E1-873E-9D63-C97E-B8082534014C}"/>
              </a:ext>
            </a:extLst>
          </p:cNvPr>
          <p:cNvSpPr txBox="1"/>
          <p:nvPr/>
        </p:nvSpPr>
        <p:spPr>
          <a:xfrm>
            <a:off x="786411" y="1518186"/>
            <a:ext cx="148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tx2">
                    <a:lumMod val="25000"/>
                  </a:schemeClr>
                </a:solidFill>
              </a:rPr>
              <a:t>Exemple:</a:t>
            </a:r>
          </a:p>
          <a:p>
            <a:endParaRPr lang="fr-CA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AFCD1-2765-5C7A-0FA0-C4B3DB47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Traitement catastrophe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B6E002-3C94-74D4-F6C5-12B33D8F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B30BCD-7269-4FCA-9E9D-3CD8D0844129}" type="slidenum">
              <a:rPr lang="fr-CA" smtClean="0"/>
              <a:pPr>
                <a:spcAft>
                  <a:spcPts val="600"/>
                </a:spcAft>
              </a:pPr>
              <a:t>17</a:t>
            </a:fld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C16CD7-B8CA-7ABC-FB1F-D415BC4D77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6274" y="1775625"/>
            <a:ext cx="5115170" cy="4333773"/>
          </a:xfrm>
        </p:spPr>
        <p:txBody>
          <a:bodyPr>
            <a:normAutofit/>
          </a:bodyPr>
          <a:lstStyle/>
          <a:p>
            <a:r>
              <a:rPr lang="fr-CA" dirty="0"/>
              <a:t>Catastrophe: Affecte les unités-productives</a:t>
            </a:r>
          </a:p>
          <a:p>
            <a:r>
              <a:rPr lang="fr-CA" dirty="0"/>
              <a:t>Estimation des Unités-productives  	annulation de l’ajustement structurel</a:t>
            </a:r>
          </a:p>
          <a:p>
            <a:r>
              <a:rPr lang="fr-CA" dirty="0"/>
              <a:t>Estimer le nombre d’arbres de Noël qui aurait été vendus s’il n’y avait pas eu P. abietivora</a:t>
            </a:r>
          </a:p>
          <a:p>
            <a:r>
              <a:rPr lang="fr-CA" dirty="0"/>
              <a:t>Action à faire: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Cocher la case catastrophe lors de la déclaration des données financières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7" name="Image 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7DA0AB0-B7CB-EB32-A7AD-A651957E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40" y="1642088"/>
            <a:ext cx="5604023" cy="391465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E89B0E7-33C1-13E8-12AF-3FC0223260EF}"/>
              </a:ext>
            </a:extLst>
          </p:cNvPr>
          <p:cNvSpPr/>
          <p:nvPr/>
        </p:nvSpPr>
        <p:spPr>
          <a:xfrm>
            <a:off x="1145512" y="2552281"/>
            <a:ext cx="411983" cy="18087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3602521-0905-33EF-F85B-F8125B281819}"/>
              </a:ext>
            </a:extLst>
          </p:cNvPr>
          <p:cNvSpPr/>
          <p:nvPr/>
        </p:nvSpPr>
        <p:spPr>
          <a:xfrm>
            <a:off x="6340510" y="5235191"/>
            <a:ext cx="381837" cy="1205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338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60CA-724C-4387-A93D-B5BBFE02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FB145-3E31-9CB2-5E76-72018F09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86" y="589756"/>
            <a:ext cx="10515600" cy="739280"/>
          </a:xfrm>
        </p:spPr>
        <p:txBody>
          <a:bodyPr/>
          <a:lstStyle/>
          <a:p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Enjeux de 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34422-1560-EE1F-B1CF-7DAF08C50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225475"/>
            <a:ext cx="11183815" cy="506427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fr-CA" sz="1800" dirty="0"/>
              <a:t>Unités-productives (UP) Arbres de Noël vendus = Ajustement de la marge de référence par ajustement structurel</a:t>
            </a:r>
          </a:p>
          <a:p>
            <a:pPr marL="0" lvl="1" indent="0">
              <a:spcBef>
                <a:spcPts val="1000"/>
              </a:spcBef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DFA58E-1577-6A11-8D0E-68CA7B2D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7" name="AutoShape 2" descr="La marge commerciale - Comptabilité fiscalité - Les Clés de la Banque  Espace Entrepreneurs">
            <a:extLst>
              <a:ext uri="{FF2B5EF4-FFF2-40B4-BE49-F238E27FC236}">
                <a16:creationId xmlns:a16="http://schemas.microsoft.com/office/drawing/2014/main" id="{9811A60F-95D4-7C39-7CA4-ABEA2E58C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5197" y="42755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8" name="AutoShape 4" descr="La marge commerciale - Comptabilité fiscalité - Les Clés de la Banque  Espace Entrepreneurs">
            <a:extLst>
              <a:ext uri="{FF2B5EF4-FFF2-40B4-BE49-F238E27FC236}">
                <a16:creationId xmlns:a16="http://schemas.microsoft.com/office/drawing/2014/main" id="{B3CF1174-15C4-0AE3-5500-CC522F8C4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F5D7DCE-0F59-83A3-F410-F9ECEF83C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3428"/>
              </p:ext>
            </p:extLst>
          </p:nvPr>
        </p:nvGraphicFramePr>
        <p:xfrm>
          <a:off x="854786" y="1838889"/>
          <a:ext cx="10029505" cy="4249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486">
                  <a:extLst>
                    <a:ext uri="{9D8B030D-6E8A-4147-A177-3AD203B41FA5}">
                      <a16:colId xmlns:a16="http://schemas.microsoft.com/office/drawing/2014/main" val="3454081548"/>
                    </a:ext>
                  </a:extLst>
                </a:gridCol>
                <a:gridCol w="1319912">
                  <a:extLst>
                    <a:ext uri="{9D8B030D-6E8A-4147-A177-3AD203B41FA5}">
                      <a16:colId xmlns:a16="http://schemas.microsoft.com/office/drawing/2014/main" val="939114873"/>
                    </a:ext>
                  </a:extLst>
                </a:gridCol>
                <a:gridCol w="1163789">
                  <a:extLst>
                    <a:ext uri="{9D8B030D-6E8A-4147-A177-3AD203B41FA5}">
                      <a16:colId xmlns:a16="http://schemas.microsoft.com/office/drawing/2014/main" val="568295464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1625801462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1972197058"/>
                    </a:ext>
                  </a:extLst>
                </a:gridCol>
                <a:gridCol w="1296237">
                  <a:extLst>
                    <a:ext uri="{9D8B030D-6E8A-4147-A177-3AD203B41FA5}">
                      <a16:colId xmlns:a16="http://schemas.microsoft.com/office/drawing/2014/main" val="658310507"/>
                    </a:ext>
                  </a:extLst>
                </a:gridCol>
                <a:gridCol w="1354944">
                  <a:extLst>
                    <a:ext uri="{9D8B030D-6E8A-4147-A177-3AD203B41FA5}">
                      <a16:colId xmlns:a16="http://schemas.microsoft.com/office/drawing/2014/main" val="2003508101"/>
                    </a:ext>
                  </a:extLst>
                </a:gridCol>
              </a:tblGrid>
              <a:tr h="37193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Année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2024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2023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2022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2021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2020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2019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924893"/>
                  </a:ext>
                </a:extLst>
              </a:tr>
              <a:tr h="454497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Arbres vendus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44 000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52 000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61 500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72 250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85 000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</a:rPr>
                        <a:t>100 000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166379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Revenus admissibles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1 750 000 $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2 000 000 $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2 750 000 $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3 000 000 $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3 800 000 $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4 500 000 $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479736"/>
                  </a:ext>
                </a:extLst>
              </a:tr>
              <a:tr h="397065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Dépenses admissibles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1 050 000 $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1 100 000 $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1 200 000 $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>
                          <a:effectLst/>
                        </a:rPr>
                        <a:t>1 250 000 $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1 500 000 $</a:t>
                      </a: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1 515 000 $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002380"/>
                  </a:ext>
                </a:extLst>
              </a:tr>
              <a:tr h="416869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Marge de production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700 000 $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900 000 $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1 550 000 $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1 750 000 $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b="1" dirty="0">
                          <a:effectLst/>
                        </a:rPr>
                        <a:t>2 300 000 $</a:t>
                      </a:r>
                      <a:endParaRPr lang="fr-CA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2 985 000 $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5164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Marge de référence AVANT ajustement structurel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1 866 666 $ </a:t>
                      </a:r>
                      <a:endParaRPr lang="fr-C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67830"/>
                  </a:ext>
                </a:extLst>
              </a:tr>
              <a:tr h="299098">
                <a:tc>
                  <a:txBody>
                    <a:bodyPr/>
                    <a:lstStyle/>
                    <a:p>
                      <a:pPr algn="just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Ajustement structurel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(225 000)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(615 000)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(1 000 000)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(1 500 000) $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</a:rPr>
                        <a:t> (2 000 000) 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8868745"/>
                  </a:ext>
                </a:extLst>
              </a:tr>
              <a:tr h="427761"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buNone/>
                      </a:pPr>
                      <a:r>
                        <a:rPr lang="fr-C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Marge ajustée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675 000 $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935 000 $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750 000 $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800 000 $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985 000 $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973637"/>
                  </a:ext>
                </a:extLst>
              </a:tr>
              <a:tr h="427761">
                <a:tc>
                  <a:txBody>
                    <a:bodyPr/>
                    <a:lstStyle/>
                    <a:p>
                      <a:pPr algn="l" hangingPunct="0">
                        <a:buNone/>
                      </a:pPr>
                      <a:r>
                        <a:rPr lang="fr-CA" sz="1600" dirty="0">
                          <a:effectLst/>
                        </a:rPr>
                        <a:t>Marge de référence APRÈS ajustement structurel</a:t>
                      </a:r>
                      <a:endParaRPr lang="fr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D8C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</a:rPr>
                        <a:t>828 333 $</a:t>
                      </a:r>
                      <a:endParaRPr lang="fr-CA" dirty="0"/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0">
                        <a:buNone/>
                      </a:pPr>
                      <a:endParaRPr lang="fr-C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9311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B45DF7A-CFAD-B090-8FC2-11B871A12F57}"/>
              </a:ext>
            </a:extLst>
          </p:cNvPr>
          <p:cNvSpPr txBox="1"/>
          <p:nvPr/>
        </p:nvSpPr>
        <p:spPr>
          <a:xfrm>
            <a:off x="786411" y="1518186"/>
            <a:ext cx="148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tx2">
                    <a:lumMod val="25000"/>
                  </a:schemeClr>
                </a:solidFill>
              </a:rPr>
              <a:t>Exemple:</a:t>
            </a:r>
          </a:p>
          <a:p>
            <a:endParaRPr lang="fr-CA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DABF7-8769-C2A1-3D6D-4474AF6C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Participation à AGS et AQP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1F0142-0E55-18EC-B113-7FCA2FAD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11AE78-AA39-504B-6A7E-084965E7FA1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CA" dirty="0"/>
              <a:t>Date limite du 30 avril 2026 pour année financière 2026</a:t>
            </a:r>
          </a:p>
          <a:p>
            <a:r>
              <a:rPr lang="fr-CA" dirty="0"/>
              <a:t>Transmettre les données financières dans les 9 mois suivant la fin de l’exercice financier (max.: 12 mois)</a:t>
            </a:r>
          </a:p>
          <a:p>
            <a:r>
              <a:rPr lang="fr-CA" dirty="0"/>
              <a:t>Les nouveaux participants, doivent déclarer un historique de 5 ans</a:t>
            </a:r>
          </a:p>
          <a:p>
            <a:pPr lvl="1"/>
            <a:r>
              <a:rPr lang="fr-CA" dirty="0"/>
              <a:t>Mesure de remboursement des frais de préparation des données financières (1 000$)</a:t>
            </a:r>
          </a:p>
        </p:txBody>
      </p:sp>
    </p:spTree>
    <p:extLst>
      <p:ext uri="{BB962C8B-B14F-4D97-AF65-F5344CB8AC3E}">
        <p14:creationId xmlns:p14="http://schemas.microsoft.com/office/powerpoint/2010/main" val="90674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92035"/>
            <a:ext cx="10515600" cy="11472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Les programmes AGRI </a:t>
            </a:r>
            <a:br>
              <a:rPr lang="fr-CA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CA" sz="2400" b="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Protège le revenu global de  l’entreprise en stabilisant la marge de production</a:t>
            </a:r>
            <a:br>
              <a:rPr lang="fr-CA" sz="2400" dirty="0">
                <a:solidFill>
                  <a:srgbClr val="5E465D"/>
                </a:solidFill>
              </a:rPr>
            </a:br>
            <a:endParaRPr lang="fr-CA" sz="2400" dirty="0">
              <a:solidFill>
                <a:srgbClr val="5E465D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840777" y="2195678"/>
            <a:ext cx="5161416" cy="4650006"/>
          </a:xfrm>
        </p:spPr>
        <p:txBody>
          <a:bodyPr/>
          <a:lstStyle/>
          <a:p>
            <a:pPr marL="0" indent="0" algn="ctr">
              <a:buNone/>
            </a:pPr>
            <a:r>
              <a:rPr lang="fr-CA" sz="2800" b="1" dirty="0">
                <a:solidFill>
                  <a:srgbClr val="79BA4F"/>
                </a:solidFill>
              </a:rPr>
              <a:t>Agri-stabilité / Agri-Québec Plus</a:t>
            </a:r>
          </a:p>
          <a:p>
            <a:pPr marL="0" indent="0" algn="ctr">
              <a:buNone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1373601" y="3001610"/>
            <a:ext cx="3796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solidFill>
                  <a:srgbClr val="44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Interviennent lors de </a:t>
            </a:r>
            <a:r>
              <a:rPr lang="fr-CA" sz="2200" b="1" dirty="0">
                <a:solidFill>
                  <a:srgbClr val="44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baisses significatives de la marge de production </a:t>
            </a:r>
          </a:p>
          <a:p>
            <a:pPr algn="ctr"/>
            <a:r>
              <a:rPr lang="fr-CA" sz="2200" dirty="0">
                <a:solidFill>
                  <a:srgbClr val="44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8716" y="3001610"/>
            <a:ext cx="4383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200" b="1" spc="-50" dirty="0">
                <a:solidFill>
                  <a:srgbClr val="44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 d’épargne </a:t>
            </a:r>
            <a:r>
              <a:rPr lang="fr-CA" sz="2200" spc="-50" dirty="0">
                <a:solidFill>
                  <a:srgbClr val="44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l’objectif est d’améliorer votre capacité à autogérer les risques agricoles</a:t>
            </a:r>
          </a:p>
          <a:p>
            <a:pPr algn="ctr"/>
            <a:endParaRPr lang="fr-CA" sz="2200" spc="-50" dirty="0">
              <a:solidFill>
                <a:srgbClr val="4451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6251101" y="2195678"/>
            <a:ext cx="5373842" cy="4650006"/>
          </a:xfrm>
        </p:spPr>
        <p:txBody>
          <a:bodyPr/>
          <a:lstStyle/>
          <a:p>
            <a:pPr marL="0" indent="0" algn="ctr">
              <a:buNone/>
            </a:pPr>
            <a:r>
              <a:rPr lang="fr-CA" sz="2800" b="1" dirty="0">
                <a:solidFill>
                  <a:srgbClr val="79BA4F"/>
                </a:solidFill>
              </a:rPr>
              <a:t>Agri-investissement / Agri-Québec </a:t>
            </a:r>
          </a:p>
        </p:txBody>
      </p:sp>
      <p:pic>
        <p:nvPicPr>
          <p:cNvPr id="13316" name="Picture 4" descr="Fluctuation du marché - Icônes affaires et finances gratui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34" y="4613801"/>
            <a:ext cx="1400165" cy="14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nvestir et épargner | Banque Équitab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7669" r="4445" b="18060"/>
          <a:stretch/>
        </p:blipFill>
        <p:spPr bwMode="auto">
          <a:xfrm>
            <a:off x="7831667" y="4373333"/>
            <a:ext cx="1862667" cy="15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6002193" y="2195678"/>
            <a:ext cx="0" cy="345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0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061288-735E-5CDD-68F0-F1A8A26F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52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3494" y="258413"/>
            <a:ext cx="5404333" cy="5679455"/>
          </a:xfrm>
        </p:spPr>
        <p:txBody>
          <a:bodyPr/>
          <a:lstStyle/>
          <a:p>
            <a:pPr marL="0" indent="0">
              <a:buNone/>
            </a:pPr>
            <a:r>
              <a:rPr lang="fr-CA" sz="3200" b="1" dirty="0">
                <a:solidFill>
                  <a:schemeClr val="accent5">
                    <a:lumMod val="50000"/>
                  </a:schemeClr>
                </a:solidFill>
              </a:rPr>
              <a:t>Agri-stabilité</a:t>
            </a:r>
          </a:p>
          <a:p>
            <a:r>
              <a:rPr lang="fr-CA" dirty="0"/>
              <a:t>Premier niveau d’intervention appliqué sur la marge globale de l’entreprise et couvrant l’ensemble des risques</a:t>
            </a:r>
          </a:p>
          <a:p>
            <a:r>
              <a:rPr lang="fr-CA" dirty="0"/>
              <a:t>Intervient lorsque la </a:t>
            </a:r>
            <a:r>
              <a:rPr lang="fr-CA" u="sng" dirty="0"/>
              <a:t>marge de production</a:t>
            </a:r>
            <a:r>
              <a:rPr lang="fr-CA" dirty="0"/>
              <a:t> de l’année baisse </a:t>
            </a:r>
            <a:r>
              <a:rPr lang="fr-CA" b="1" dirty="0"/>
              <a:t>de plus de 30 % </a:t>
            </a:r>
            <a:r>
              <a:rPr lang="fr-CA" dirty="0"/>
              <a:t>par rapport à la </a:t>
            </a:r>
            <a:r>
              <a:rPr lang="fr-CA" u="sng" dirty="0"/>
              <a:t>marge de référence</a:t>
            </a:r>
            <a:r>
              <a:rPr lang="fr-CA" dirty="0"/>
              <a:t>. </a:t>
            </a:r>
          </a:p>
          <a:p>
            <a:r>
              <a:rPr lang="fr-CA" dirty="0"/>
              <a:t>La baisse est comblée à 80 %  par un paiement du programme </a:t>
            </a:r>
          </a:p>
          <a:p>
            <a:r>
              <a:rPr lang="fr-CA" dirty="0"/>
              <a:t>Paiement pouvant atteindre un montant maximum de 3 M$</a:t>
            </a:r>
          </a:p>
          <a:p>
            <a:r>
              <a:rPr lang="fr-CA" dirty="0"/>
              <a:t>Financement partagé des interventions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/>
              <a:t>Canada </a:t>
            </a:r>
            <a:r>
              <a:rPr lang="fr-CA" dirty="0">
                <a:sym typeface="Wingdings 3"/>
              </a:rPr>
              <a:t> </a:t>
            </a:r>
            <a:r>
              <a:rPr lang="fr-CA" dirty="0"/>
              <a:t>60 %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dirty="0"/>
              <a:t>Québec </a:t>
            </a:r>
            <a:r>
              <a:rPr lang="fr-CA" dirty="0">
                <a:sym typeface="Wingdings 3"/>
              </a:rPr>
              <a:t> 40 </a:t>
            </a:r>
            <a:r>
              <a:rPr lang="fr-CA" dirty="0"/>
              <a:t>%</a:t>
            </a:r>
          </a:p>
          <a:p>
            <a:endParaRPr lang="fr-CA" sz="2400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>
          <a:xfrm>
            <a:off x="5823819" y="187130"/>
            <a:ext cx="5984687" cy="54982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sz="3200" b="1" dirty="0">
                <a:solidFill>
                  <a:schemeClr val="accent5">
                    <a:lumMod val="50000"/>
                  </a:schemeClr>
                </a:solidFill>
              </a:rPr>
              <a:t>Agri-Québec Plus</a:t>
            </a:r>
          </a:p>
          <a:p>
            <a:r>
              <a:rPr lang="fr-CA" dirty="0"/>
              <a:t>Programme complémentaire à Agri-stabilité</a:t>
            </a:r>
          </a:p>
          <a:p>
            <a:r>
              <a:rPr lang="fr-CA" dirty="0"/>
              <a:t>Intervient pour les baisses de marge de production </a:t>
            </a:r>
            <a:r>
              <a:rPr lang="fr-CA" b="1" dirty="0"/>
              <a:t>de plus de 15 % </a:t>
            </a:r>
            <a:r>
              <a:rPr lang="fr-CA" dirty="0"/>
              <a:t>par rapport à la marge de référence. </a:t>
            </a:r>
          </a:p>
          <a:p>
            <a:r>
              <a:rPr lang="fr-CA" dirty="0"/>
              <a:t>La baisse est comblée à 80 % par un paiement du programme </a:t>
            </a:r>
          </a:p>
          <a:p>
            <a:r>
              <a:rPr lang="fr-CA" dirty="0"/>
              <a:t>Le paiement calculé est diminué du paiement versé par Agri-stabilité</a:t>
            </a:r>
          </a:p>
          <a:p>
            <a:r>
              <a:rPr lang="fr-CA" dirty="0"/>
              <a:t>Paiement limité à l’atteinte d’un bénéfice net de 50 000 $</a:t>
            </a:r>
          </a:p>
          <a:p>
            <a:r>
              <a:rPr lang="fr-CA" dirty="0"/>
              <a:t>Protection offerte pour les produits non associés à l’ASRA et à la gestion de l’offre (application d’un ratio de produits admissibles)</a:t>
            </a:r>
          </a:p>
          <a:p>
            <a:r>
              <a:rPr lang="fr-CA" dirty="0"/>
              <a:t>Financement des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/>
              <a:t>100 % </a:t>
            </a:r>
            <a:r>
              <a:rPr lang="fr-CA" dirty="0">
                <a:sym typeface="Wingdings 3"/>
              </a:rPr>
              <a:t></a:t>
            </a:r>
            <a:r>
              <a:rPr lang="fr-CA" dirty="0"/>
              <a:t> Québec</a:t>
            </a:r>
          </a:p>
          <a:p>
            <a:endParaRPr lang="fr-CA" sz="1800" dirty="0"/>
          </a:p>
          <a:p>
            <a:endParaRPr lang="fr-CA" sz="22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01570" y="5788895"/>
            <a:ext cx="8723768" cy="6567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1543792" y="5835497"/>
            <a:ext cx="84384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Application combinée – un seul avis de calcul des bénéfices (ACBP) et un seul paiement d’un montant pouvant atteindre un maximum de 3 M$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C5C7F20-2A57-A90A-8EBA-6A8A709D8943}"/>
              </a:ext>
            </a:extLst>
          </p:cNvPr>
          <p:cNvSpPr/>
          <p:nvPr/>
        </p:nvSpPr>
        <p:spPr>
          <a:xfrm>
            <a:off x="5787827" y="3170597"/>
            <a:ext cx="6020679" cy="6313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021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786" y="589756"/>
            <a:ext cx="10515600" cy="739280"/>
          </a:xfrm>
        </p:spPr>
        <p:txBody>
          <a:bodyPr/>
          <a:lstStyle/>
          <a:p>
            <a:r>
              <a:rPr lang="fr-CA" sz="36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Modalités de participation et de calcul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483023"/>
            <a:ext cx="10482427" cy="5162251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CA" dirty="0"/>
              <a:t>Présenter un ou des produits admissibles et avoir exercé des activités agricoles pendant au moins six mois consécutifs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CA" dirty="0"/>
              <a:t>Procéder à l’inscription à 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Agri-stabilité</a:t>
            </a:r>
            <a:r>
              <a:rPr lang="fr-CA" dirty="0"/>
              <a:t> avant la date limite fixée au 30 avril de l’année de participation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CA" dirty="0"/>
              <a:t>Le renouvellement est automatique pour les entreprises ayant participé l’année précédente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CA" dirty="0"/>
              <a:t>Acquitter la contribution exigible à 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Agri-stabilité</a:t>
            </a:r>
            <a:r>
              <a:rPr lang="fr-CA" dirty="0"/>
              <a:t> à la date limite indiquée à l’Avis de participation = 3,15 $ pour chaque tranche de 1 000 $ de la </a:t>
            </a:r>
            <a:r>
              <a:rPr lang="fr-CA" u="sng" dirty="0"/>
              <a:t>marge de référence contributive </a:t>
            </a:r>
            <a:r>
              <a:rPr lang="fr-CA" dirty="0"/>
              <a:t>+ frais d’administration de 55 $/année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CA" dirty="0"/>
              <a:t>L’inscription à </a:t>
            </a:r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Agri-Québec Plus </a:t>
            </a:r>
            <a:r>
              <a:rPr lang="fr-CA" dirty="0"/>
              <a:t>s’effectue automatiquement, aucune contribution et aucuns frais ne sont exigibles pour y participer</a:t>
            </a:r>
          </a:p>
          <a:p>
            <a:r>
              <a:rPr lang="fr-CA" dirty="0"/>
              <a:t>Transmettre à la FADQ les données financières et renseignements complémentaires permettant de calculer l’écart entre la </a:t>
            </a:r>
            <a:r>
              <a:rPr lang="fr-CA" u="sng" dirty="0"/>
              <a:t>marge de production </a:t>
            </a:r>
            <a:r>
              <a:rPr lang="fr-CA" dirty="0"/>
              <a:t>de l’année et la </a:t>
            </a:r>
            <a:r>
              <a:rPr lang="fr-CA" u="sng" dirty="0"/>
              <a:t>marge de référence</a:t>
            </a:r>
            <a:r>
              <a:rPr lang="fr-CA" dirty="0"/>
              <a:t> de l’entreprise 9 mois suivant la fin de l’exercice financier (possibilité de 12 </a:t>
            </a:r>
            <a:r>
              <a:rPr lang="fr-CA"/>
              <a:t>mois avec </a:t>
            </a:r>
            <a:r>
              <a:rPr lang="fr-CA" dirty="0"/>
              <a:t>pénalité)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7" name="AutoShape 2" descr="La marge commerciale - Comptabilité fiscalité - Les Clés de la Banque  Espace Entrepreneurs"/>
          <p:cNvSpPr>
            <a:spLocks noChangeAspect="1" noChangeArrowheads="1"/>
          </p:cNvSpPr>
          <p:nvPr/>
        </p:nvSpPr>
        <p:spPr bwMode="auto">
          <a:xfrm>
            <a:off x="1775197" y="42755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8" name="AutoShape 4" descr="La marge commerciale - Comptabilité fiscalité - Les Clés de la Banque  Espace Entrepreneu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433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A1E83-3A87-2E80-B657-79ECDE91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/>
          <a:lstStyle/>
          <a:p>
            <a: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</a:t>
            </a:r>
            <a:r>
              <a:rPr lang="fr-CA" sz="44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Arbres de Noël</a:t>
            </a:r>
            <a:b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fr-CA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C88E38-57C6-043C-551A-F06F2194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5</a:t>
            </a:fld>
            <a:endParaRPr lang="fr-CA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0504DC61-1279-39ED-4A02-E527CE94B98A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04682511"/>
              </p:ext>
            </p:extLst>
          </p:nvPr>
        </p:nvGraphicFramePr>
        <p:xfrm>
          <a:off x="838203" y="2156007"/>
          <a:ext cx="10515597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21020154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950570703"/>
                    </a:ext>
                  </a:extLst>
                </a:gridCol>
                <a:gridCol w="5072740">
                  <a:extLst>
                    <a:ext uri="{9D8B030D-6E8A-4147-A177-3AD203B41FA5}">
                      <a16:colId xmlns:a16="http://schemas.microsoft.com/office/drawing/2014/main" val="3191436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fr-CA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Admissibles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Inadmissibles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8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Revenus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Vente d’arbres de Noël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Revente de produits achetés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Paiements des programmes (ex. : AGRI)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Revenus de location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35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Dépenses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- Salaire des personnes sans lien</a:t>
                      </a:r>
                    </a:p>
                    <a:p>
                      <a:r>
                        <a:rPr lang="fr-CA" sz="1600" dirty="0"/>
                        <a:t>- Contenants et ficelles</a:t>
                      </a:r>
                    </a:p>
                    <a:p>
                      <a:r>
                        <a:rPr lang="fr-CA" sz="1600" dirty="0"/>
                        <a:t>- Transport et envoi</a:t>
                      </a:r>
                    </a:p>
                    <a:p>
                      <a:r>
                        <a:rPr lang="fr-CA" sz="1600" dirty="0"/>
                        <a:t>- Électricité</a:t>
                      </a:r>
                    </a:p>
                    <a:p>
                      <a:r>
                        <a:rPr lang="fr-CA" sz="1600" dirty="0"/>
                        <a:t>- Semences et plants</a:t>
                      </a:r>
                    </a:p>
                    <a:p>
                      <a:r>
                        <a:rPr lang="fr-CA" sz="1600" dirty="0"/>
                        <a:t>- Pesticides</a:t>
                      </a:r>
                    </a:p>
                    <a:p>
                      <a:pPr marL="0" algn="l" defTabSz="914400" rtl="0" eaLnBrk="1" latinLnBrk="0" hangingPunct="1"/>
                      <a:r>
                        <a:rPr lang="fr-CA" sz="1600" dirty="0"/>
                        <a:t>- 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Engrais et chaux</a:t>
                      </a:r>
                    </a:p>
                    <a:p>
                      <a:r>
                        <a:rPr lang="fr-CA" sz="1600" dirty="0"/>
                        <a:t>- Machinerie: Essence et carburant</a:t>
                      </a:r>
                    </a:p>
                    <a:p>
                      <a:endParaRPr lang="fr-CA" sz="1600" dirty="0"/>
                    </a:p>
                    <a:p>
                      <a:endParaRPr lang="fr-CA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Salaire des personnes avec lien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Amortissement inclus dans le bénéfice net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Achat de produits destinés à la revente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Autres (code 15390)</a:t>
                      </a:r>
                    </a:p>
                    <a:p>
                      <a:endParaRPr lang="fr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74115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332C815-62B0-4201-C836-8FD43071BE2D}"/>
              </a:ext>
            </a:extLst>
          </p:cNvPr>
          <p:cNvSpPr/>
          <p:nvPr/>
        </p:nvSpPr>
        <p:spPr>
          <a:xfrm>
            <a:off x="838203" y="1240280"/>
            <a:ext cx="10515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Admissibilité des revenus et dépenses à Agri-stabilité et Agri-Québec Plus</a:t>
            </a:r>
          </a:p>
        </p:txBody>
      </p:sp>
    </p:spTree>
    <p:extLst>
      <p:ext uri="{BB962C8B-B14F-4D97-AF65-F5344CB8AC3E}">
        <p14:creationId xmlns:p14="http://schemas.microsoft.com/office/powerpoint/2010/main" val="240739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613" y="382339"/>
            <a:ext cx="10515600" cy="798657"/>
          </a:xfrm>
        </p:spPr>
        <p:txBody>
          <a:bodyPr/>
          <a:lstStyle/>
          <a:p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</a:t>
            </a:r>
            <a:r>
              <a:rPr lang="fr-CA" sz="4000" b="0" dirty="0">
                <a:solidFill>
                  <a:schemeClr val="accent5">
                    <a:lumMod val="50000"/>
                  </a:schemeClr>
                </a:solidFill>
              </a:rPr>
              <a:t>Arbres de Noël</a:t>
            </a:r>
            <a:b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fr-CA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6</a:t>
            </a:fld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95997437"/>
              </p:ext>
            </p:extLst>
          </p:nvPr>
        </p:nvGraphicFramePr>
        <p:xfrm>
          <a:off x="703613" y="2242743"/>
          <a:ext cx="11150930" cy="369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4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145">
                <a:tc>
                  <a:txBody>
                    <a:bodyPr/>
                    <a:lstStyle/>
                    <a:p>
                      <a:r>
                        <a:rPr lang="fr-CA" dirty="0"/>
                        <a:t>Revenus admissibles (A)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817 110 $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1 167 300 $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1 030 200 $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1 197 000 $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1 194 000 $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1 144 500 $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r>
                        <a:rPr lang="fr-CA" dirty="0"/>
                        <a:t>Dépenses admissibles</a:t>
                      </a:r>
                      <a:r>
                        <a:rPr lang="fr-CA" baseline="0" dirty="0"/>
                        <a:t> (B)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130 500 $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120 300 $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114 900 $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108 600 $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102 000 $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98 400 $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r>
                        <a:rPr lang="fr-CA" dirty="0"/>
                        <a:t>Marge de production</a:t>
                      </a:r>
                      <a:r>
                        <a:rPr lang="fr-CA" baseline="0" dirty="0"/>
                        <a:t> (A-B)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686 610 $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1 047 000 $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915 300 $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1 088 400 $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1 092 000 $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1 046 100 $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r>
                        <a:rPr lang="fr-CA" dirty="0"/>
                        <a:t>Ajustement structurel (D)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r>
                        <a:rPr lang="fr-CA" dirty="0"/>
                        <a:t>Marge ajustée</a:t>
                      </a:r>
                      <a:r>
                        <a:rPr lang="fr-CA" baseline="0" dirty="0"/>
                        <a:t> (A-B) + D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1 047 000 $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915 300 $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1 088 400 $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1 092 000 $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1 046 100 $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r>
                        <a:rPr lang="fr-CA" dirty="0"/>
                        <a:t>Marge de référence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1 060 500 $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3613" y="1062243"/>
            <a:ext cx="10784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chemeClr val="tx2">
                    <a:lumMod val="50000"/>
                  </a:schemeClr>
                </a:solidFill>
              </a:rPr>
              <a:t>Calcul des marges Agri-stabilité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Vente de 30 000 arbres/</a:t>
            </a:r>
            <a:r>
              <a:rPr lang="fr-CA" sz="2000" noProof="0" dirty="0"/>
              <a:t>année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 2024 diminution du prix de 30%</a:t>
            </a:r>
          </a:p>
          <a:p>
            <a:endParaRPr lang="fr-CA" sz="20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D3FB7EB-261D-ADE9-CC5F-D0C5C3911D0B}"/>
              </a:ext>
            </a:extLst>
          </p:cNvPr>
          <p:cNvSpPr/>
          <p:nvPr/>
        </p:nvSpPr>
        <p:spPr>
          <a:xfrm>
            <a:off x="3637481" y="2828960"/>
            <a:ext cx="1256067" cy="4066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101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613" y="382339"/>
            <a:ext cx="10515600" cy="798657"/>
          </a:xfrm>
        </p:spPr>
        <p:txBody>
          <a:bodyPr/>
          <a:lstStyle/>
          <a:p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</a:t>
            </a:r>
            <a:r>
              <a:rPr lang="fr-CA" sz="4000" b="0" dirty="0">
                <a:solidFill>
                  <a:schemeClr val="accent5">
                    <a:lumMod val="50000"/>
                  </a:schemeClr>
                </a:solidFill>
              </a:rPr>
              <a:t>Arbres de Noël</a:t>
            </a:r>
            <a:endParaRPr lang="fr-CA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7</a:t>
            </a:fld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62524905"/>
              </p:ext>
            </p:extLst>
          </p:nvPr>
        </p:nvGraphicFramePr>
        <p:xfrm>
          <a:off x="810491" y="1932152"/>
          <a:ext cx="10138558" cy="231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31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</a:t>
                      </a:r>
                      <a:r>
                        <a:rPr lang="fr-CA" baseline="0" dirty="0"/>
                        <a:t> de référence 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1 060 500 $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</a:t>
                      </a:r>
                      <a:r>
                        <a:rPr lang="fr-CA" baseline="0" dirty="0"/>
                        <a:t> de référence couverte à </a:t>
                      </a:r>
                      <a:r>
                        <a:rPr lang="fr-CA" b="1" baseline="0" dirty="0"/>
                        <a:t>70 %</a:t>
                      </a:r>
                      <a:endParaRPr lang="fr-CA" b="1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   742 350 $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 de l’année 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686 610 $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Baisse</a:t>
                      </a:r>
                      <a:r>
                        <a:rPr lang="fr-CA" baseline="0" dirty="0"/>
                        <a:t> de marge couverte (B-C)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   55 740 $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/>
                        <a:t>Paiement Agri-stabilité </a:t>
                      </a:r>
                      <a:r>
                        <a:rPr lang="fr-CA" b="1" baseline="0" dirty="0"/>
                        <a:t> (D x 80 %)</a:t>
                      </a:r>
                      <a:endParaRPr lang="fr-CA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44 592 $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3613" y="1062243"/>
            <a:ext cx="926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Avis de calcul des bénéfices du programme </a:t>
            </a:r>
            <a:r>
              <a:rPr lang="fr-CA" sz="2400" u="sng" dirty="0"/>
              <a:t>Agri-stabilité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16BF4F-98AF-6AFB-2CFA-4376F6C13924}"/>
              </a:ext>
            </a:extLst>
          </p:cNvPr>
          <p:cNvSpPr/>
          <p:nvPr/>
        </p:nvSpPr>
        <p:spPr>
          <a:xfrm>
            <a:off x="8487583" y="3893901"/>
            <a:ext cx="1667435" cy="3512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724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613" y="244144"/>
            <a:ext cx="10515600" cy="798657"/>
          </a:xfrm>
        </p:spPr>
        <p:txBody>
          <a:bodyPr/>
          <a:lstStyle/>
          <a:p>
            <a:r>
              <a:rPr lang="fr-CA" sz="40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Exemple : </a:t>
            </a:r>
            <a:r>
              <a:rPr lang="fr-CA" sz="4000" b="0" dirty="0">
                <a:solidFill>
                  <a:schemeClr val="accent5">
                    <a:lumMod val="50000"/>
                  </a:schemeClr>
                </a:solidFill>
              </a:rPr>
              <a:t>Arbres de Noël</a:t>
            </a:r>
            <a:endParaRPr lang="fr-CA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>
          <a:xfrm>
            <a:off x="703613" y="860010"/>
            <a:ext cx="10515600" cy="5063264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>
                <a:solidFill>
                  <a:schemeClr val="tx1"/>
                </a:solidFill>
              </a:rPr>
              <a:t>Avis de calcul des bénéfices du programme </a:t>
            </a:r>
            <a:r>
              <a:rPr lang="fr-CA" sz="2400" u="sng" dirty="0">
                <a:solidFill>
                  <a:schemeClr val="tx1"/>
                </a:solidFill>
              </a:rPr>
              <a:t>Agri-Québec Plus</a:t>
            </a:r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527121"/>
              </p:ext>
            </p:extLst>
          </p:nvPr>
        </p:nvGraphicFramePr>
        <p:xfrm>
          <a:off x="793172" y="1396836"/>
          <a:ext cx="10170226" cy="477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725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5E465D"/>
                          </a:solidFill>
                        </a:rPr>
                        <a:t>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</a:t>
                      </a:r>
                      <a:r>
                        <a:rPr lang="fr-CA" baseline="0" dirty="0"/>
                        <a:t> de référence 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1 060 500 $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</a:t>
                      </a:r>
                      <a:r>
                        <a:rPr lang="fr-CA" baseline="0" dirty="0"/>
                        <a:t> de référence couverte à </a:t>
                      </a:r>
                      <a:r>
                        <a:rPr lang="fr-CA" b="1" baseline="0" dirty="0"/>
                        <a:t>85 %</a:t>
                      </a:r>
                      <a:endParaRPr lang="fr-CA" b="1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901 425 </a:t>
                      </a:r>
                      <a:r>
                        <a:rPr lang="fr-CA" baseline="0" dirty="0"/>
                        <a:t>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Marge de l’année 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686 610 $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Baisse</a:t>
                      </a:r>
                      <a:r>
                        <a:rPr lang="fr-CA" baseline="0" dirty="0"/>
                        <a:t> de marge couverte (B-C)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214 815 $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Baisse de marge payable (D x 80 %)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171 852 $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F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/>
                        <a:t>Paiement Agri-stabilité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44 592 $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Écart (E-F)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127 260 $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Ratio de produits</a:t>
                      </a:r>
                      <a:r>
                        <a:rPr lang="fr-CA" baseline="0" dirty="0"/>
                        <a:t> admissibles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100 %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aseline="0" dirty="0"/>
                        <a:t>Paiement calculé avant considération du bénéfice net (G x H)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127 260 $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J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Bénéfice</a:t>
                      </a:r>
                      <a:r>
                        <a:rPr lang="fr-CA" baseline="0" dirty="0"/>
                        <a:t> net calculé par la FADQ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    30 195 $</a:t>
                      </a:r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K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Montant maximal du paiement Agri-Québec Plus (50 000 $ - J)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 19 805 $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/>
                        <a:t>Paiement Agri-Québec Plus (le moindre de I ou K)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    19 805 $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CCCE478-515F-66AD-D0C3-A704DB52DE42}"/>
              </a:ext>
            </a:extLst>
          </p:cNvPr>
          <p:cNvSpPr/>
          <p:nvPr/>
        </p:nvSpPr>
        <p:spPr>
          <a:xfrm>
            <a:off x="9148482" y="5833524"/>
            <a:ext cx="1667435" cy="3512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326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7574" y="819397"/>
            <a:ext cx="5361652" cy="3621975"/>
          </a:xfrm>
        </p:spPr>
        <p:txBody>
          <a:bodyPr/>
          <a:lstStyle/>
          <a:p>
            <a:pPr marL="0" indent="0">
              <a:buNone/>
            </a:pPr>
            <a:r>
              <a:rPr lang="fr-CA" sz="3200" b="1" dirty="0">
                <a:solidFill>
                  <a:schemeClr val="accent5">
                    <a:lumMod val="50000"/>
                  </a:schemeClr>
                </a:solidFill>
              </a:rPr>
              <a:t>Agri-investissement</a:t>
            </a:r>
          </a:p>
          <a:p>
            <a:r>
              <a:rPr lang="fr-CA" dirty="0"/>
              <a:t>Calcul d’un dépôt admissible à une contrepartie gouvernementale basé sur le revenu global de l’entreprise</a:t>
            </a:r>
          </a:p>
          <a:p>
            <a:pPr lvl="0"/>
            <a:r>
              <a:rPr lang="fr-CA" dirty="0"/>
              <a:t>Couvre tous les produits agricoles à l’exception des produits sous gestion de l’offre</a:t>
            </a:r>
          </a:p>
          <a:p>
            <a:r>
              <a:rPr lang="fr-CA" dirty="0"/>
              <a:t>Financement partagé des interventions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dirty="0"/>
              <a:t>Canada </a:t>
            </a:r>
            <a:r>
              <a:rPr lang="fr-CA" dirty="0">
                <a:sym typeface="Wingdings 3"/>
              </a:rPr>
              <a:t> </a:t>
            </a:r>
            <a:r>
              <a:rPr lang="fr-CA" dirty="0"/>
              <a:t>60 %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dirty="0"/>
              <a:t>Québec </a:t>
            </a:r>
            <a:r>
              <a:rPr lang="fr-CA" dirty="0">
                <a:sym typeface="Wingdings 3"/>
              </a:rPr>
              <a:t> 40 </a:t>
            </a:r>
            <a:r>
              <a:rPr lang="fr-CA" dirty="0"/>
              <a:t>%</a:t>
            </a:r>
          </a:p>
          <a:p>
            <a:endParaRPr lang="fr-CA" sz="2400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0BCD-7269-4FCA-9E9D-3CD8D0844129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>
          <a:xfrm>
            <a:off x="6134126" y="819397"/>
            <a:ext cx="5737032" cy="384760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sz="3200" b="1" dirty="0">
                <a:solidFill>
                  <a:schemeClr val="accent5">
                    <a:lumMod val="50000"/>
                  </a:schemeClr>
                </a:solidFill>
              </a:rPr>
              <a:t>Agri-Québec</a:t>
            </a:r>
          </a:p>
          <a:p>
            <a:r>
              <a:rPr lang="fr-CA" dirty="0"/>
              <a:t>Programme complémentaire à Agri-investissement offert depuis 2010</a:t>
            </a:r>
          </a:p>
          <a:p>
            <a:r>
              <a:rPr lang="fr-CA" dirty="0"/>
              <a:t>Couvre les produits agricoles et aquacoles à l’exception des secteurs associés à l’ASRA et à la gestion de l’offre</a:t>
            </a:r>
          </a:p>
          <a:p>
            <a:r>
              <a:rPr lang="fr-CA" dirty="0"/>
              <a:t>Financement des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/>
              <a:t>100 % </a:t>
            </a:r>
            <a:r>
              <a:rPr lang="fr-CA" dirty="0">
                <a:sym typeface="Wingdings 3"/>
              </a:rPr>
              <a:t></a:t>
            </a:r>
            <a:r>
              <a:rPr lang="fr-CA" dirty="0"/>
              <a:t> Québec</a:t>
            </a:r>
          </a:p>
          <a:p>
            <a:endParaRPr lang="fr-CA" sz="1800" dirty="0"/>
          </a:p>
          <a:p>
            <a:endParaRPr lang="fr-CA" sz="22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846154" y="4967724"/>
            <a:ext cx="7873341" cy="5111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624943" y="5038643"/>
            <a:ext cx="47085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Application combinée – un seul avis de dépôt</a:t>
            </a:r>
          </a:p>
        </p:txBody>
      </p:sp>
    </p:spTree>
    <p:extLst>
      <p:ext uri="{BB962C8B-B14F-4D97-AF65-F5344CB8AC3E}">
        <p14:creationId xmlns:p14="http://schemas.microsoft.com/office/powerpoint/2010/main" val="3373321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 Office">
  <a:themeElements>
    <a:clrScheme name="Personnalisé 20">
      <a:dk1>
        <a:srgbClr val="000000"/>
      </a:dk1>
      <a:lt1>
        <a:sysClr val="window" lastClr="FFFFFF"/>
      </a:lt1>
      <a:dk2>
        <a:srgbClr val="D3E3E0"/>
      </a:dk2>
      <a:lt2>
        <a:srgbClr val="0C0C0C"/>
      </a:lt2>
      <a:accent1>
        <a:srgbClr val="2A423E"/>
      </a:accent1>
      <a:accent2>
        <a:srgbClr val="6F3B55"/>
      </a:accent2>
      <a:accent3>
        <a:srgbClr val="5A8E37"/>
      </a:accent3>
      <a:accent4>
        <a:srgbClr val="C490AA"/>
      </a:accent4>
      <a:accent5>
        <a:srgbClr val="81C5C7"/>
      </a:accent5>
      <a:accent6>
        <a:srgbClr val="5B913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F840C03A95D408B6725B699C14A79" ma:contentTypeVersion="18" ma:contentTypeDescription="Crée un document." ma:contentTypeScope="" ma:versionID="65c0b5f5ec3d209fb9a44cb5b4ae6fd3">
  <xsd:schema xmlns:xsd="http://www.w3.org/2001/XMLSchema" xmlns:xs="http://www.w3.org/2001/XMLSchema" xmlns:p="http://schemas.microsoft.com/office/2006/metadata/properties" xmlns:ns2="b16bc684-b383-43f5-8bf1-c58f814962b7" xmlns:ns3="03eb958d-afea-4d1f-b445-783d0f837ecb" targetNamespace="http://schemas.microsoft.com/office/2006/metadata/properties" ma:root="true" ma:fieldsID="090a98c2822a9caff4ca549c5962aed3" ns2:_="" ns3:_="">
    <xsd:import namespace="b16bc684-b383-43f5-8bf1-c58f814962b7"/>
    <xsd:import namespace="03eb958d-afea-4d1f-b445-783d0f837ecb"/>
    <xsd:element name="properties">
      <xsd:complexType>
        <xsd:sequence>
          <xsd:element name="documentManagement">
            <xsd:complexType>
              <xsd:all>
                <xsd:element ref="ns2:c8dfb44fd79948e1a5905fce8587f46d" minOccurs="0"/>
                <xsd:element ref="ns3:c8dfb44fd79948e1a5905fce8587f46d" minOccurs="0"/>
                <xsd:element ref="ns2:TaxCatchAll" minOccurs="0"/>
                <xsd:element ref="ns2:i96795a678e242b8beef6bbe7dc57630" minOccurs="0"/>
                <xsd:element ref="ns3:i96795a678e242b8beef6bbe7dc57630" minOccurs="0"/>
                <xsd:element ref="ns3:f5a260813c0f4bd0badd66e689541f0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bc684-b383-43f5-8bf1-c58f814962b7" elementFormDefault="qualified">
    <xsd:import namespace="http://schemas.microsoft.com/office/2006/documentManagement/types"/>
    <xsd:import namespace="http://schemas.microsoft.com/office/infopath/2007/PartnerControls"/>
    <xsd:element name="c8dfb44fd79948e1a5905fce8587f46d" ma:index="9" nillable="true" ma:taxonomy="true" ma:internalName="c8dfb44fd79948e1a5905fce8587f46d" ma:taxonomyFieldName="Etat_x0020_de_x0020_conservation" ma:displayName="Etat de conservation" ma:readOnly="false" ma:default="" ma:fieldId="{c8dfb44f-d799-48e1-a590-5fce8587f46d}" ma:sspId="41987b4a-122f-4303-afec-938c18f81b35" ma:termSetId="1348b96c-9d2b-4739-b470-6f5c41785e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ff3c6e2-1870-4e3d-abbd-7a0243042386}" ma:internalName="TaxCatchAll" ma:showField="CatchAllData" ma:web="b16bc684-b383-43f5-8bf1-c58f81496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6795a678e242b8beef6bbe7dc57630" ma:index="13" nillable="true" ma:taxonomy="true" ma:internalName="i96795a678e242b8beef6bbe7dc57630" ma:taxonomyFieldName="Code_x0020_Classification" ma:displayName="Code Classification" ma:readOnly="false" ma:default="" ma:fieldId="{296795a6-78e2-42b8-beef-6bbe7dc57630}" ma:sspId="41987b4a-122f-4303-afec-938c18f81b35" ma:termSetId="35cf1b15-bdb3-4060-9d22-9b0f5f85b65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958d-afea-4d1f-b445-783d0f837ecb" elementFormDefault="qualified">
    <xsd:import namespace="http://schemas.microsoft.com/office/2006/documentManagement/types"/>
    <xsd:import namespace="http://schemas.microsoft.com/office/infopath/2007/PartnerControls"/>
    <xsd:element name="c8dfb44fd79948e1a5905fce8587f46d" ma:index="10" nillable="true" ma:displayName="Etat de conservation_1" ma:hidden="true" ma:internalName="c8dfb44fd79948e1a5905fce8587f46d0">
      <xsd:simpleType>
        <xsd:restriction base="dms:Note"/>
      </xsd:simpleType>
    </xsd:element>
    <xsd:element name="i96795a678e242b8beef6bbe7dc57630" ma:index="14" nillable="true" ma:displayName="Code Classification_1" ma:hidden="true" ma:internalName="i96795a678e242b8beef6bbe7dc576300">
      <xsd:simpleType>
        <xsd:restriction base="dms:Note"/>
      </xsd:simpleType>
    </xsd:element>
    <xsd:element name="f5a260813c0f4bd0badd66e689541f0d" ma:index="15" nillable="true" ma:displayName="GED-7000_0" ma:hidden="true" ma:internalName="f5a260813c0f4bd0badd66e689541f0d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3" nillable="true" ma:displayName="État de validation" ma:internalName="_x0024_Resources_x003a_core_x002c_Signoff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6bc684-b383-43f5-8bf1-c58f814962b7" xsi:nil="true"/>
    <i96795a678e242b8beef6bbe7dc57630 xmlns="03eb958d-afea-4d1f-b445-783d0f837ecb" xsi:nil="true"/>
    <c8dfb44fd79948e1a5905fce8587f46d xmlns="03eb958d-afea-4d1f-b445-783d0f837ecb" xsi:nil="true"/>
    <i96795a678e242b8beef6bbe7dc57630 xmlns="b16bc684-b383-43f5-8bf1-c58f814962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8050 - Adm prog ass prot revenu</TermName>
          <TermId xmlns="http://schemas.microsoft.com/office/infopath/2007/PartnerControls">8f4c85fb-cd5a-4d5f-9aac-c5e94446e43a</TermId>
        </TermInfo>
      </Terms>
    </i96795a678e242b8beef6bbe7dc57630>
    <f5a260813c0f4bd0badd66e689541f0d xmlns="03eb958d-afea-4d1f-b445-783d0f837ecb" xsi:nil="true"/>
    <c8dfb44fd79948e1a5905fce8587f46d xmlns="b16bc684-b383-43f5-8bf1-c58f814962b7">
      <Terms xmlns="http://schemas.microsoft.com/office/infopath/2007/PartnerControls"/>
    </c8dfb44fd79948e1a5905fce8587f46d>
    <_Flow_SignoffStatus xmlns="03eb958d-afea-4d1f-b445-783d0f837e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47075A-FFF4-467B-A222-45C30317D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bc684-b383-43f5-8bf1-c58f814962b7"/>
    <ds:schemaRef ds:uri="03eb958d-afea-4d1f-b445-783d0f83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F3684-D50E-4FC7-9D68-7C3D9CB3292C}">
  <ds:schemaRefs>
    <ds:schemaRef ds:uri="b16bc684-b383-43f5-8bf1-c58f814962b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3eb958d-afea-4d1f-b445-783d0f837e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70C722-3A0A-4AF0-B79C-DE1658CDF7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2068</Words>
  <Application>Microsoft Office PowerPoint</Application>
  <PresentationFormat>Grand écran</PresentationFormat>
  <Paragraphs>442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Wingdings 3</vt:lpstr>
      <vt:lpstr>Thème Office</vt:lpstr>
      <vt:lpstr>Introduction aux programmes AGRI</vt:lpstr>
      <vt:lpstr>Les programmes AGRI  Protège le revenu global de  l’entreprise en stabilisant la marge de production </vt:lpstr>
      <vt:lpstr>Présentation PowerPoint</vt:lpstr>
      <vt:lpstr>Modalités de participation et de calcul </vt:lpstr>
      <vt:lpstr>Exemple : Arbres de Noël  </vt:lpstr>
      <vt:lpstr>Exemple : Arbres de Noël </vt:lpstr>
      <vt:lpstr>Exemple : Arbres de Noël</vt:lpstr>
      <vt:lpstr>Exemple : Arbres de Noël</vt:lpstr>
      <vt:lpstr>Présentation PowerPoint</vt:lpstr>
      <vt:lpstr>Modalités de participation et de calcul </vt:lpstr>
      <vt:lpstr>Exemple : Arbres de Noël  </vt:lpstr>
      <vt:lpstr>Taux de contribution au compte Agri-investissement et Agri-Québec</vt:lpstr>
      <vt:lpstr>Exemple : Arbres de Noël</vt:lpstr>
      <vt:lpstr>Sommaire pour les quatre programmes AGRI</vt:lpstr>
      <vt:lpstr>Les AGRI en contexte de Phytophthora abietivora</vt:lpstr>
      <vt:lpstr>Enjeux de traitement</vt:lpstr>
      <vt:lpstr>Traitement catastrophe</vt:lpstr>
      <vt:lpstr>Enjeux de traitement</vt:lpstr>
      <vt:lpstr>Participation à AGS et AQP</vt:lpstr>
      <vt:lpstr>Présentation PowerPoint</vt:lpstr>
    </vt:vector>
  </TitlesOfParts>
  <Company>FADQ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 des communications - FADQ</dc:creator>
  <cp:lastModifiedBy>Lacasse, Isabelle</cp:lastModifiedBy>
  <cp:revision>23</cp:revision>
  <cp:lastPrinted>2023-11-29T15:20:03Z</cp:lastPrinted>
  <dcterms:created xsi:type="dcterms:W3CDTF">2020-09-28T15:48:22Z</dcterms:created>
  <dcterms:modified xsi:type="dcterms:W3CDTF">2026-02-23T20:31:19Z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0x0101006DFF840C03A95D408B6725B699C14A79</vt:lpwstr>
  </property>
  <property fmtid="{D5CDD505-2E9C-101B-9397-08002B2CF9AE}" pid="3" name="MediaServiceImageTags">
    <vt:lpwstr/>
  </property>
  <property fmtid="{D5CDD505-2E9C-101B-9397-08002B2CF9AE}" pid="4" name="Etat de conservation">
    <vt:lpwstr/>
  </property>
  <property fmtid="{D5CDD505-2E9C-101B-9397-08002B2CF9AE}" pid="5" name="Code_x0020_Classification">
    <vt:lpwstr/>
  </property>
  <property fmtid="{D5CDD505-2E9C-101B-9397-08002B2CF9AE}" pid="6" name="Etat_x0020_de_x0020_conservation">
    <vt:lpwstr/>
  </property>
  <property fmtid="{D5CDD505-2E9C-101B-9397-08002B2CF9AE}" pid="7" name="Code Classification">
    <vt:lpwstr>54</vt:lpwstr>
  </property>
  <property fmtid="{D5CDD505-2E9C-101B-9397-08002B2CF9AE}" pid="8" name="_docset_NoMedatataSyncRequired">
    <vt:lpwstr>True</vt:lpwstr>
  </property>
</Properties>
</file>