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57" r:id="rId4"/>
    <p:sldId id="261" r:id="rId5"/>
    <p:sldId id="291" r:id="rId6"/>
    <p:sldId id="284" r:id="rId7"/>
    <p:sldId id="286" r:id="rId8"/>
    <p:sldId id="292" r:id="rId9"/>
    <p:sldId id="280" r:id="rId10"/>
    <p:sldId id="282" r:id="rId11"/>
    <p:sldId id="283" r:id="rId12"/>
    <p:sldId id="293" r:id="rId13"/>
    <p:sldId id="262" r:id="rId14"/>
    <p:sldId id="263" r:id="rId15"/>
    <p:sldId id="264" r:id="rId16"/>
    <p:sldId id="265" r:id="rId17"/>
    <p:sldId id="279" r:id="rId18"/>
    <p:sldId id="287" r:id="rId19"/>
    <p:sldId id="288" r:id="rId20"/>
    <p:sldId id="289" r:id="rId21"/>
    <p:sldId id="270" r:id="rId22"/>
    <p:sldId id="290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BC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/>
    <p:restoredTop sz="95915"/>
  </p:normalViewPr>
  <p:slideViewPr>
    <p:cSldViewPr snapToGrid="0" snapToObjects="1">
      <p:cViewPr varScale="1">
        <p:scale>
          <a:sx n="110" d="100"/>
          <a:sy n="11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pres_template_GOC_cover_e.jpg">
            <a:extLst>
              <a:ext uri="{FF2B5EF4-FFF2-40B4-BE49-F238E27FC236}">
                <a16:creationId xmlns:a16="http://schemas.microsoft.com/office/drawing/2014/main" id="{39D88AD0-AEE3-CA42-AA7B-C572F04F6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8D745AE-DB0F-8046-A033-6BF97F55C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8ABD4C-217A-1A48-88EC-47E616DD6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6466C7-027C-2B4C-9216-4C1256DCD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2D1FC9-936A-6247-8F17-2F16264A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C0E124-9CD4-7448-B9DB-43E22E59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00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9FCFC-59E4-034F-84F2-63074EE4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F1F4F-BE4A-2A42-9956-0EC78550E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A1AF1-9308-EE49-9FA4-DB2319A3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1C668-0F80-6048-A750-C5397D46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BEDA3-B1C3-2841-BE8D-D25B9BE7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59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80D1409-C26E-3F44-9CB5-9C789DCFE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20CFD4-5486-0E4F-B9F6-EC3E0DC56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E4DD63-8C61-D444-94ED-403E050E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4DDA95-825C-7D45-B99B-B84DC51F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313264-BBF0-2D4D-BAFB-C726BBDB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3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5D13C-F212-9241-870A-6A612E3C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DAEA38-620F-B14A-A476-DBFE15614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3A9605-206C-CC46-A482-F7FF9A2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432D49-B406-2C49-9583-D3DCC3CEA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9D2B95-4916-8A40-8EEB-7443F3EB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540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B09B1-28A5-8D46-988B-0FF95311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4DC251-0B11-044D-BDFC-23CA69F58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A6F70-524B-4847-893B-EA4E951B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D3A558-BE12-904F-9407-D4400F09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0D63A-868D-E344-AC2A-4E1EE509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90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D2965-4459-1A4D-B5E3-E205AE4F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60074D-6FE0-8243-8197-F0FF2E43A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6E918E-EC16-9348-B33F-59616D744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55B2B2-E53D-8548-B48C-7F77EF45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278545-BB59-6D4A-A04A-99A62C46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834142-C79C-1A42-AF78-A4513FB3D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2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36702-B245-8648-8D4C-80179D40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13F055-5DDB-674F-831D-4D3693A9F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41F301-216D-9140-B0BF-EDD4A171B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01B56A-A883-2847-9EC2-C8C9CA6C7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5EE594E-527B-7E49-A8AB-E22EF4657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712C14-C986-E54C-B82F-890B4A7C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0AAD2E-825B-464B-8A63-9504452C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283E40-D413-C74B-BFE3-FB3542F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382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69978-4549-DA49-ACF7-2BA671F5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4E8114-089F-EF43-AC09-FE63B72D7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04DFE7-3466-1B4A-8611-F784F02C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22CE8D-5468-E74D-BB2E-8980D9BA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133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C63722-820D-004A-AD21-51716E74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3E9EA8-1E14-194F-8DE9-0F87ABB7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7EB71E-9F95-EA4B-AADD-EB6A2E7A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4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93C3D-3E25-F54A-BD59-883D2E90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22EB6C-F6FC-0B4C-BA14-9BA166FE8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BC8369-1217-2F45-AD08-1B918F5F1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14DC2A-DAFA-DF49-8E47-B14C1EB2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C94D9E-0264-0A45-A601-A3A1109D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3904D4-D27B-E841-AE60-E34B394F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19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41789-0F18-CC49-BE12-84A641B2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877F50-21F2-1247-A031-2B61EB8882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E63AEF-7663-744F-9F65-AA6636BFB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E20810-0FBD-264A-A2CB-9525D420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A5E689-ABA3-EC40-BCDA-3F359934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2B7283-08CF-374E-9AE2-1339C367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47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300BB4-610C-0D45-924D-FF7920A5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894400-B62F-534D-AE70-FB88036D0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263A4A-38B8-114E-AAAA-0EE697F08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3F373-7A07-2541-B217-B626004CD673}" type="datetimeFigureOut">
              <a:rPr lang="en-CA" smtClean="0"/>
              <a:t>2024-02-29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FB090D-0DCE-F745-AAD4-50AD45A6B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4A90B2-24FF-3D45-89E1-3E1D57625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242CA-0A94-134D-896A-D397C4647DA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452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Philippe.Tanguay@NRCan-RNCan.gc.c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B95A4-FA06-CD40-93CF-18967D502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" y="1122363"/>
            <a:ext cx="11719560" cy="2387600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Mise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jour sur la </a:t>
            </a:r>
            <a:r>
              <a:rPr lang="en-CA" dirty="0" err="1"/>
              <a:t>pourriture</a:t>
            </a:r>
            <a:r>
              <a:rPr lang="en-CA" dirty="0"/>
              <a:t> </a:t>
            </a:r>
            <a:r>
              <a:rPr lang="en-CA" dirty="0" err="1"/>
              <a:t>racinaire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i="1" dirty="0"/>
              <a:t>Phytophthora</a:t>
            </a:r>
            <a:r>
              <a:rPr lang="en-CA" dirty="0"/>
              <a:t>, </a:t>
            </a: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maladie</a:t>
            </a:r>
            <a:r>
              <a:rPr lang="en-CA" dirty="0"/>
              <a:t> du </a:t>
            </a:r>
            <a:r>
              <a:rPr lang="en-CA" dirty="0" err="1"/>
              <a:t>sapin</a:t>
            </a:r>
            <a:r>
              <a:rPr lang="en-CA" dirty="0"/>
              <a:t> qui se </a:t>
            </a:r>
            <a:r>
              <a:rPr lang="en-CA" dirty="0" err="1"/>
              <a:t>promène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sol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63B47C-F12E-354F-9008-B17B46583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3200" dirty="0"/>
              <a:t>Philippe Tanguay</a:t>
            </a:r>
          </a:p>
          <a:p>
            <a:r>
              <a:rPr lang="en-CA" dirty="0"/>
              <a:t>Centre de </a:t>
            </a:r>
            <a:r>
              <a:rPr lang="en-CA" dirty="0" err="1"/>
              <a:t>foresterie</a:t>
            </a:r>
            <a:r>
              <a:rPr lang="en-CA" dirty="0"/>
              <a:t> des </a:t>
            </a:r>
            <a:r>
              <a:rPr lang="en-CA" dirty="0" err="1"/>
              <a:t>Laurentides</a:t>
            </a:r>
            <a:r>
              <a:rPr lang="en-CA" dirty="0"/>
              <a:t>, </a:t>
            </a:r>
            <a:r>
              <a:rPr lang="en-CA" dirty="0" err="1"/>
              <a:t>Ressources</a:t>
            </a:r>
            <a:r>
              <a:rPr lang="en-CA" dirty="0"/>
              <a:t> </a:t>
            </a:r>
            <a:r>
              <a:rPr lang="en-CA" dirty="0" err="1"/>
              <a:t>naturelles</a:t>
            </a:r>
            <a:r>
              <a:rPr lang="en-CA" dirty="0"/>
              <a:t> Canada</a:t>
            </a:r>
          </a:p>
          <a:p>
            <a:r>
              <a:rPr lang="en-CA" dirty="0" err="1"/>
              <a:t>Colloque</a:t>
            </a:r>
            <a:r>
              <a:rPr lang="en-CA" dirty="0"/>
              <a:t> de </a:t>
            </a:r>
            <a:r>
              <a:rPr lang="en-CA" dirty="0" err="1"/>
              <a:t>l’APANQ</a:t>
            </a:r>
            <a:r>
              <a:rPr lang="en-CA" dirty="0"/>
              <a:t>,  1 mars 2024, Orford</a:t>
            </a:r>
          </a:p>
        </p:txBody>
      </p:sp>
    </p:spTree>
    <p:extLst>
      <p:ext uri="{BB962C8B-B14F-4D97-AF65-F5344CB8AC3E}">
        <p14:creationId xmlns:p14="http://schemas.microsoft.com/office/powerpoint/2010/main" val="89656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69E9F-9DA3-EF4F-8458-1CEECAA4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1315"/>
          </a:xfrm>
        </p:spPr>
        <p:txBody>
          <a:bodyPr>
            <a:normAutofit fontScale="90000"/>
          </a:bodyPr>
          <a:lstStyle/>
          <a:p>
            <a:r>
              <a:rPr lang="en-CA" i="1" dirty="0"/>
              <a:t>Phytophthora </a:t>
            </a:r>
            <a:r>
              <a:rPr lang="en-CA" i="1" dirty="0" err="1"/>
              <a:t>abietivora</a:t>
            </a:r>
            <a:r>
              <a:rPr lang="en-CA" i="1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i="1" dirty="0"/>
              <a:t>P. </a:t>
            </a:r>
            <a:r>
              <a:rPr lang="en-CA" i="1" dirty="0" err="1"/>
              <a:t>europaea</a:t>
            </a:r>
            <a:r>
              <a:rPr lang="en-CA" dirty="0"/>
              <a:t>, </a:t>
            </a:r>
            <a:r>
              <a:rPr lang="en-CA" dirty="0" err="1"/>
              <a:t>une</a:t>
            </a:r>
            <a:r>
              <a:rPr lang="en-CA" dirty="0"/>
              <a:t> confusion </a:t>
            </a:r>
            <a:r>
              <a:rPr lang="en-CA" dirty="0" err="1"/>
              <a:t>taxonomique</a:t>
            </a:r>
            <a:r>
              <a:rPr lang="en-CA" dirty="0"/>
              <a:t> qui </a:t>
            </a:r>
            <a:r>
              <a:rPr lang="en-CA" dirty="0" err="1"/>
              <a:t>devance</a:t>
            </a:r>
            <a:r>
              <a:rPr lang="en-CA" dirty="0"/>
              <a:t> les premières observations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Amérique</a:t>
            </a:r>
            <a:r>
              <a:rPr lang="en-CA" dirty="0"/>
              <a:t> du Nord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C7A54B-D6D9-634E-A28F-7273B921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839"/>
            <a:ext cx="10515600" cy="4028123"/>
          </a:xfrm>
        </p:spPr>
        <p:txBody>
          <a:bodyPr/>
          <a:lstStyle/>
          <a:p>
            <a:r>
              <a:rPr lang="en-CA" dirty="0" err="1"/>
              <a:t>Ces</a:t>
            </a:r>
            <a:r>
              <a:rPr lang="en-CA" dirty="0"/>
              <a:t> </a:t>
            </a:r>
            <a:r>
              <a:rPr lang="en-CA" dirty="0" err="1"/>
              <a:t>deux</a:t>
            </a:r>
            <a:r>
              <a:rPr lang="en-CA" dirty="0"/>
              <a:t> </a:t>
            </a:r>
            <a:r>
              <a:rPr lang="en-CA" dirty="0" err="1"/>
              <a:t>espèces</a:t>
            </a:r>
            <a:r>
              <a:rPr lang="en-CA" dirty="0"/>
              <a:t> </a:t>
            </a:r>
            <a:r>
              <a:rPr lang="en-CA" dirty="0" err="1"/>
              <a:t>sont</a:t>
            </a:r>
            <a:r>
              <a:rPr lang="en-CA" dirty="0"/>
              <a:t> </a:t>
            </a:r>
            <a:r>
              <a:rPr lang="en-CA" dirty="0" err="1"/>
              <a:t>génétiquement</a:t>
            </a:r>
            <a:r>
              <a:rPr lang="en-CA" dirty="0"/>
              <a:t> et </a:t>
            </a:r>
            <a:r>
              <a:rPr lang="en-CA" dirty="0" err="1"/>
              <a:t>morphologiquement</a:t>
            </a:r>
            <a:r>
              <a:rPr lang="en-CA" dirty="0"/>
              <a:t> </a:t>
            </a:r>
            <a:r>
              <a:rPr lang="en-CA" dirty="0" err="1"/>
              <a:t>très</a:t>
            </a:r>
            <a:r>
              <a:rPr lang="en-CA" dirty="0"/>
              <a:t> </a:t>
            </a:r>
            <a:r>
              <a:rPr lang="en-CA" dirty="0" err="1"/>
              <a:t>similaires</a:t>
            </a:r>
            <a:r>
              <a:rPr lang="en-CA" dirty="0"/>
              <a:t>. Des specimens de </a:t>
            </a:r>
            <a:r>
              <a:rPr lang="en-CA" i="1" dirty="0"/>
              <a:t>P. </a:t>
            </a:r>
            <a:r>
              <a:rPr lang="en-CA" i="1" dirty="0" err="1"/>
              <a:t>abietivora</a:t>
            </a:r>
            <a:r>
              <a:rPr lang="en-CA" i="1" dirty="0"/>
              <a:t> </a:t>
            </a:r>
            <a:r>
              <a:rPr lang="en-CA" dirty="0" err="1"/>
              <a:t>ont</a:t>
            </a:r>
            <a:r>
              <a:rPr lang="en-CA" dirty="0"/>
              <a:t> </a:t>
            </a:r>
            <a:r>
              <a:rPr lang="en-CA" dirty="0" err="1"/>
              <a:t>longtemps</a:t>
            </a:r>
            <a:r>
              <a:rPr lang="en-CA" dirty="0"/>
              <a:t> </a:t>
            </a:r>
            <a:r>
              <a:rPr lang="en-CA" dirty="0" err="1"/>
              <a:t>été</a:t>
            </a:r>
            <a:r>
              <a:rPr lang="en-CA" dirty="0"/>
              <a:t> </a:t>
            </a:r>
            <a:r>
              <a:rPr lang="en-CA" dirty="0" err="1"/>
              <a:t>identifiés</a:t>
            </a:r>
            <a:r>
              <a:rPr lang="en-CA" dirty="0"/>
              <a:t> </a:t>
            </a:r>
            <a:r>
              <a:rPr lang="en-CA" i="1" dirty="0"/>
              <a:t>P. </a:t>
            </a:r>
            <a:r>
              <a:rPr lang="en-CA" i="1" dirty="0" err="1"/>
              <a:t>europeae</a:t>
            </a:r>
            <a:r>
              <a:rPr lang="en-CA" i="1" dirty="0"/>
              <a:t>,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dirty="0" err="1"/>
              <a:t>simplement</a:t>
            </a:r>
            <a:r>
              <a:rPr lang="en-CA" dirty="0"/>
              <a:t> au genre.</a:t>
            </a:r>
            <a:endParaRPr lang="en-CA" i="1" dirty="0"/>
          </a:p>
          <a:p>
            <a:r>
              <a:rPr lang="en-CA" dirty="0"/>
              <a:t>Un </a:t>
            </a:r>
            <a:r>
              <a:rPr lang="en-CA" dirty="0" err="1"/>
              <a:t>ré-examen</a:t>
            </a:r>
            <a:r>
              <a:rPr lang="en-CA" dirty="0"/>
              <a:t> des specimens </a:t>
            </a:r>
            <a:r>
              <a:rPr lang="en-CA" dirty="0" err="1"/>
              <a:t>conservés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les collections </a:t>
            </a:r>
            <a:r>
              <a:rPr lang="en-CA" dirty="0" err="1"/>
              <a:t>d’herbiers</a:t>
            </a:r>
            <a:r>
              <a:rPr lang="en-CA" dirty="0"/>
              <a:t> et de cultures </a:t>
            </a:r>
            <a:r>
              <a:rPr lang="en-CA" dirty="0" err="1"/>
              <a:t>permet</a:t>
            </a:r>
            <a:r>
              <a:rPr lang="en-CA" dirty="0"/>
              <a:t> de </a:t>
            </a:r>
            <a:r>
              <a:rPr lang="en-CA" dirty="0" err="1"/>
              <a:t>retracer</a:t>
            </a:r>
            <a:r>
              <a:rPr lang="en-CA" dirty="0"/>
              <a:t> les premiers </a:t>
            </a:r>
            <a:r>
              <a:rPr lang="en-CA" dirty="0" err="1"/>
              <a:t>isolements</a:t>
            </a:r>
            <a:r>
              <a:rPr lang="en-CA" dirty="0"/>
              <a:t> du </a:t>
            </a:r>
            <a:r>
              <a:rPr lang="en-CA" i="1" dirty="0"/>
              <a:t>P. </a:t>
            </a:r>
            <a:r>
              <a:rPr lang="en-CA" i="1" dirty="0" err="1"/>
              <a:t>abietivora</a:t>
            </a:r>
            <a:r>
              <a:rPr lang="en-CA" i="1" dirty="0"/>
              <a:t> </a:t>
            </a:r>
            <a:r>
              <a:rPr lang="en-CA" dirty="0" err="1"/>
              <a:t>à</a:t>
            </a:r>
            <a:r>
              <a:rPr lang="en-CA" dirty="0"/>
              <a:t> 1989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Pennsylvanie</a:t>
            </a:r>
            <a:r>
              <a:rPr lang="en-CA" dirty="0"/>
              <a:t>, et </a:t>
            </a:r>
            <a:r>
              <a:rPr lang="en-CA" dirty="0" err="1"/>
              <a:t>à</a:t>
            </a:r>
            <a:r>
              <a:rPr lang="en-CA" dirty="0"/>
              <a:t> 1995 au Québec.</a:t>
            </a:r>
          </a:p>
        </p:txBody>
      </p:sp>
    </p:spTree>
    <p:extLst>
      <p:ext uri="{BB962C8B-B14F-4D97-AF65-F5344CB8AC3E}">
        <p14:creationId xmlns:p14="http://schemas.microsoft.com/office/powerpoint/2010/main" val="297137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9128A-64FE-8249-A7D1-9E2C2C9F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Les </a:t>
            </a:r>
            <a:r>
              <a:rPr lang="en-CA" dirty="0" err="1"/>
              <a:t>hôtes</a:t>
            </a:r>
            <a:r>
              <a:rPr lang="en-CA" dirty="0"/>
              <a:t> </a:t>
            </a:r>
            <a:r>
              <a:rPr lang="en-CA" dirty="0" err="1"/>
              <a:t>connus</a:t>
            </a:r>
            <a:r>
              <a:rPr lang="en-CA" dirty="0"/>
              <a:t> du </a:t>
            </a:r>
            <a:r>
              <a:rPr lang="en-CA" i="1" dirty="0"/>
              <a:t>P. </a:t>
            </a:r>
            <a:r>
              <a:rPr lang="en-CA" i="1" dirty="0" err="1"/>
              <a:t>abietivora</a:t>
            </a:r>
            <a:r>
              <a:rPr lang="en-CA" i="1" dirty="0"/>
              <a:t> </a:t>
            </a:r>
            <a:r>
              <a:rPr lang="en-CA" dirty="0" err="1"/>
              <a:t>d’après</a:t>
            </a:r>
            <a:r>
              <a:rPr lang="en-CA" dirty="0"/>
              <a:t> la </a:t>
            </a:r>
            <a:r>
              <a:rPr lang="en-CA" dirty="0" err="1"/>
              <a:t>littérature</a:t>
            </a:r>
            <a:r>
              <a:rPr lang="en-CA" dirty="0"/>
              <a:t> </a:t>
            </a:r>
            <a:r>
              <a:rPr lang="en-CA" dirty="0" err="1"/>
              <a:t>scientifique</a:t>
            </a:r>
            <a:endParaRPr lang="en-CA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19398A9-47FB-9F4A-94E2-39B59ADB76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180517"/>
              </p:ext>
            </p:extLst>
          </p:nvPr>
        </p:nvGraphicFramePr>
        <p:xfrm>
          <a:off x="563880" y="1798320"/>
          <a:ext cx="11460480" cy="4128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3440">
                  <a:extLst>
                    <a:ext uri="{9D8B030D-6E8A-4147-A177-3AD203B41FA5}">
                      <a16:colId xmlns:a16="http://schemas.microsoft.com/office/drawing/2014/main" val="952577586"/>
                    </a:ext>
                  </a:extLst>
                </a:gridCol>
                <a:gridCol w="2987040">
                  <a:extLst>
                    <a:ext uri="{9D8B030D-6E8A-4147-A177-3AD203B41FA5}">
                      <a16:colId xmlns:a16="http://schemas.microsoft.com/office/drawing/2014/main" val="1129547597"/>
                    </a:ext>
                  </a:extLst>
                </a:gridCol>
              </a:tblGrid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Pennsylvanie 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Érable rouge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1051516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Pennsylvanie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Bouleau flexible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637705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u="none" strike="noStrike" dirty="0">
                          <a:effectLst/>
                        </a:rPr>
                        <a:t>Pennsylvanie 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Hêtre à grande feuille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2355967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Pennsylvanie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dirty="0"/>
                        <a:t>Hamamélis de Virginie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9087565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u="none" strike="noStrike" dirty="0">
                          <a:effectLst/>
                        </a:rPr>
                        <a:t>Pennsylvanie 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1" u="none" strike="noStrike" dirty="0" err="1">
                          <a:effectLst/>
                        </a:rPr>
                        <a:t>Ilex</a:t>
                      </a:r>
                      <a:r>
                        <a:rPr lang="fr-CA" sz="2400" i="1" u="none" strike="noStrike" dirty="0">
                          <a:effectLst/>
                        </a:rPr>
                        <a:t> </a:t>
                      </a:r>
                      <a:r>
                        <a:rPr lang="fr-CA" sz="2400" i="1" u="none" strike="noStrike" dirty="0" err="1">
                          <a:effectLst/>
                        </a:rPr>
                        <a:t>montana</a:t>
                      </a:r>
                      <a:r>
                        <a:rPr lang="fr-CA" sz="2400" i="1" u="none" strike="noStrike" dirty="0">
                          <a:effectLst/>
                        </a:rPr>
                        <a:t> </a:t>
                      </a:r>
                      <a:r>
                        <a:rPr lang="fr-CA" sz="2400" i="0" u="none" strike="noStrike" dirty="0">
                          <a:effectLst/>
                        </a:rPr>
                        <a:t>(houx)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1488182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Pennsylvanie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Chêne blanc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9119594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400" u="none" strike="noStrike" dirty="0">
                          <a:effectLst/>
                        </a:rPr>
                        <a:t>Pennsylvanie 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Chêne-châtaignier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5360445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Pennsylvanie, Ontario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Chêne rouge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887746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Pruche du Canada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046796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Québec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Sapin baumier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9793120"/>
                  </a:ext>
                </a:extLst>
              </a:tr>
              <a:tr h="345077"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u="none" strike="noStrike" dirty="0">
                          <a:effectLst/>
                        </a:rPr>
                        <a:t>Québec, Wisconsin, Caroline du Nord, Connecticut, Pennsylvanie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2400" i="0" u="none" strike="noStrike" dirty="0">
                          <a:effectLst/>
                        </a:rPr>
                        <a:t>Sapin Fraser</a:t>
                      </a:r>
                      <a:endParaRPr lang="fr-C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4239222"/>
                  </a:ext>
                </a:extLst>
              </a:tr>
            </a:tbl>
          </a:graphicData>
        </a:graphic>
      </p:graphicFrame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A2593DA1-C150-6548-937C-B33B4D857897}"/>
              </a:ext>
            </a:extLst>
          </p:cNvPr>
          <p:cNvSpPr/>
          <p:nvPr/>
        </p:nvSpPr>
        <p:spPr>
          <a:xfrm>
            <a:off x="8299048" y="1898248"/>
            <a:ext cx="636608" cy="321776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6D738D-F6A8-E944-89A3-0612CEFBA96A}"/>
              </a:ext>
            </a:extLst>
          </p:cNvPr>
          <p:cNvSpPr txBox="1"/>
          <p:nvPr/>
        </p:nvSpPr>
        <p:spPr>
          <a:xfrm>
            <a:off x="5840393" y="2906964"/>
            <a:ext cx="2650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Taches </a:t>
            </a:r>
            <a:r>
              <a:rPr lang="en-CA" dirty="0" err="1"/>
              <a:t>foliaires</a:t>
            </a:r>
            <a:r>
              <a:rPr lang="en-CA" dirty="0"/>
              <a:t> et mort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cime</a:t>
            </a:r>
            <a:r>
              <a:rPr lang="en-CA" dirty="0"/>
              <a:t> sur semis de sous-</a:t>
            </a:r>
            <a:r>
              <a:rPr lang="en-CA" dirty="0" err="1"/>
              <a:t>étage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les </a:t>
            </a:r>
            <a:r>
              <a:rPr lang="en-CA" dirty="0" err="1"/>
              <a:t>bandes</a:t>
            </a:r>
            <a:r>
              <a:rPr lang="en-CA" dirty="0"/>
              <a:t> </a:t>
            </a:r>
            <a:r>
              <a:rPr lang="en-CA" dirty="0" err="1"/>
              <a:t>riveraines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609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ABFB39A-14E6-544E-9AEB-A598463E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845" y="213360"/>
            <a:ext cx="5951339" cy="59283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062E9DDA-A651-5344-8A33-2F8F51F33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t="3391" r="31994" b="31889"/>
          <a:stretch/>
        </p:blipFill>
        <p:spPr>
          <a:xfrm>
            <a:off x="76200" y="213360"/>
            <a:ext cx="5745480" cy="59283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C42922-FC22-B147-999B-33A9AE1D75E0}"/>
              </a:ext>
            </a:extLst>
          </p:cNvPr>
          <p:cNvSpPr txBox="1"/>
          <p:nvPr/>
        </p:nvSpPr>
        <p:spPr>
          <a:xfrm>
            <a:off x="76200" y="6263640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Sur </a:t>
            </a:r>
            <a:r>
              <a:rPr lang="en-CA" sz="2000" dirty="0" err="1"/>
              <a:t>sapin</a:t>
            </a:r>
            <a:r>
              <a:rPr lang="en-CA" sz="2000" dirty="0"/>
              <a:t> au Québec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8D33A-5AE3-4B47-A8AC-46C1086B75B2}"/>
              </a:ext>
            </a:extLst>
          </p:cNvPr>
          <p:cNvSpPr txBox="1"/>
          <p:nvPr/>
        </p:nvSpPr>
        <p:spPr>
          <a:xfrm>
            <a:off x="5917845" y="6263640"/>
            <a:ext cx="6092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Sur essences </a:t>
            </a:r>
            <a:r>
              <a:rPr lang="en-CA" sz="2000" dirty="0" err="1"/>
              <a:t>feuillues</a:t>
            </a:r>
            <a:r>
              <a:rPr lang="en-CA" sz="2000" dirty="0"/>
              <a:t> </a:t>
            </a:r>
            <a:r>
              <a:rPr lang="en-CA" sz="2000" dirty="0" err="1"/>
              <a:t>en</a:t>
            </a:r>
            <a:r>
              <a:rPr lang="en-CA" sz="2000" dirty="0"/>
              <a:t> </a:t>
            </a:r>
            <a:r>
              <a:rPr lang="en-CA" sz="2000" dirty="0" err="1"/>
              <a:t>Pennsylvanie</a:t>
            </a:r>
            <a:r>
              <a:rPr lang="en-CA" sz="2000" dirty="0"/>
              <a:t>, </a:t>
            </a:r>
            <a:r>
              <a:rPr lang="en-CA" sz="2000" dirty="0" err="1"/>
              <a:t>Tiré</a:t>
            </a:r>
            <a:r>
              <a:rPr lang="en-CA" sz="2000" dirty="0"/>
              <a:t> de Billy 2022</a:t>
            </a:r>
          </a:p>
        </p:txBody>
      </p:sp>
    </p:spTree>
    <p:extLst>
      <p:ext uri="{BB962C8B-B14F-4D97-AF65-F5344CB8AC3E}">
        <p14:creationId xmlns:p14="http://schemas.microsoft.com/office/powerpoint/2010/main" val="364854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41050-2683-874E-8805-47C16F20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27952"/>
            <a:ext cx="7635240" cy="1325563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Épidémie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pépinière</a:t>
            </a:r>
            <a:r>
              <a:rPr lang="en-CA" dirty="0"/>
              <a:t> au Québec</a:t>
            </a:r>
            <a:br>
              <a:rPr lang="en-CA" dirty="0"/>
            </a:br>
            <a:r>
              <a:rPr lang="en-CA" dirty="0"/>
              <a:t>Cas de Saint-</a:t>
            </a:r>
            <a:r>
              <a:rPr lang="en-CA" dirty="0" err="1"/>
              <a:t>Modeste</a:t>
            </a:r>
            <a:r>
              <a:rPr lang="en-CA" dirty="0"/>
              <a:t> </a:t>
            </a:r>
            <a:r>
              <a:rPr lang="en-CA" dirty="0" err="1"/>
              <a:t>octobre</a:t>
            </a:r>
            <a:r>
              <a:rPr lang="en-CA" dirty="0"/>
              <a:t> 2022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00E839-603F-9D49-93B8-4601A273F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53515"/>
            <a:ext cx="5157787" cy="3684588"/>
          </a:xfrm>
        </p:spPr>
        <p:txBody>
          <a:bodyPr/>
          <a:lstStyle/>
          <a:p>
            <a:r>
              <a:rPr lang="en-CA" dirty="0"/>
              <a:t>Production de 500 000 semis de </a:t>
            </a:r>
            <a:r>
              <a:rPr lang="en-CA" dirty="0" err="1"/>
              <a:t>sapin</a:t>
            </a:r>
            <a:r>
              <a:rPr lang="en-CA" dirty="0"/>
              <a:t> </a:t>
            </a:r>
            <a:r>
              <a:rPr lang="en-CA" dirty="0" err="1"/>
              <a:t>baumier</a:t>
            </a:r>
            <a:r>
              <a:rPr lang="en-CA" dirty="0"/>
              <a:t> 2-0</a:t>
            </a:r>
          </a:p>
          <a:p>
            <a:r>
              <a:rPr lang="en-CA" dirty="0"/>
              <a:t>~ 30% de </a:t>
            </a:r>
            <a:r>
              <a:rPr lang="en-CA" dirty="0" err="1"/>
              <a:t>mortalité</a:t>
            </a:r>
            <a:r>
              <a:rPr lang="en-CA" dirty="0"/>
              <a:t> </a:t>
            </a:r>
            <a:r>
              <a:rPr lang="en-CA" dirty="0" err="1"/>
              <a:t>observée</a:t>
            </a:r>
            <a:endParaRPr lang="en-CA" dirty="0"/>
          </a:p>
          <a:p>
            <a:r>
              <a:rPr lang="en-CA" dirty="0"/>
              <a:t>~ 60% des semis </a:t>
            </a:r>
            <a:r>
              <a:rPr lang="en-CA" dirty="0" err="1"/>
              <a:t>présentant</a:t>
            </a:r>
            <a:r>
              <a:rPr lang="en-CA" dirty="0"/>
              <a:t> de </a:t>
            </a:r>
            <a:r>
              <a:rPr lang="en-CA" dirty="0" err="1"/>
              <a:t>l’insuffisance</a:t>
            </a:r>
            <a:r>
              <a:rPr lang="en-CA" dirty="0"/>
              <a:t> </a:t>
            </a:r>
            <a:r>
              <a:rPr lang="en-CA" dirty="0" err="1"/>
              <a:t>racinaire</a:t>
            </a:r>
            <a:endParaRPr lang="en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F40733-775B-DA4E-B2AA-4AB9CD025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93" r="9556"/>
          <a:stretch/>
        </p:blipFill>
        <p:spPr>
          <a:xfrm>
            <a:off x="6172200" y="0"/>
            <a:ext cx="6019800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947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D106756-CFE2-FB47-A805-65727DBC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50286" cy="1325563"/>
          </a:xfrm>
        </p:spPr>
        <p:txBody>
          <a:bodyPr/>
          <a:lstStyle/>
          <a:p>
            <a:r>
              <a:rPr lang="en-CA" dirty="0" err="1"/>
              <a:t>Détection</a:t>
            </a:r>
            <a:r>
              <a:rPr lang="en-CA" dirty="0"/>
              <a:t> du </a:t>
            </a:r>
            <a:r>
              <a:rPr lang="en-CA" i="1" dirty="0"/>
              <a:t>P. </a:t>
            </a:r>
            <a:r>
              <a:rPr lang="en-CA" i="1" dirty="0" err="1"/>
              <a:t>abietivora</a:t>
            </a:r>
            <a:r>
              <a:rPr lang="en-CA" i="1" dirty="0"/>
              <a:t> </a:t>
            </a:r>
            <a:r>
              <a:rPr lang="en-CA" dirty="0"/>
              <a:t>par </a:t>
            </a:r>
            <a:r>
              <a:rPr lang="en-CA" dirty="0" err="1"/>
              <a:t>classe</a:t>
            </a:r>
            <a:r>
              <a:rPr lang="en-CA" dirty="0"/>
              <a:t> de </a:t>
            </a:r>
            <a:r>
              <a:rPr lang="en-CA" dirty="0" err="1"/>
              <a:t>symptômes</a:t>
            </a:r>
            <a:endParaRPr lang="en-C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D529A3-A7B3-A444-B756-AACB4DEC7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r="1" b="1"/>
          <a:stretch/>
        </p:blipFill>
        <p:spPr>
          <a:xfrm>
            <a:off x="6888487" y="594359"/>
            <a:ext cx="4723888" cy="3079455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CA80445A-C7CD-6E4F-BDC8-B0D9384F1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8" r="1" b="1"/>
          <a:stretch/>
        </p:blipFill>
        <p:spPr>
          <a:xfrm>
            <a:off x="6888486" y="3461087"/>
            <a:ext cx="4723889" cy="3139441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C836DEC9-C115-AF4C-AA81-F8BF84AF1C83}"/>
              </a:ext>
            </a:extLst>
          </p:cNvPr>
          <p:cNvGrpSpPr/>
          <p:nvPr/>
        </p:nvGrpSpPr>
        <p:grpSpPr>
          <a:xfrm>
            <a:off x="518160" y="2484120"/>
            <a:ext cx="5684520" cy="1950720"/>
            <a:chOff x="1417320" y="2209800"/>
            <a:chExt cx="5684520" cy="19507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559726D-2EAD-4D40-9D1F-74FA513A5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" t="8104" r="40810" b="53330"/>
            <a:stretch/>
          </p:blipFill>
          <p:spPr>
            <a:xfrm>
              <a:off x="1417320" y="2209800"/>
              <a:ext cx="5684520" cy="195072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9BD34FE-17A0-684C-8936-67A9BC6323FA}"/>
                </a:ext>
              </a:extLst>
            </p:cNvPr>
            <p:cNvSpPr txBox="1"/>
            <p:nvPr/>
          </p:nvSpPr>
          <p:spPr>
            <a:xfrm>
              <a:off x="2819341" y="3172121"/>
              <a:ext cx="752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44/45</a:t>
              </a:r>
            </a:p>
            <a:p>
              <a:r>
                <a:rPr lang="fr-CA" dirty="0"/>
                <a:t>= 98%</a:t>
              </a:r>
              <a:endParaRPr lang="en-US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40EDD6D-DDEC-FA48-B4A3-9384EDE9BF2D}"/>
                </a:ext>
              </a:extLst>
            </p:cNvPr>
            <p:cNvSpPr txBox="1"/>
            <p:nvPr/>
          </p:nvSpPr>
          <p:spPr>
            <a:xfrm>
              <a:off x="2029504" y="3172121"/>
              <a:ext cx="752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46/47</a:t>
              </a:r>
            </a:p>
            <a:p>
              <a:r>
                <a:rPr lang="fr-CA" dirty="0"/>
                <a:t>= 98%</a:t>
              </a:r>
              <a:endParaRPr lang="en-US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4C3318A-F28D-4844-881B-AD9E4273C3B2}"/>
                </a:ext>
              </a:extLst>
            </p:cNvPr>
            <p:cNvSpPr txBox="1"/>
            <p:nvPr/>
          </p:nvSpPr>
          <p:spPr>
            <a:xfrm>
              <a:off x="3618605" y="3172120"/>
              <a:ext cx="752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61/86</a:t>
              </a:r>
            </a:p>
            <a:p>
              <a:r>
                <a:rPr lang="fr-CA" dirty="0"/>
                <a:t>= 71%</a:t>
              </a:r>
              <a:endParaRPr lang="en-US" dirty="0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E514647B-5DEF-554C-9A9E-CFB26993D3C3}"/>
              </a:ext>
            </a:extLst>
          </p:cNvPr>
          <p:cNvSpPr txBox="1"/>
          <p:nvPr/>
        </p:nvSpPr>
        <p:spPr>
          <a:xfrm rot="16200000">
            <a:off x="-64036" y="3296371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Nombre</a:t>
            </a:r>
            <a:endParaRPr lang="en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1AC98C-AFB9-7444-A7E3-C89C97B55C4A}"/>
              </a:ext>
            </a:extLst>
          </p:cNvPr>
          <p:cNvSpPr txBox="1"/>
          <p:nvPr/>
        </p:nvSpPr>
        <p:spPr>
          <a:xfrm rot="16200000">
            <a:off x="1097280" y="459495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Morts</a:t>
            </a:r>
            <a:endParaRPr lang="en-CA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51501D-0F02-9444-907F-A5465391E4BD}"/>
              </a:ext>
            </a:extLst>
          </p:cNvPr>
          <p:cNvSpPr txBox="1"/>
          <p:nvPr/>
        </p:nvSpPr>
        <p:spPr>
          <a:xfrm rot="16200000">
            <a:off x="1412361" y="4912575"/>
            <a:ext cx="184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Symptômatiques</a:t>
            </a:r>
            <a:endParaRPr lang="en-CA" dirty="0"/>
          </a:p>
          <a:p>
            <a:r>
              <a:rPr lang="en-CA" dirty="0" err="1"/>
              <a:t>vivants</a:t>
            </a:r>
            <a:endParaRPr lang="en-C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8793EA-D665-9743-99F5-937C3903385A}"/>
              </a:ext>
            </a:extLst>
          </p:cNvPr>
          <p:cNvSpPr txBox="1"/>
          <p:nvPr/>
        </p:nvSpPr>
        <p:spPr>
          <a:xfrm rot="16200000">
            <a:off x="2183123" y="4981157"/>
            <a:ext cx="198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Asymptômatiques</a:t>
            </a:r>
            <a:endParaRPr lang="en-CA" dirty="0"/>
          </a:p>
          <a:p>
            <a:r>
              <a:rPr lang="en-CA" dirty="0" err="1"/>
              <a:t>vivants</a:t>
            </a:r>
            <a:endParaRPr lang="en-CA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DD85FA-6E63-DD4F-BD22-7F9807033B5E}"/>
              </a:ext>
            </a:extLst>
          </p:cNvPr>
          <p:cNvSpPr txBox="1"/>
          <p:nvPr/>
        </p:nvSpPr>
        <p:spPr>
          <a:xfrm rot="16200000">
            <a:off x="3686593" y="462920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Morts</a:t>
            </a:r>
            <a:endParaRPr lang="en-CA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05AB131-C8A8-D44F-8EE1-49425CBB3466}"/>
              </a:ext>
            </a:extLst>
          </p:cNvPr>
          <p:cNvSpPr txBox="1"/>
          <p:nvPr/>
        </p:nvSpPr>
        <p:spPr>
          <a:xfrm rot="16200000">
            <a:off x="4001674" y="4946821"/>
            <a:ext cx="184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Symptômatiques</a:t>
            </a:r>
            <a:endParaRPr lang="en-CA" dirty="0"/>
          </a:p>
          <a:p>
            <a:r>
              <a:rPr lang="en-CA" dirty="0" err="1"/>
              <a:t>vivants</a:t>
            </a:r>
            <a:endParaRPr lang="en-CA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5E261B5-9FFC-B642-98EB-97A084C3814E}"/>
              </a:ext>
            </a:extLst>
          </p:cNvPr>
          <p:cNvSpPr txBox="1"/>
          <p:nvPr/>
        </p:nvSpPr>
        <p:spPr>
          <a:xfrm rot="16200000">
            <a:off x="4772436" y="5015403"/>
            <a:ext cx="198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Asymptômatiques</a:t>
            </a:r>
            <a:endParaRPr lang="en-CA" dirty="0"/>
          </a:p>
          <a:p>
            <a:r>
              <a:rPr lang="en-CA" dirty="0" err="1"/>
              <a:t>vivants</a:t>
            </a:r>
            <a:endParaRPr lang="en-C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37E802-D15F-744A-9F79-2678701377FB}"/>
              </a:ext>
            </a:extLst>
          </p:cNvPr>
          <p:cNvSpPr txBox="1"/>
          <p:nvPr/>
        </p:nvSpPr>
        <p:spPr>
          <a:xfrm>
            <a:off x="929396" y="1910833"/>
            <a:ext cx="273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Emprunte</a:t>
            </a:r>
            <a:r>
              <a:rPr lang="en-CA" dirty="0"/>
              <a:t> </a:t>
            </a:r>
            <a:r>
              <a:rPr lang="en-CA" dirty="0" err="1"/>
              <a:t>génétique</a:t>
            </a:r>
            <a:r>
              <a:rPr lang="en-CA" dirty="0"/>
              <a:t> (ADN)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4B5AA5-6783-CE42-B447-82F4DC8D92F6}"/>
              </a:ext>
            </a:extLst>
          </p:cNvPr>
          <p:cNvSpPr txBox="1"/>
          <p:nvPr/>
        </p:nvSpPr>
        <p:spPr>
          <a:xfrm>
            <a:off x="4365145" y="1910833"/>
            <a:ext cx="11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Isolement</a:t>
            </a:r>
            <a:endParaRPr lang="en-C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3A61E9-1320-FE44-93BD-BD2F47574597}"/>
              </a:ext>
            </a:extLst>
          </p:cNvPr>
          <p:cNvSpPr/>
          <p:nvPr/>
        </p:nvSpPr>
        <p:spPr>
          <a:xfrm>
            <a:off x="228448" y="5269986"/>
            <a:ext cx="184666" cy="184666"/>
          </a:xfrm>
          <a:prstGeom prst="rect">
            <a:avLst/>
          </a:prstGeom>
          <a:solidFill>
            <a:srgbClr val="5BA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24D681-2AB9-294C-B66E-95601E38BDB8}"/>
              </a:ext>
            </a:extLst>
          </p:cNvPr>
          <p:cNvSpPr/>
          <p:nvPr/>
        </p:nvSpPr>
        <p:spPr>
          <a:xfrm>
            <a:off x="224974" y="5650986"/>
            <a:ext cx="184666" cy="1846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C59A692-2830-164E-9E7E-CD315F0EC1AA}"/>
              </a:ext>
            </a:extLst>
          </p:cNvPr>
          <p:cNvSpPr txBox="1"/>
          <p:nvPr/>
        </p:nvSpPr>
        <p:spPr>
          <a:xfrm>
            <a:off x="366802" y="5180617"/>
            <a:ext cx="76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Positif</a:t>
            </a:r>
            <a:endParaRPr lang="en-CA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CC9DCFF-EAEE-DE4B-A25B-313F44EBCAFC}"/>
              </a:ext>
            </a:extLst>
          </p:cNvPr>
          <p:cNvSpPr txBox="1"/>
          <p:nvPr/>
        </p:nvSpPr>
        <p:spPr>
          <a:xfrm>
            <a:off x="366802" y="55586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Négatif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5948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50F18-AB3F-644C-85A0-3B2C9A30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8435"/>
          </a:xfrm>
        </p:spPr>
        <p:txBody>
          <a:bodyPr>
            <a:normAutofit fontScale="90000"/>
          </a:bodyPr>
          <a:lstStyle/>
          <a:p>
            <a:r>
              <a:rPr lang="en-CA" dirty="0"/>
              <a:t>Est-</a:t>
            </a:r>
            <a:r>
              <a:rPr lang="en-CA" dirty="0" err="1"/>
              <a:t>ce</a:t>
            </a:r>
            <a:r>
              <a:rPr lang="en-CA" dirty="0"/>
              <a:t> que des semis </a:t>
            </a:r>
            <a:r>
              <a:rPr lang="en-CA" dirty="0" err="1"/>
              <a:t>asymptômatiques</a:t>
            </a:r>
            <a:r>
              <a:rPr lang="en-CA" dirty="0"/>
              <a:t>, </a:t>
            </a:r>
            <a:r>
              <a:rPr lang="en-CA" dirty="0" err="1"/>
              <a:t>paraissant</a:t>
            </a:r>
            <a:r>
              <a:rPr lang="en-CA" dirty="0"/>
              <a:t> </a:t>
            </a:r>
            <a:r>
              <a:rPr lang="en-CA" dirty="0" err="1"/>
              <a:t>complètement</a:t>
            </a:r>
            <a:r>
              <a:rPr lang="en-CA" dirty="0"/>
              <a:t> </a:t>
            </a:r>
            <a:r>
              <a:rPr lang="en-CA" dirty="0" err="1"/>
              <a:t>sains</a:t>
            </a:r>
            <a:r>
              <a:rPr lang="en-CA" dirty="0"/>
              <a:t>,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developper</a:t>
            </a:r>
            <a:r>
              <a:rPr lang="en-CA" dirty="0"/>
              <a:t> et </a:t>
            </a:r>
            <a:r>
              <a:rPr lang="en-CA" dirty="0" err="1"/>
              <a:t>transmettre</a:t>
            </a:r>
            <a:r>
              <a:rPr lang="en-CA" dirty="0"/>
              <a:t> la </a:t>
            </a:r>
            <a:r>
              <a:rPr lang="en-CA" dirty="0" err="1"/>
              <a:t>maladie</a:t>
            </a:r>
            <a:r>
              <a:rPr lang="en-CA" dirty="0"/>
              <a:t>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5E5B6F-1C44-2748-AF54-95E6F9582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1991" r="3" b="10794"/>
          <a:stretch/>
        </p:blipFill>
        <p:spPr>
          <a:xfrm>
            <a:off x="1905252" y="2727959"/>
            <a:ext cx="8381495" cy="3596641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FD2A05EE-4F19-2F44-BB5A-5B42945928CE}"/>
              </a:ext>
            </a:extLst>
          </p:cNvPr>
          <p:cNvSpPr/>
          <p:nvPr/>
        </p:nvSpPr>
        <p:spPr>
          <a:xfrm rot="5400000">
            <a:off x="2922165" y="2270759"/>
            <a:ext cx="1418336" cy="914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374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C9944-A756-484E-AFAE-A831E7C4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365125"/>
            <a:ext cx="11719560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Est-</a:t>
            </a:r>
            <a:r>
              <a:rPr lang="en-CA" dirty="0" err="1"/>
              <a:t>ce</a:t>
            </a:r>
            <a:r>
              <a:rPr lang="en-CA" dirty="0"/>
              <a:t> que des semis </a:t>
            </a:r>
            <a:r>
              <a:rPr lang="en-CA" dirty="0" err="1"/>
              <a:t>asymptômatiques</a:t>
            </a:r>
            <a:r>
              <a:rPr lang="en-CA" dirty="0"/>
              <a:t>, </a:t>
            </a:r>
            <a:r>
              <a:rPr lang="en-CA" dirty="0" err="1"/>
              <a:t>paraissant</a:t>
            </a:r>
            <a:r>
              <a:rPr lang="en-CA" dirty="0"/>
              <a:t> </a:t>
            </a:r>
            <a:r>
              <a:rPr lang="en-CA" dirty="0" err="1"/>
              <a:t>complètement</a:t>
            </a:r>
            <a:r>
              <a:rPr lang="en-CA" dirty="0"/>
              <a:t> </a:t>
            </a:r>
            <a:r>
              <a:rPr lang="en-CA" dirty="0" err="1"/>
              <a:t>sains</a:t>
            </a:r>
            <a:r>
              <a:rPr lang="en-CA" dirty="0"/>
              <a:t>,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developper</a:t>
            </a:r>
            <a:r>
              <a:rPr lang="en-CA" dirty="0"/>
              <a:t> et </a:t>
            </a:r>
            <a:r>
              <a:rPr lang="en-CA" dirty="0" err="1"/>
              <a:t>transmettre</a:t>
            </a:r>
            <a:r>
              <a:rPr lang="en-CA" dirty="0"/>
              <a:t> la </a:t>
            </a:r>
            <a:r>
              <a:rPr lang="en-CA" dirty="0" err="1"/>
              <a:t>maladie</a:t>
            </a:r>
            <a:r>
              <a:rPr lang="en-CA" dirty="0"/>
              <a:t>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9A7025-FDC5-704F-B0AE-C1C7A5AB8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/>
          <a:stretch/>
        </p:blipFill>
        <p:spPr>
          <a:xfrm>
            <a:off x="670560" y="2372701"/>
            <a:ext cx="3566160" cy="39264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DF3573-D98B-554A-B83D-FD9203E3BADB}"/>
              </a:ext>
            </a:extLst>
          </p:cNvPr>
          <p:cNvSpPr txBox="1"/>
          <p:nvPr/>
        </p:nvSpPr>
        <p:spPr>
          <a:xfrm>
            <a:off x="4724400" y="1690688"/>
            <a:ext cx="746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60 pots de co-culture </a:t>
            </a:r>
            <a:r>
              <a:rPr lang="en-CA" sz="3200" dirty="0" err="1"/>
              <a:t>contenants</a:t>
            </a:r>
            <a:r>
              <a:rPr lang="en-CA" sz="3200" dirty="0"/>
              <a:t>: </a:t>
            </a:r>
          </a:p>
          <a:p>
            <a:pPr marL="285750" indent="-285750">
              <a:buFontTx/>
              <a:buChar char="-"/>
            </a:pPr>
            <a:r>
              <a:rPr lang="en-CA" sz="3200" dirty="0"/>
              <a:t>1 semi de </a:t>
            </a:r>
            <a:r>
              <a:rPr lang="en-CA" sz="3200" dirty="0" err="1"/>
              <a:t>sapin</a:t>
            </a:r>
            <a:r>
              <a:rPr lang="en-CA" sz="3200" dirty="0"/>
              <a:t> </a:t>
            </a:r>
            <a:r>
              <a:rPr lang="en-CA" sz="3200" dirty="0" err="1"/>
              <a:t>baumier</a:t>
            </a:r>
            <a:r>
              <a:rPr lang="en-CA" sz="3200" dirty="0"/>
              <a:t> </a:t>
            </a:r>
            <a:r>
              <a:rPr lang="en-CA" sz="3200" dirty="0" err="1"/>
              <a:t>asymptomatique</a:t>
            </a:r>
            <a:r>
              <a:rPr lang="en-CA" sz="3200" dirty="0"/>
              <a:t> et </a:t>
            </a:r>
            <a:r>
              <a:rPr lang="en-CA" sz="3200" dirty="0" err="1"/>
              <a:t>potentiellement</a:t>
            </a:r>
            <a:r>
              <a:rPr lang="en-CA" sz="3200" dirty="0"/>
              <a:t> </a:t>
            </a:r>
            <a:r>
              <a:rPr lang="en-CA" sz="3200" dirty="0" err="1"/>
              <a:t>porteur</a:t>
            </a:r>
            <a:r>
              <a:rPr lang="en-CA" sz="3200" dirty="0"/>
              <a:t> de Saint-</a:t>
            </a:r>
            <a:r>
              <a:rPr lang="en-CA" sz="3200" dirty="0" err="1"/>
              <a:t>Modeste</a:t>
            </a:r>
            <a:r>
              <a:rPr lang="en-CA" sz="3200" dirty="0"/>
              <a:t> (de la production </a:t>
            </a:r>
            <a:r>
              <a:rPr lang="en-CA" sz="3200" dirty="0" err="1"/>
              <a:t>infectée</a:t>
            </a:r>
            <a:r>
              <a:rPr lang="en-CA" sz="3200" dirty="0"/>
              <a:t> de 2022) – </a:t>
            </a:r>
            <a:r>
              <a:rPr lang="en-CA" sz="3200" dirty="0" err="1"/>
              <a:t>ruban</a:t>
            </a:r>
            <a:r>
              <a:rPr lang="en-CA" sz="3200" dirty="0"/>
              <a:t> rose</a:t>
            </a:r>
          </a:p>
          <a:p>
            <a:pPr marL="285750" indent="-285750">
              <a:buFontTx/>
              <a:buChar char="-"/>
            </a:pPr>
            <a:r>
              <a:rPr lang="en-CA" sz="3200" dirty="0"/>
              <a:t>1 semi de </a:t>
            </a:r>
            <a:r>
              <a:rPr lang="en-CA" sz="3200" dirty="0" err="1"/>
              <a:t>sapin</a:t>
            </a:r>
            <a:r>
              <a:rPr lang="en-CA" sz="3200" dirty="0"/>
              <a:t> Fraser </a:t>
            </a:r>
            <a:r>
              <a:rPr lang="en-CA" sz="3200" dirty="0" err="1"/>
              <a:t>sain</a:t>
            </a:r>
            <a:r>
              <a:rPr lang="en-CA" sz="3200" dirty="0"/>
              <a:t> (non-</a:t>
            </a:r>
            <a:r>
              <a:rPr lang="en-CA" sz="3200" dirty="0" err="1"/>
              <a:t>infecté</a:t>
            </a:r>
            <a:r>
              <a:rPr lang="en-CA" sz="3200" dirty="0"/>
              <a:t>) </a:t>
            </a:r>
            <a:r>
              <a:rPr lang="en-CA" sz="3200" dirty="0" err="1"/>
              <a:t>fourni</a:t>
            </a:r>
            <a:r>
              <a:rPr lang="en-CA" sz="3200" dirty="0"/>
              <a:t> par Larry Downey</a:t>
            </a:r>
          </a:p>
          <a:p>
            <a:pPr marL="285750" indent="-285750">
              <a:buFontTx/>
              <a:buChar char="-"/>
            </a:pPr>
            <a:r>
              <a:rPr lang="en-CA" sz="3200" dirty="0"/>
              <a:t>Infection </a:t>
            </a:r>
            <a:r>
              <a:rPr lang="en-CA" sz="3200" dirty="0" err="1"/>
              <a:t>naturelle</a:t>
            </a:r>
            <a:r>
              <a:rPr lang="en-CA" sz="3200" dirty="0"/>
              <a:t>, </a:t>
            </a:r>
            <a:r>
              <a:rPr lang="en-CA" sz="3200" dirty="0" err="1"/>
              <a:t>aucun</a:t>
            </a:r>
            <a:r>
              <a:rPr lang="en-CA" sz="3200" dirty="0"/>
              <a:t> </a:t>
            </a:r>
            <a:r>
              <a:rPr lang="en-CA" sz="3200" dirty="0" err="1"/>
              <a:t>ajout</a:t>
            </a:r>
            <a:r>
              <a:rPr lang="en-CA" sz="3200" dirty="0"/>
              <a:t> de </a:t>
            </a:r>
            <a:r>
              <a:rPr lang="en-CA" sz="3200" i="1" dirty="0"/>
              <a:t>P. </a:t>
            </a:r>
            <a:r>
              <a:rPr lang="en-CA" sz="3200" i="1" dirty="0" err="1"/>
              <a:t>abietivora</a:t>
            </a:r>
            <a:endParaRPr lang="en-CA" sz="3200" i="1" dirty="0"/>
          </a:p>
          <a:p>
            <a:pPr marL="285750" indent="-285750">
              <a:buFontTx/>
              <a:buChar char="-"/>
            </a:pPr>
            <a:r>
              <a:rPr lang="en-CA" sz="3200" dirty="0" err="1"/>
              <a:t>Cultivés</a:t>
            </a:r>
            <a:r>
              <a:rPr lang="en-CA" sz="3200" dirty="0"/>
              <a:t> </a:t>
            </a:r>
            <a:r>
              <a:rPr lang="en-CA" sz="3200" dirty="0" err="1"/>
              <a:t>serre</a:t>
            </a:r>
            <a:r>
              <a:rPr lang="en-CA" sz="3200" dirty="0"/>
              <a:t> pendant 3 </a:t>
            </a:r>
            <a:r>
              <a:rPr lang="en-CA" sz="3200" dirty="0" err="1"/>
              <a:t>mois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75213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E9425-8FD6-6D47-9649-CC2F513F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1285"/>
            <a:ext cx="11871960" cy="1325563"/>
          </a:xfrm>
        </p:spPr>
        <p:txBody>
          <a:bodyPr>
            <a:normAutofit/>
          </a:bodyPr>
          <a:lstStyle/>
          <a:p>
            <a:r>
              <a:rPr lang="en-CA" sz="4000" dirty="0" err="1"/>
              <a:t>Mortalité</a:t>
            </a:r>
            <a:r>
              <a:rPr lang="en-CA" sz="4000" dirty="0"/>
              <a:t> des plants </a:t>
            </a:r>
            <a:r>
              <a:rPr lang="en-CA" sz="4000" dirty="0" err="1"/>
              <a:t>potentiellement</a:t>
            </a:r>
            <a:r>
              <a:rPr lang="en-CA" sz="4000" dirty="0"/>
              <a:t> </a:t>
            </a:r>
            <a:r>
              <a:rPr lang="en-CA" sz="4000" dirty="0" err="1"/>
              <a:t>porteurs</a:t>
            </a:r>
            <a:r>
              <a:rPr lang="en-CA" sz="4000" dirty="0"/>
              <a:t> (</a:t>
            </a:r>
            <a:r>
              <a:rPr lang="en-CA" sz="4000" dirty="0" err="1"/>
              <a:t>baumier</a:t>
            </a:r>
            <a:r>
              <a:rPr lang="en-CA" sz="4000" dirty="0"/>
              <a:t>) et des </a:t>
            </a:r>
            <a:r>
              <a:rPr lang="en-CA" sz="4000" dirty="0" err="1"/>
              <a:t>receveurs</a:t>
            </a:r>
            <a:r>
              <a:rPr lang="en-CA" sz="4000" dirty="0"/>
              <a:t> (Fraser) après 3 </a:t>
            </a:r>
            <a:r>
              <a:rPr lang="en-CA" sz="4000" dirty="0" err="1"/>
              <a:t>mois</a:t>
            </a:r>
            <a:r>
              <a:rPr lang="en-CA" sz="4000" dirty="0"/>
              <a:t> de co-culture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02051F-3242-6A48-9174-DA498D17E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0726"/>
            <a:ext cx="4434840" cy="43207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C974E5-D52C-2D49-8DCA-6B56B525E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r="44079"/>
          <a:stretch/>
        </p:blipFill>
        <p:spPr>
          <a:xfrm>
            <a:off x="3375660" y="1568768"/>
            <a:ext cx="2438400" cy="28762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327C84-83D2-8C4B-943D-DDC2B3511C77}"/>
              </a:ext>
            </a:extLst>
          </p:cNvPr>
          <p:cNvSpPr txBox="1"/>
          <p:nvPr/>
        </p:nvSpPr>
        <p:spPr>
          <a:xfrm>
            <a:off x="1493520" y="5774105"/>
            <a:ext cx="7839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DA-RA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6FB67D-9176-6247-80E4-97F07B4065ED}"/>
              </a:ext>
            </a:extLst>
          </p:cNvPr>
          <p:cNvSpPr txBox="1"/>
          <p:nvPr/>
        </p:nvSpPr>
        <p:spPr>
          <a:xfrm>
            <a:off x="2341522" y="5774105"/>
            <a:ext cx="8480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DA-RM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A9AF7E-ED58-CA41-A6A8-11B21AA74BEF}"/>
              </a:ext>
            </a:extLst>
          </p:cNvPr>
          <p:cNvSpPr txBox="1"/>
          <p:nvPr/>
        </p:nvSpPr>
        <p:spPr>
          <a:xfrm>
            <a:off x="3253644" y="5774105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DM-RA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267985-8798-A442-94BA-1D640EF31E72}"/>
              </a:ext>
            </a:extLst>
          </p:cNvPr>
          <p:cNvSpPr txBox="1"/>
          <p:nvPr/>
        </p:nvSpPr>
        <p:spPr>
          <a:xfrm>
            <a:off x="4170833" y="5774105"/>
            <a:ext cx="9172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DM-RM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368292-D1EE-5147-94E8-5A49CD547539}"/>
              </a:ext>
            </a:extLst>
          </p:cNvPr>
          <p:cNvSpPr txBox="1"/>
          <p:nvPr/>
        </p:nvSpPr>
        <p:spPr>
          <a:xfrm>
            <a:off x="655320" y="6366053"/>
            <a:ext cx="990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DA=</a:t>
            </a:r>
            <a:r>
              <a:rPr lang="en-CA" dirty="0" err="1"/>
              <a:t>Donneur</a:t>
            </a:r>
            <a:r>
              <a:rPr lang="en-CA" dirty="0"/>
              <a:t> </a:t>
            </a:r>
            <a:r>
              <a:rPr lang="en-CA" dirty="0" err="1"/>
              <a:t>asymptomatique</a:t>
            </a:r>
            <a:r>
              <a:rPr lang="en-CA" dirty="0"/>
              <a:t>; RA=</a:t>
            </a:r>
            <a:r>
              <a:rPr lang="en-CA" dirty="0" err="1"/>
              <a:t>Receveur</a:t>
            </a:r>
            <a:r>
              <a:rPr lang="en-CA" dirty="0"/>
              <a:t> </a:t>
            </a:r>
            <a:r>
              <a:rPr lang="en-CA" dirty="0" err="1"/>
              <a:t>asymptomatique</a:t>
            </a:r>
            <a:r>
              <a:rPr lang="en-CA" dirty="0"/>
              <a:t>; DM=</a:t>
            </a:r>
            <a:r>
              <a:rPr lang="en-CA" dirty="0" err="1"/>
              <a:t>Donneur</a:t>
            </a:r>
            <a:r>
              <a:rPr lang="en-CA" dirty="0"/>
              <a:t> Mort; RM=</a:t>
            </a:r>
            <a:r>
              <a:rPr lang="en-CA" dirty="0" err="1"/>
              <a:t>Receveur</a:t>
            </a:r>
            <a:r>
              <a:rPr lang="en-CA" dirty="0"/>
              <a:t> Mort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62B21B-AD7D-E248-8399-F502E5C04195}"/>
              </a:ext>
            </a:extLst>
          </p:cNvPr>
          <p:cNvSpPr txBox="1"/>
          <p:nvPr/>
        </p:nvSpPr>
        <p:spPr>
          <a:xfrm>
            <a:off x="6230052" y="1249790"/>
            <a:ext cx="57943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sz="2400" dirty="0" err="1"/>
              <a:t>Aucun</a:t>
            </a:r>
            <a:r>
              <a:rPr lang="en-CA" sz="2400" dirty="0"/>
              <a:t> </a:t>
            </a:r>
            <a:r>
              <a:rPr lang="en-CA" sz="2400" dirty="0" err="1"/>
              <a:t>contrôle</a:t>
            </a:r>
            <a:r>
              <a:rPr lang="en-CA" sz="2400" dirty="0"/>
              <a:t> (Fraser </a:t>
            </a:r>
            <a:r>
              <a:rPr lang="en-CA" sz="2400" dirty="0" err="1"/>
              <a:t>cultivé</a:t>
            </a:r>
            <a:r>
              <a:rPr lang="en-CA" sz="2400" dirty="0"/>
              <a:t> </a:t>
            </a:r>
            <a:r>
              <a:rPr lang="en-CA" sz="2400" dirty="0" err="1"/>
              <a:t>seul</a:t>
            </a:r>
            <a:r>
              <a:rPr lang="en-CA" sz="2400" dirty="0"/>
              <a:t>) </a:t>
            </a:r>
            <a:r>
              <a:rPr lang="en-CA" sz="2400" dirty="0" err="1"/>
              <a:t>n’est</a:t>
            </a:r>
            <a:r>
              <a:rPr lang="en-CA" sz="2400" dirty="0"/>
              <a:t> mort au </a:t>
            </a:r>
            <a:r>
              <a:rPr lang="en-CA" sz="2400" dirty="0" err="1"/>
              <a:t>terme</a:t>
            </a:r>
            <a:r>
              <a:rPr lang="en-CA" sz="2400" dirty="0"/>
              <a:t> de </a:t>
            </a:r>
            <a:r>
              <a:rPr lang="en-CA" sz="2400" dirty="0" err="1"/>
              <a:t>l’expérience</a:t>
            </a:r>
            <a:endParaRPr lang="en-CA" sz="2400" dirty="0"/>
          </a:p>
          <a:p>
            <a:pPr marL="285750" indent="-285750">
              <a:buFontTx/>
              <a:buChar char="-"/>
            </a:pPr>
            <a:r>
              <a:rPr lang="en-CA" sz="2400" dirty="0"/>
              <a:t>46/60 (77%) des semis </a:t>
            </a:r>
            <a:r>
              <a:rPr lang="en-CA" sz="2400" dirty="0" err="1"/>
              <a:t>receveurs</a:t>
            </a:r>
            <a:r>
              <a:rPr lang="en-CA" sz="2400" dirty="0"/>
              <a:t> de Fraser, </a:t>
            </a:r>
            <a:r>
              <a:rPr lang="en-CA" sz="2400" dirty="0" err="1"/>
              <a:t>initialement</a:t>
            </a:r>
            <a:r>
              <a:rPr lang="en-CA" sz="2400" dirty="0"/>
              <a:t> </a:t>
            </a:r>
            <a:r>
              <a:rPr lang="en-CA" sz="2400" dirty="0" err="1"/>
              <a:t>sains</a:t>
            </a:r>
            <a:r>
              <a:rPr lang="en-CA" sz="2400" dirty="0"/>
              <a:t>, </a:t>
            </a:r>
            <a:r>
              <a:rPr lang="en-CA" sz="2400" dirty="0" err="1"/>
              <a:t>sont</a:t>
            </a:r>
            <a:r>
              <a:rPr lang="en-CA" sz="2400" dirty="0"/>
              <a:t> mort suite </a:t>
            </a:r>
            <a:r>
              <a:rPr lang="en-CA" sz="2400" dirty="0" err="1"/>
              <a:t>à</a:t>
            </a:r>
            <a:r>
              <a:rPr lang="en-CA" sz="2400" dirty="0"/>
              <a:t> la transmission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 </a:t>
            </a:r>
            <a:r>
              <a:rPr lang="en-CA" sz="2400" dirty="0" err="1"/>
              <a:t>résultats</a:t>
            </a:r>
            <a:r>
              <a:rPr lang="en-CA" sz="2400" dirty="0"/>
              <a:t> </a:t>
            </a:r>
            <a:r>
              <a:rPr lang="en-CA" sz="2400" dirty="0" err="1"/>
              <a:t>suggèrent</a:t>
            </a:r>
            <a:r>
              <a:rPr lang="en-CA" sz="2400" dirty="0"/>
              <a:t> que </a:t>
            </a:r>
            <a:r>
              <a:rPr lang="en-CA" sz="2400" dirty="0" err="1"/>
              <a:t>tous</a:t>
            </a:r>
            <a:r>
              <a:rPr lang="en-CA" sz="2400" dirty="0"/>
              <a:t> les </a:t>
            </a:r>
            <a:r>
              <a:rPr lang="en-CA" sz="2400" dirty="0" err="1"/>
              <a:t>porteurs</a:t>
            </a:r>
            <a:r>
              <a:rPr lang="en-CA" sz="2400" dirty="0"/>
              <a:t> </a:t>
            </a:r>
            <a:r>
              <a:rPr lang="en-CA" sz="2400" dirty="0" err="1"/>
              <a:t>initialement</a:t>
            </a:r>
            <a:r>
              <a:rPr lang="en-CA" sz="2400" dirty="0"/>
              <a:t> </a:t>
            </a:r>
            <a:r>
              <a:rPr lang="en-CA" sz="2400" dirty="0" err="1"/>
              <a:t>détectés</a:t>
            </a:r>
            <a:r>
              <a:rPr lang="en-CA" sz="2400" dirty="0"/>
              <a:t> </a:t>
            </a:r>
            <a:r>
              <a:rPr lang="en-CA" sz="2400" dirty="0" err="1"/>
              <a:t>à</a:t>
            </a:r>
            <a:r>
              <a:rPr lang="en-CA" sz="2400" dirty="0"/>
              <a:t> </a:t>
            </a:r>
            <a:r>
              <a:rPr lang="en-CA" sz="2400" dirty="0" err="1"/>
              <a:t>l’ADN</a:t>
            </a:r>
            <a:r>
              <a:rPr lang="en-CA" sz="2400" dirty="0"/>
              <a:t> (71%)  </a:t>
            </a:r>
            <a:r>
              <a:rPr lang="en-CA" sz="2400" dirty="0" err="1"/>
              <a:t>transmettent</a:t>
            </a:r>
            <a:r>
              <a:rPr lang="en-CA" sz="2400" dirty="0"/>
              <a:t> la </a:t>
            </a:r>
            <a:r>
              <a:rPr lang="en-CA" sz="2400" dirty="0" err="1"/>
              <a:t>maladie</a:t>
            </a:r>
            <a:r>
              <a:rPr lang="en-CA" sz="2400" dirty="0"/>
              <a:t> et </a:t>
            </a:r>
            <a:r>
              <a:rPr lang="en-CA" sz="2400" dirty="0" err="1"/>
              <a:t>tuent</a:t>
            </a:r>
            <a:r>
              <a:rPr lang="en-CA" sz="2400" dirty="0"/>
              <a:t> des </a:t>
            </a:r>
            <a:r>
              <a:rPr lang="en-CA" sz="2400" dirty="0" err="1"/>
              <a:t>receveurs</a:t>
            </a:r>
            <a:r>
              <a:rPr lang="en-CA" sz="2400" dirty="0"/>
              <a:t> </a:t>
            </a:r>
            <a:r>
              <a:rPr lang="en-CA" sz="2400" dirty="0" err="1"/>
              <a:t>sensibles</a:t>
            </a:r>
            <a:r>
              <a:rPr lang="en-CA" sz="2400" dirty="0"/>
              <a:t> (Fraser)</a:t>
            </a:r>
          </a:p>
          <a:p>
            <a:pPr marL="285750" indent="-285750">
              <a:buFontTx/>
              <a:buChar char="-"/>
            </a:pPr>
            <a:r>
              <a:rPr lang="en-CA" sz="2400" dirty="0" err="1"/>
              <a:t>Même</a:t>
            </a:r>
            <a:r>
              <a:rPr lang="en-CA" sz="2400" dirty="0"/>
              <a:t> </a:t>
            </a:r>
            <a:r>
              <a:rPr lang="en-CA" sz="2400" dirty="0" err="1"/>
              <a:t>si</a:t>
            </a:r>
            <a:r>
              <a:rPr lang="en-CA" sz="2400" dirty="0"/>
              <a:t> </a:t>
            </a:r>
            <a:r>
              <a:rPr lang="en-CA" sz="2400" dirty="0" err="1"/>
              <a:t>ils</a:t>
            </a:r>
            <a:r>
              <a:rPr lang="en-CA" sz="2400" dirty="0"/>
              <a:t> </a:t>
            </a:r>
            <a:r>
              <a:rPr lang="en-CA" sz="2400" dirty="0" err="1"/>
              <a:t>sont</a:t>
            </a:r>
            <a:r>
              <a:rPr lang="en-CA" sz="2400" dirty="0"/>
              <a:t> </a:t>
            </a:r>
            <a:r>
              <a:rPr lang="en-CA" sz="2400" dirty="0" err="1"/>
              <a:t>porteurs</a:t>
            </a:r>
            <a:r>
              <a:rPr lang="en-CA" sz="2400" dirty="0"/>
              <a:t>, les </a:t>
            </a:r>
            <a:r>
              <a:rPr lang="en-CA" sz="2400" dirty="0" err="1"/>
              <a:t>baumiers</a:t>
            </a:r>
            <a:r>
              <a:rPr lang="en-CA" sz="2400" dirty="0"/>
              <a:t> </a:t>
            </a:r>
            <a:r>
              <a:rPr lang="en-CA" sz="2400" dirty="0" err="1"/>
              <a:t>sont</a:t>
            </a:r>
            <a:r>
              <a:rPr lang="en-CA" sz="2400" dirty="0"/>
              <a:t> beaucoup plus </a:t>
            </a:r>
            <a:r>
              <a:rPr lang="en-CA" sz="2400" dirty="0" err="1"/>
              <a:t>tolérants</a:t>
            </a:r>
            <a:r>
              <a:rPr lang="en-CA" sz="2400" dirty="0"/>
              <a:t> au </a:t>
            </a:r>
            <a:r>
              <a:rPr lang="en-CA" sz="2400" i="1" dirty="0"/>
              <a:t>P. </a:t>
            </a:r>
            <a:r>
              <a:rPr lang="en-CA" sz="2400" i="1" dirty="0" err="1"/>
              <a:t>abietivora</a:t>
            </a:r>
            <a:r>
              <a:rPr lang="en-CA" sz="2400" i="1" dirty="0"/>
              <a:t>, </a:t>
            </a:r>
            <a:r>
              <a:rPr lang="en-CA" sz="2400" dirty="0"/>
              <a:t>que les Fraser (23% de </a:t>
            </a:r>
            <a:r>
              <a:rPr lang="en-CA" sz="2400" dirty="0" err="1"/>
              <a:t>mortalité</a:t>
            </a:r>
            <a:r>
              <a:rPr lang="en-CA" sz="2400" dirty="0"/>
              <a:t>)</a:t>
            </a:r>
          </a:p>
        </p:txBody>
      </p:sp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2FA38F68-6CF4-8543-B4A7-C506D6443C3D}"/>
              </a:ext>
            </a:extLst>
          </p:cNvPr>
          <p:cNvSpPr/>
          <p:nvPr/>
        </p:nvSpPr>
        <p:spPr>
          <a:xfrm rot="3128293">
            <a:off x="2988587" y="3759483"/>
            <a:ext cx="742345" cy="14026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7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B80E0-A26A-054D-B948-EC54D0D8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40"/>
            <a:ext cx="5486400" cy="1325563"/>
          </a:xfrm>
        </p:spPr>
        <p:txBody>
          <a:bodyPr>
            <a:noAutofit/>
          </a:bodyPr>
          <a:lstStyle/>
          <a:p>
            <a:r>
              <a:rPr lang="en-CA" sz="3600" dirty="0" err="1"/>
              <a:t>Cartographie</a:t>
            </a:r>
            <a:r>
              <a:rPr lang="en-CA" sz="3600" dirty="0"/>
              <a:t> du </a:t>
            </a:r>
            <a:r>
              <a:rPr lang="en-CA" sz="3600" i="1" dirty="0"/>
              <a:t>P. </a:t>
            </a:r>
            <a:r>
              <a:rPr lang="en-CA" sz="3600" i="1" dirty="0" err="1"/>
              <a:t>abietivora</a:t>
            </a:r>
            <a:r>
              <a:rPr lang="en-CA" sz="3600" i="1" dirty="0"/>
              <a:t> </a:t>
            </a:r>
            <a:r>
              <a:rPr lang="en-CA" sz="3600" dirty="0"/>
              <a:t>au Québec et </a:t>
            </a:r>
            <a:r>
              <a:rPr lang="en-CA" sz="3600" dirty="0" err="1"/>
              <a:t>en</a:t>
            </a:r>
            <a:r>
              <a:rPr lang="en-CA" sz="3600" dirty="0"/>
              <a:t> Ontario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F69A71-7E1D-3F4C-B2F3-1F17B280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0"/>
            <a:ext cx="6858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433994-8EEF-4241-A87C-B5F801627CA3}"/>
              </a:ext>
            </a:extLst>
          </p:cNvPr>
          <p:cNvSpPr txBox="1"/>
          <p:nvPr/>
        </p:nvSpPr>
        <p:spPr>
          <a:xfrm>
            <a:off x="335281" y="1996440"/>
            <a:ext cx="5151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sz="2800" dirty="0" err="1"/>
              <a:t>Hormis</a:t>
            </a:r>
            <a:r>
              <a:rPr lang="en-CA" sz="2800" dirty="0"/>
              <a:t> pour les </a:t>
            </a:r>
            <a:r>
              <a:rPr lang="en-CA" sz="2800" dirty="0" err="1"/>
              <a:t>pépinières</a:t>
            </a:r>
            <a:r>
              <a:rPr lang="en-CA" sz="2800" dirty="0"/>
              <a:t>, </a:t>
            </a:r>
            <a:r>
              <a:rPr lang="en-CA" sz="2800" dirty="0" err="1"/>
              <a:t>seulement</a:t>
            </a:r>
            <a:r>
              <a:rPr lang="en-CA" sz="2800" dirty="0"/>
              <a:t> </a:t>
            </a:r>
            <a:r>
              <a:rPr lang="en-CA" sz="2800" dirty="0" err="1"/>
              <a:t>trouvé</a:t>
            </a:r>
            <a:r>
              <a:rPr lang="en-CA" sz="2800" dirty="0"/>
              <a:t> </a:t>
            </a:r>
            <a:r>
              <a:rPr lang="en-CA" sz="2800" dirty="0" err="1"/>
              <a:t>dans</a:t>
            </a:r>
            <a:r>
              <a:rPr lang="en-CA" sz="2800" dirty="0"/>
              <a:t> le </a:t>
            </a:r>
            <a:r>
              <a:rPr lang="en-CA" sz="2800" dirty="0" err="1"/>
              <a:t>sud</a:t>
            </a:r>
            <a:r>
              <a:rPr lang="en-CA" sz="2800" dirty="0"/>
              <a:t> du Québec</a:t>
            </a:r>
          </a:p>
          <a:p>
            <a:pPr marL="285750" indent="-285750">
              <a:buFontTx/>
              <a:buChar char="-"/>
            </a:pPr>
            <a:r>
              <a:rPr lang="en-CA" sz="2800" dirty="0" err="1"/>
              <a:t>Toujours</a:t>
            </a:r>
            <a:r>
              <a:rPr lang="en-CA" sz="2800" dirty="0"/>
              <a:t> </a:t>
            </a:r>
            <a:r>
              <a:rPr lang="en-CA" sz="2800" dirty="0" err="1"/>
              <a:t>associé</a:t>
            </a:r>
            <a:r>
              <a:rPr lang="en-CA" sz="2800" dirty="0"/>
              <a:t> au </a:t>
            </a:r>
            <a:r>
              <a:rPr lang="en-CA" sz="2800" dirty="0" err="1"/>
              <a:t>sapin</a:t>
            </a:r>
            <a:r>
              <a:rPr lang="en-CA" sz="2800" dirty="0"/>
              <a:t> </a:t>
            </a:r>
            <a:r>
              <a:rPr lang="en-CA" sz="2800" dirty="0" err="1"/>
              <a:t>en</a:t>
            </a:r>
            <a:r>
              <a:rPr lang="en-CA" sz="2800" dirty="0"/>
              <a:t> milieu naturel et </a:t>
            </a:r>
            <a:r>
              <a:rPr lang="en-CA" sz="2800" dirty="0" err="1"/>
              <a:t>en</a:t>
            </a:r>
            <a:r>
              <a:rPr lang="en-CA" sz="2800" dirty="0"/>
              <a:t> plantation;</a:t>
            </a:r>
          </a:p>
          <a:p>
            <a:pPr marL="285750" indent="-285750">
              <a:buFontTx/>
              <a:buChar char="-"/>
            </a:pPr>
            <a:r>
              <a:rPr lang="en-CA" sz="2800" dirty="0" err="1"/>
              <a:t>Associé</a:t>
            </a:r>
            <a:r>
              <a:rPr lang="en-CA" sz="2800" dirty="0"/>
              <a:t> </a:t>
            </a:r>
            <a:r>
              <a:rPr lang="en-CA" sz="2800" dirty="0" err="1"/>
              <a:t>à</a:t>
            </a:r>
            <a:r>
              <a:rPr lang="en-CA" sz="2800" dirty="0"/>
              <a:t> des semis </a:t>
            </a:r>
            <a:r>
              <a:rPr lang="en-CA" sz="2800" dirty="0" err="1"/>
              <a:t>d’épinette</a:t>
            </a:r>
            <a:r>
              <a:rPr lang="en-CA" sz="2800" dirty="0"/>
              <a:t> maladies </a:t>
            </a:r>
            <a:r>
              <a:rPr lang="en-CA" sz="2800" dirty="0" err="1"/>
              <a:t>en</a:t>
            </a:r>
            <a:r>
              <a:rPr lang="en-CA" sz="2800" dirty="0"/>
              <a:t> </a:t>
            </a:r>
            <a:r>
              <a:rPr lang="en-CA" sz="2800" dirty="0" err="1"/>
              <a:t>pépinières</a:t>
            </a:r>
            <a:r>
              <a:rPr lang="en-CA" sz="2800" dirty="0"/>
              <a:t>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FB48CD-B72B-1D4A-8F11-45EE4DB93DF3}"/>
              </a:ext>
            </a:extLst>
          </p:cNvPr>
          <p:cNvSpPr/>
          <p:nvPr/>
        </p:nvSpPr>
        <p:spPr>
          <a:xfrm>
            <a:off x="501852" y="5283715"/>
            <a:ext cx="19078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Sites positifs : 81</a:t>
            </a:r>
          </a:p>
          <a:p>
            <a:r>
              <a:rPr lang="fr-CA" dirty="0"/>
              <a:t>Sites négatifs: 219</a:t>
            </a:r>
          </a:p>
          <a:p>
            <a:r>
              <a:rPr lang="fr-CA" dirty="0"/>
              <a:t>Nombre total: 300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380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F14E9-8051-784B-8EBA-A7EE2C2C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DAFF58-0993-D141-BDDC-734AB0AD3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Le </a:t>
            </a:r>
            <a:r>
              <a:rPr lang="en-CA" i="1" dirty="0"/>
              <a:t>P. </a:t>
            </a:r>
            <a:r>
              <a:rPr lang="en-CA" i="1" dirty="0" err="1"/>
              <a:t>abietivora</a:t>
            </a:r>
            <a:r>
              <a:rPr lang="en-CA" i="1" dirty="0"/>
              <a:t> </a:t>
            </a:r>
            <a:r>
              <a:rPr lang="en-CA" dirty="0" err="1"/>
              <a:t>est</a:t>
            </a:r>
            <a:r>
              <a:rPr lang="en-CA" dirty="0"/>
              <a:t> virulent sur le </a:t>
            </a:r>
            <a:r>
              <a:rPr lang="en-CA" dirty="0" err="1"/>
              <a:t>sapin</a:t>
            </a:r>
            <a:r>
              <a:rPr lang="en-CA" dirty="0"/>
              <a:t> </a:t>
            </a:r>
            <a:r>
              <a:rPr lang="en-CA" dirty="0" err="1"/>
              <a:t>baumier</a:t>
            </a:r>
            <a:r>
              <a:rPr lang="en-CA" dirty="0"/>
              <a:t> et le </a:t>
            </a:r>
            <a:r>
              <a:rPr lang="en-CA" dirty="0" err="1"/>
              <a:t>sapin</a:t>
            </a:r>
            <a:r>
              <a:rPr lang="en-CA" dirty="0"/>
              <a:t> Fraser</a:t>
            </a:r>
          </a:p>
          <a:p>
            <a:r>
              <a:rPr lang="en-CA" dirty="0"/>
              <a:t>Le </a:t>
            </a:r>
            <a:r>
              <a:rPr lang="en-CA" dirty="0" err="1"/>
              <a:t>sapin</a:t>
            </a:r>
            <a:r>
              <a:rPr lang="en-CA" dirty="0"/>
              <a:t> </a:t>
            </a:r>
            <a:r>
              <a:rPr lang="en-CA" dirty="0" err="1"/>
              <a:t>baumier</a:t>
            </a:r>
            <a:r>
              <a:rPr lang="en-CA" dirty="0"/>
              <a:t> </a:t>
            </a:r>
            <a:r>
              <a:rPr lang="en-CA" dirty="0" err="1"/>
              <a:t>semble</a:t>
            </a:r>
            <a:r>
              <a:rPr lang="en-CA" dirty="0"/>
              <a:t> plus </a:t>
            </a:r>
            <a:r>
              <a:rPr lang="en-CA" dirty="0" err="1"/>
              <a:t>tolérant</a:t>
            </a:r>
            <a:r>
              <a:rPr lang="en-CA" dirty="0"/>
              <a:t> que le </a:t>
            </a:r>
            <a:r>
              <a:rPr lang="en-CA" dirty="0" err="1"/>
              <a:t>sapin</a:t>
            </a:r>
            <a:r>
              <a:rPr lang="en-CA" dirty="0"/>
              <a:t> Fraser</a:t>
            </a:r>
          </a:p>
          <a:p>
            <a:r>
              <a:rPr lang="en-CA" dirty="0"/>
              <a:t>Des semis </a:t>
            </a:r>
            <a:r>
              <a:rPr lang="en-CA" dirty="0" err="1"/>
              <a:t>asymptomatiques</a:t>
            </a:r>
            <a:r>
              <a:rPr lang="en-CA" dirty="0"/>
              <a:t> </a:t>
            </a:r>
            <a:r>
              <a:rPr lang="en-CA" dirty="0" err="1"/>
              <a:t>porteurs</a:t>
            </a:r>
            <a:r>
              <a:rPr lang="en-CA" dirty="0"/>
              <a:t>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développer</a:t>
            </a:r>
            <a:r>
              <a:rPr lang="en-CA" dirty="0"/>
              <a:t> et </a:t>
            </a:r>
            <a:r>
              <a:rPr lang="en-CA" dirty="0" err="1"/>
              <a:t>transmettre</a:t>
            </a:r>
            <a:r>
              <a:rPr lang="en-CA" dirty="0"/>
              <a:t> la </a:t>
            </a:r>
            <a:r>
              <a:rPr lang="en-CA" dirty="0" err="1"/>
              <a:t>maladie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des semis </a:t>
            </a:r>
            <a:r>
              <a:rPr lang="en-CA" dirty="0" err="1"/>
              <a:t>sains</a:t>
            </a:r>
            <a:endParaRPr lang="en-CA" dirty="0"/>
          </a:p>
          <a:p>
            <a:r>
              <a:rPr lang="en-CA" dirty="0"/>
              <a:t>Les </a:t>
            </a:r>
            <a:r>
              <a:rPr lang="en-CA" dirty="0" err="1"/>
              <a:t>pépinières</a:t>
            </a:r>
            <a:r>
              <a:rPr lang="en-CA" dirty="0"/>
              <a:t> </a:t>
            </a:r>
            <a:r>
              <a:rPr lang="en-CA" dirty="0" err="1"/>
              <a:t>peuvent</a:t>
            </a:r>
            <a:r>
              <a:rPr lang="en-CA" dirty="0"/>
              <a:t> </a:t>
            </a:r>
            <a:r>
              <a:rPr lang="en-CA" dirty="0" err="1"/>
              <a:t>involontairement</a:t>
            </a:r>
            <a:r>
              <a:rPr lang="en-CA" dirty="0"/>
              <a:t> </a:t>
            </a:r>
            <a:r>
              <a:rPr lang="en-CA" dirty="0" err="1"/>
              <a:t>contribuer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la propagation de la </a:t>
            </a:r>
            <a:r>
              <a:rPr lang="en-CA" dirty="0" err="1"/>
              <a:t>maladie</a:t>
            </a:r>
            <a:r>
              <a:rPr lang="en-CA" dirty="0"/>
              <a:t> via des semis </a:t>
            </a:r>
            <a:r>
              <a:rPr lang="en-CA" dirty="0" err="1"/>
              <a:t>d’apparence</a:t>
            </a:r>
            <a:r>
              <a:rPr lang="en-CA" dirty="0"/>
              <a:t> </a:t>
            </a:r>
            <a:r>
              <a:rPr lang="en-CA" dirty="0" err="1"/>
              <a:t>saine</a:t>
            </a:r>
            <a:endParaRPr lang="en-CA" dirty="0"/>
          </a:p>
          <a:p>
            <a:r>
              <a:rPr lang="en-CA" dirty="0" err="1"/>
              <a:t>L’agent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préponderant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pépinières</a:t>
            </a:r>
            <a:r>
              <a:rPr lang="en-CA" dirty="0"/>
              <a:t> et </a:t>
            </a:r>
            <a:r>
              <a:rPr lang="en-CA" dirty="0" err="1"/>
              <a:t>dans</a:t>
            </a:r>
            <a:r>
              <a:rPr lang="en-CA" dirty="0"/>
              <a:t> les plantations </a:t>
            </a:r>
            <a:r>
              <a:rPr lang="en-CA" dirty="0" err="1"/>
              <a:t>d’arbres</a:t>
            </a:r>
            <a:r>
              <a:rPr lang="en-CA" dirty="0"/>
              <a:t> de Noël</a:t>
            </a:r>
          </a:p>
        </p:txBody>
      </p:sp>
    </p:spTree>
    <p:extLst>
      <p:ext uri="{BB962C8B-B14F-4D97-AF65-F5344CB8AC3E}">
        <p14:creationId xmlns:p14="http://schemas.microsoft.com/office/powerpoint/2010/main" val="86781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F3B1B-87B1-9A43-AC5C-C43207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i="1" dirty="0"/>
              <a:t>Les Phytophthora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05645-319A-574C-8AD3-865EB5784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i="1" dirty="0"/>
              <a:t>Phytophthora</a:t>
            </a:r>
            <a:r>
              <a:rPr lang="en-CA" sz="2400" dirty="0"/>
              <a:t> (du </a:t>
            </a:r>
            <a:r>
              <a:rPr lang="en-CA" sz="2400" dirty="0" err="1"/>
              <a:t>Grec</a:t>
            </a:r>
            <a:r>
              <a:rPr lang="en-CA" sz="2400" dirty="0"/>
              <a:t> : </a:t>
            </a:r>
            <a:r>
              <a:rPr lang="el-GR" sz="2400" dirty="0" err="1"/>
              <a:t>φυτόν</a:t>
            </a:r>
            <a:r>
              <a:rPr lang="el-GR" sz="2400" dirty="0"/>
              <a:t> (</a:t>
            </a:r>
            <a:r>
              <a:rPr lang="en-CA" sz="2400" dirty="0" err="1"/>
              <a:t>phytón</a:t>
            </a:r>
            <a:r>
              <a:rPr lang="en-CA" sz="2400" dirty="0"/>
              <a:t>), “</a:t>
            </a:r>
            <a:r>
              <a:rPr lang="en-CA" sz="2400" dirty="0" err="1"/>
              <a:t>plante</a:t>
            </a:r>
            <a:r>
              <a:rPr lang="en-CA" sz="2400" dirty="0"/>
              <a:t>” and </a:t>
            </a:r>
            <a:r>
              <a:rPr lang="el-GR" sz="2400" dirty="0"/>
              <a:t>φθορά (</a:t>
            </a:r>
            <a:r>
              <a:rPr lang="en-CA" sz="2400" dirty="0" err="1"/>
              <a:t>phthorá</a:t>
            </a:r>
            <a:r>
              <a:rPr lang="en-CA" sz="2400" dirty="0"/>
              <a:t>), “destruction”) </a:t>
            </a:r>
            <a:r>
              <a:rPr lang="en-CA" sz="2400" dirty="0" err="1"/>
              <a:t>est</a:t>
            </a:r>
            <a:r>
              <a:rPr lang="en-CA" sz="2400" dirty="0"/>
              <a:t> un genre de « champignons » </a:t>
            </a:r>
            <a:r>
              <a:rPr lang="en-CA" sz="2400" dirty="0" err="1"/>
              <a:t>oomycètes</a:t>
            </a:r>
            <a:r>
              <a:rPr lang="en-CA" sz="2400" dirty="0"/>
              <a:t> </a:t>
            </a:r>
            <a:r>
              <a:rPr lang="en-CA" sz="2400" dirty="0" err="1"/>
              <a:t>responsable</a:t>
            </a:r>
            <a:r>
              <a:rPr lang="en-CA" sz="2400" dirty="0"/>
              <a:t> de maladies </a:t>
            </a:r>
            <a:r>
              <a:rPr lang="en-CA" sz="2400" dirty="0" err="1"/>
              <a:t>importantes</a:t>
            </a:r>
            <a:r>
              <a:rPr lang="en-CA" sz="2400" dirty="0"/>
              <a:t> chez les </a:t>
            </a:r>
            <a:r>
              <a:rPr lang="en-CA" sz="2400" dirty="0" err="1"/>
              <a:t>plantes</a:t>
            </a:r>
            <a:r>
              <a:rPr lang="en-CA" sz="2400" dirty="0"/>
              <a:t>. </a:t>
            </a:r>
            <a:r>
              <a:rPr lang="en-CA" sz="2400" dirty="0" err="1"/>
              <a:t>À</a:t>
            </a:r>
            <a:r>
              <a:rPr lang="en-CA" sz="2400" dirty="0"/>
              <a:t> </a:t>
            </a:r>
            <a:r>
              <a:rPr lang="en-CA" sz="2400" dirty="0" err="1"/>
              <a:t>ce</a:t>
            </a:r>
            <a:r>
              <a:rPr lang="en-CA" sz="2400" dirty="0"/>
              <a:t> jour, plus de 250 </a:t>
            </a:r>
            <a:r>
              <a:rPr lang="en-CA" sz="2400" dirty="0" err="1"/>
              <a:t>espèces</a:t>
            </a:r>
            <a:r>
              <a:rPr lang="en-CA" sz="2400" dirty="0"/>
              <a:t> de </a:t>
            </a:r>
            <a:r>
              <a:rPr lang="en-CA" sz="2400" i="1" dirty="0"/>
              <a:t>Phytophthora</a:t>
            </a:r>
            <a:r>
              <a:rPr lang="en-CA" sz="2400" dirty="0"/>
              <a:t> </a:t>
            </a:r>
            <a:r>
              <a:rPr lang="en-CA" sz="2400" dirty="0" err="1"/>
              <a:t>ont</a:t>
            </a:r>
            <a:r>
              <a:rPr lang="en-CA" sz="2400" dirty="0"/>
              <a:t> </a:t>
            </a:r>
            <a:r>
              <a:rPr lang="en-CA" sz="2400" dirty="0" err="1"/>
              <a:t>été</a:t>
            </a:r>
            <a:r>
              <a:rPr lang="en-CA" sz="2400" dirty="0"/>
              <a:t> </a:t>
            </a:r>
            <a:r>
              <a:rPr lang="en-CA" sz="2400" dirty="0" err="1"/>
              <a:t>décrites</a:t>
            </a:r>
            <a:r>
              <a:rPr lang="en-CA" sz="2400" dirty="0"/>
              <a:t>.</a:t>
            </a:r>
          </a:p>
          <a:p>
            <a:r>
              <a:rPr lang="en-CA" sz="2400" dirty="0"/>
              <a:t>Les </a:t>
            </a:r>
            <a:r>
              <a:rPr lang="en-CA" sz="2400" i="1" dirty="0"/>
              <a:t>Phytophthora</a:t>
            </a:r>
            <a:r>
              <a:rPr lang="en-CA" sz="2400" dirty="0"/>
              <a:t> </a:t>
            </a:r>
            <a:r>
              <a:rPr lang="en-CA" sz="2400" dirty="0" err="1"/>
              <a:t>sont</a:t>
            </a:r>
            <a:r>
              <a:rPr lang="en-CA" sz="2400" dirty="0"/>
              <a:t> des parasites qui </a:t>
            </a:r>
            <a:r>
              <a:rPr lang="en-CA" sz="2400" dirty="0" err="1"/>
              <a:t>ont</a:t>
            </a:r>
            <a:r>
              <a:rPr lang="en-CA" sz="2400" dirty="0"/>
              <a:t> des modes </a:t>
            </a:r>
            <a:r>
              <a:rPr lang="en-CA" sz="2400" dirty="0" err="1"/>
              <a:t>d'infection</a:t>
            </a:r>
            <a:r>
              <a:rPr lang="en-CA" sz="2400" dirty="0"/>
              <a:t> de type </a:t>
            </a:r>
            <a:r>
              <a:rPr lang="en-CA" sz="2400" dirty="0" err="1"/>
              <a:t>biotrophe</a:t>
            </a:r>
            <a:r>
              <a:rPr lang="en-CA" sz="2400" dirty="0"/>
              <a:t>, </a:t>
            </a:r>
            <a:r>
              <a:rPr lang="en-CA" sz="2400" dirty="0" err="1"/>
              <a:t>nécrotrophe</a:t>
            </a:r>
            <a:r>
              <a:rPr lang="en-CA" sz="2400" dirty="0"/>
              <a:t> et </a:t>
            </a:r>
            <a:r>
              <a:rPr lang="en-CA" sz="2400" dirty="0" err="1"/>
              <a:t>hémibiotrophe</a:t>
            </a:r>
            <a:r>
              <a:rPr lang="en-CA" sz="2400" dirty="0"/>
              <a:t>. La </a:t>
            </a:r>
            <a:r>
              <a:rPr lang="en-CA" sz="2400" dirty="0" err="1"/>
              <a:t>gamme</a:t>
            </a:r>
            <a:r>
              <a:rPr lang="en-CA" sz="2400" dirty="0"/>
              <a:t> </a:t>
            </a:r>
            <a:r>
              <a:rPr lang="en-CA" sz="2400" dirty="0" err="1"/>
              <a:t>d'hôtes</a:t>
            </a:r>
            <a:r>
              <a:rPr lang="en-CA" sz="2400" dirty="0"/>
              <a:t> </a:t>
            </a:r>
            <a:r>
              <a:rPr lang="en-CA" sz="2400" dirty="0" err="1"/>
              <a:t>peut</a:t>
            </a:r>
            <a:r>
              <a:rPr lang="en-CA" sz="2400" dirty="0"/>
              <a:t> </a:t>
            </a:r>
            <a:r>
              <a:rPr lang="en-CA" sz="2400" dirty="0" err="1"/>
              <a:t>être</a:t>
            </a:r>
            <a:r>
              <a:rPr lang="en-CA" sz="2400" dirty="0"/>
              <a:t> </a:t>
            </a:r>
            <a:r>
              <a:rPr lang="en-CA" sz="2400" dirty="0" err="1"/>
              <a:t>étroite</a:t>
            </a:r>
            <a:r>
              <a:rPr lang="en-CA" sz="2400" dirty="0"/>
              <a:t> et </a:t>
            </a:r>
            <a:r>
              <a:rPr lang="en-CA" sz="2400" dirty="0" err="1"/>
              <a:t>limitée</a:t>
            </a:r>
            <a:r>
              <a:rPr lang="en-CA" sz="2400" dirty="0"/>
              <a:t> </a:t>
            </a:r>
            <a:r>
              <a:rPr lang="en-CA" sz="2400" dirty="0" err="1"/>
              <a:t>à</a:t>
            </a:r>
            <a:r>
              <a:rPr lang="en-CA" sz="2400" dirty="0"/>
              <a:t> </a:t>
            </a:r>
            <a:r>
              <a:rPr lang="en-CA" sz="2400" dirty="0" err="1"/>
              <a:t>quelques</a:t>
            </a:r>
            <a:r>
              <a:rPr lang="en-CA" sz="2400" dirty="0"/>
              <a:t> </a:t>
            </a:r>
            <a:r>
              <a:rPr lang="en-CA" sz="2400" dirty="0" err="1"/>
              <a:t>espèces</a:t>
            </a:r>
            <a:r>
              <a:rPr lang="en-CA" sz="2400" dirty="0"/>
              <a:t> (</a:t>
            </a:r>
            <a:r>
              <a:rPr lang="en-CA" sz="2400" dirty="0" err="1"/>
              <a:t>mildiou</a:t>
            </a:r>
            <a:r>
              <a:rPr lang="en-CA" sz="2400" dirty="0"/>
              <a:t> de la </a:t>
            </a:r>
            <a:r>
              <a:rPr lang="en-CA" sz="2400" dirty="0" err="1"/>
              <a:t>pomme</a:t>
            </a:r>
            <a:r>
              <a:rPr lang="en-CA" sz="2400" dirty="0"/>
              <a:t> de </a:t>
            </a:r>
            <a:r>
              <a:rPr lang="en-CA" sz="2400" dirty="0" err="1"/>
              <a:t>terre</a:t>
            </a:r>
            <a:r>
              <a:rPr lang="en-CA" sz="2400" dirty="0"/>
              <a:t>), </a:t>
            </a:r>
            <a:r>
              <a:rPr lang="en-CA" sz="2400" dirty="0" err="1"/>
              <a:t>ou</a:t>
            </a:r>
            <a:r>
              <a:rPr lang="en-CA" sz="2400" dirty="0"/>
              <a:t> </a:t>
            </a:r>
            <a:r>
              <a:rPr lang="en-CA" sz="2400" dirty="0" err="1"/>
              <a:t>bien</a:t>
            </a:r>
            <a:r>
              <a:rPr lang="en-CA" sz="2400" dirty="0"/>
              <a:t> large et </a:t>
            </a:r>
            <a:r>
              <a:rPr lang="en-CA" sz="2400" dirty="0" err="1"/>
              <a:t>englobant</a:t>
            </a:r>
            <a:r>
              <a:rPr lang="en-CA" sz="2400" dirty="0"/>
              <a:t> </a:t>
            </a:r>
            <a:r>
              <a:rPr lang="en-CA" sz="2400" dirty="0" err="1"/>
              <a:t>plusieurs</a:t>
            </a:r>
            <a:r>
              <a:rPr lang="en-CA" sz="2400" dirty="0"/>
              <a:t> genres et </a:t>
            </a:r>
            <a:r>
              <a:rPr lang="en-CA" sz="2400" dirty="0" err="1"/>
              <a:t>familles</a:t>
            </a:r>
            <a:r>
              <a:rPr lang="en-CA" sz="2400" dirty="0"/>
              <a:t> de </a:t>
            </a:r>
            <a:r>
              <a:rPr lang="en-CA" sz="2400" dirty="0" err="1"/>
              <a:t>végétaux</a:t>
            </a:r>
            <a:r>
              <a:rPr lang="en-CA" sz="2400" dirty="0"/>
              <a:t> </a:t>
            </a:r>
            <a:r>
              <a:rPr lang="en-CA" sz="2400" dirty="0" err="1"/>
              <a:t>différents</a:t>
            </a:r>
            <a:r>
              <a:rPr lang="en-CA" sz="2400" dirty="0"/>
              <a:t>.</a:t>
            </a:r>
          </a:p>
          <a:p>
            <a:r>
              <a:rPr lang="en-CA" sz="2400" dirty="0"/>
              <a:t>Les </a:t>
            </a:r>
            <a:r>
              <a:rPr lang="en-CA" sz="2400" i="1" dirty="0"/>
              <a:t>Phytophthora</a:t>
            </a:r>
            <a:r>
              <a:rPr lang="en-CA" sz="2400" dirty="0"/>
              <a:t> </a:t>
            </a:r>
            <a:r>
              <a:rPr lang="en-CA" sz="2400" dirty="0" err="1"/>
              <a:t>sont</a:t>
            </a:r>
            <a:r>
              <a:rPr lang="en-CA" sz="2400" dirty="0"/>
              <a:t> </a:t>
            </a:r>
            <a:r>
              <a:rPr lang="en-CA" sz="2400" dirty="0" err="1"/>
              <a:t>appelés</a:t>
            </a:r>
            <a:r>
              <a:rPr lang="en-CA" sz="2400" dirty="0"/>
              <a:t> </a:t>
            </a:r>
            <a:r>
              <a:rPr lang="en-CA" sz="2400" dirty="0" err="1"/>
              <a:t>moisissures</a:t>
            </a:r>
            <a:r>
              <a:rPr lang="en-CA" sz="2400" dirty="0"/>
              <a:t> </a:t>
            </a:r>
            <a:r>
              <a:rPr lang="en-CA" sz="2400" dirty="0" err="1"/>
              <a:t>d’eau</a:t>
            </a:r>
            <a:r>
              <a:rPr lang="en-CA" sz="2400" dirty="0"/>
              <a:t> (water molds) car </a:t>
            </a:r>
            <a:r>
              <a:rPr lang="en-CA" sz="2400" dirty="0" err="1"/>
              <a:t>ils</a:t>
            </a:r>
            <a:r>
              <a:rPr lang="en-CA" sz="2400" dirty="0"/>
              <a:t> </a:t>
            </a:r>
            <a:r>
              <a:rPr lang="en-CA" sz="2400" dirty="0" err="1"/>
              <a:t>produisent</a:t>
            </a:r>
            <a:r>
              <a:rPr lang="en-CA" sz="2400" dirty="0"/>
              <a:t> un type de spores qui a la </a:t>
            </a:r>
            <a:r>
              <a:rPr lang="en-CA" sz="2400" dirty="0" err="1"/>
              <a:t>capacité</a:t>
            </a:r>
            <a:r>
              <a:rPr lang="en-CA" sz="2400" dirty="0"/>
              <a:t> de se </a:t>
            </a:r>
            <a:r>
              <a:rPr lang="en-CA" sz="2400" dirty="0" err="1"/>
              <a:t>déplacer</a:t>
            </a:r>
            <a:r>
              <a:rPr lang="en-CA" sz="2400" dirty="0"/>
              <a:t> </a:t>
            </a:r>
            <a:r>
              <a:rPr lang="en-CA" sz="2400" dirty="0" err="1"/>
              <a:t>activement</a:t>
            </a:r>
            <a:r>
              <a:rPr lang="en-CA" sz="2400" dirty="0"/>
              <a:t> </a:t>
            </a:r>
            <a:r>
              <a:rPr lang="en-CA" sz="2400" dirty="0" err="1"/>
              <a:t>dans</a:t>
            </a:r>
            <a:r>
              <a:rPr lang="en-CA" sz="2400" dirty="0"/>
              <a:t> </a:t>
            </a:r>
            <a:r>
              <a:rPr lang="en-CA" sz="2400" dirty="0" err="1"/>
              <a:t>l’eau</a:t>
            </a:r>
            <a:r>
              <a:rPr lang="en-CA" sz="2400" dirty="0"/>
              <a:t> </a:t>
            </a:r>
            <a:r>
              <a:rPr lang="en-CA" sz="2400" dirty="0" err="1"/>
              <a:t>libre</a:t>
            </a:r>
            <a:r>
              <a:rPr lang="en-CA" sz="2400" dirty="0"/>
              <a:t> . </a:t>
            </a:r>
          </a:p>
          <a:p>
            <a:endParaRPr lang="en-CA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59009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F19AC-C410-2D48-9E5D-425A150A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suspens</a:t>
            </a:r>
            <a:endParaRPr lang="en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DADE57-FDD7-4549-AB83-460306CFE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Quelle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l’origine</a:t>
            </a:r>
            <a:r>
              <a:rPr lang="en-CA" dirty="0"/>
              <a:t> de </a:t>
            </a:r>
            <a:r>
              <a:rPr lang="en-CA" dirty="0" err="1"/>
              <a:t>cet</a:t>
            </a:r>
            <a:r>
              <a:rPr lang="en-CA" dirty="0"/>
              <a:t> agent </a:t>
            </a:r>
            <a:r>
              <a:rPr lang="en-CA" dirty="0" err="1"/>
              <a:t>pathogène</a:t>
            </a:r>
            <a:r>
              <a:rPr lang="en-CA" dirty="0"/>
              <a:t>? </a:t>
            </a:r>
            <a:r>
              <a:rPr lang="en-CA" dirty="0" err="1"/>
              <a:t>Indigène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dirty="0" err="1"/>
              <a:t>exotique</a:t>
            </a:r>
            <a:r>
              <a:rPr lang="en-CA" dirty="0"/>
              <a:t>? Au Québec, </a:t>
            </a:r>
            <a:r>
              <a:rPr lang="en-CA" dirty="0" err="1"/>
              <a:t>est-il</a:t>
            </a:r>
            <a:r>
              <a:rPr lang="en-CA" dirty="0"/>
              <a:t> </a:t>
            </a:r>
            <a:r>
              <a:rPr lang="en-CA" dirty="0" err="1"/>
              <a:t>présent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milieu naturel,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dirty="0" err="1"/>
              <a:t>uniquement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plantations et </a:t>
            </a:r>
            <a:r>
              <a:rPr lang="en-CA" dirty="0" err="1"/>
              <a:t>pépinières</a:t>
            </a:r>
            <a:r>
              <a:rPr lang="en-CA" dirty="0"/>
              <a:t>?</a:t>
            </a:r>
          </a:p>
          <a:p>
            <a:r>
              <a:rPr lang="en-CA" dirty="0" err="1"/>
              <a:t>Où</a:t>
            </a:r>
            <a:r>
              <a:rPr lang="en-CA" dirty="0"/>
              <a:t> </a:t>
            </a:r>
            <a:r>
              <a:rPr lang="en-CA" dirty="0" err="1"/>
              <a:t>est-il</a:t>
            </a:r>
            <a:r>
              <a:rPr lang="en-CA" dirty="0"/>
              <a:t> </a:t>
            </a:r>
            <a:r>
              <a:rPr lang="en-CA" dirty="0" err="1"/>
              <a:t>présent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pépinière</a:t>
            </a:r>
            <a:r>
              <a:rPr lang="en-CA" dirty="0"/>
              <a:t> (</a:t>
            </a:r>
            <a:r>
              <a:rPr lang="en-CA" dirty="0" err="1"/>
              <a:t>eau</a:t>
            </a:r>
            <a:r>
              <a:rPr lang="en-CA" dirty="0"/>
              <a:t>, sol, </a:t>
            </a:r>
            <a:r>
              <a:rPr lang="en-CA" dirty="0" err="1"/>
              <a:t>récipients</a:t>
            </a:r>
            <a:r>
              <a:rPr lang="en-CA" dirty="0"/>
              <a:t>, </a:t>
            </a:r>
            <a:r>
              <a:rPr lang="en-CA" dirty="0" err="1"/>
              <a:t>substrat</a:t>
            </a:r>
            <a:r>
              <a:rPr lang="en-CA" dirty="0"/>
              <a:t>, </a:t>
            </a:r>
            <a:r>
              <a:rPr lang="en-CA" dirty="0" err="1"/>
              <a:t>empilements</a:t>
            </a:r>
            <a:r>
              <a:rPr lang="en-CA" dirty="0"/>
              <a:t> de </a:t>
            </a:r>
            <a:r>
              <a:rPr lang="en-CA" dirty="0" err="1"/>
              <a:t>résdus</a:t>
            </a:r>
            <a:r>
              <a:rPr lang="en-CA" dirty="0"/>
              <a:t>), et comment se </a:t>
            </a:r>
            <a:r>
              <a:rPr lang="en-CA" dirty="0" err="1"/>
              <a:t>propage</a:t>
            </a:r>
            <a:r>
              <a:rPr lang="en-CA" dirty="0"/>
              <a:t>-t-</a:t>
            </a:r>
            <a:r>
              <a:rPr lang="en-CA" dirty="0" err="1"/>
              <a:t>il</a:t>
            </a:r>
            <a:r>
              <a:rPr lang="en-CA" dirty="0"/>
              <a:t> (</a:t>
            </a:r>
            <a:r>
              <a:rPr lang="en-CA" dirty="0" err="1"/>
              <a:t>machinerie</a:t>
            </a:r>
            <a:r>
              <a:rPr lang="en-CA" dirty="0"/>
              <a:t>, irrigation, </a:t>
            </a:r>
            <a:r>
              <a:rPr lang="en-CA" dirty="0" err="1"/>
              <a:t>récipients</a:t>
            </a:r>
            <a:r>
              <a:rPr lang="en-CA" dirty="0"/>
              <a:t> </a:t>
            </a:r>
            <a:r>
              <a:rPr lang="en-CA" dirty="0" err="1"/>
              <a:t>recyclés</a:t>
            </a:r>
            <a:r>
              <a:rPr lang="en-CA" dirty="0"/>
              <a:t>)?</a:t>
            </a:r>
          </a:p>
          <a:p>
            <a:r>
              <a:rPr lang="en-CA" dirty="0" err="1"/>
              <a:t>Quels</a:t>
            </a:r>
            <a:r>
              <a:rPr lang="en-CA" dirty="0"/>
              <a:t> </a:t>
            </a:r>
            <a:r>
              <a:rPr lang="en-CA" dirty="0" err="1"/>
              <a:t>sont</a:t>
            </a:r>
            <a:r>
              <a:rPr lang="en-CA" dirty="0"/>
              <a:t> les </a:t>
            </a:r>
            <a:r>
              <a:rPr lang="en-CA" dirty="0" err="1"/>
              <a:t>moyens</a:t>
            </a:r>
            <a:r>
              <a:rPr lang="en-CA" dirty="0"/>
              <a:t> de </a:t>
            </a:r>
            <a:r>
              <a:rPr lang="en-CA" dirty="0" err="1"/>
              <a:t>contrôle</a:t>
            </a:r>
            <a:r>
              <a:rPr lang="en-CA" dirty="0"/>
              <a:t> </a:t>
            </a:r>
            <a:r>
              <a:rPr lang="en-CA" dirty="0" err="1"/>
              <a:t>efficaces</a:t>
            </a:r>
            <a:r>
              <a:rPr lang="en-CA" dirty="0"/>
              <a:t>,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pépinière</a:t>
            </a:r>
            <a:r>
              <a:rPr lang="en-CA" dirty="0"/>
              <a:t> et au champ?</a:t>
            </a:r>
          </a:p>
          <a:p>
            <a:r>
              <a:rPr lang="en-CA" dirty="0" err="1"/>
              <a:t>Combien</a:t>
            </a:r>
            <a:r>
              <a:rPr lang="en-CA" dirty="0"/>
              <a:t> de temps </a:t>
            </a:r>
            <a:r>
              <a:rPr lang="en-CA" dirty="0" err="1"/>
              <a:t>peut-il</a:t>
            </a:r>
            <a:r>
              <a:rPr lang="en-CA" dirty="0"/>
              <a:t> </a:t>
            </a:r>
            <a:r>
              <a:rPr lang="en-CA" dirty="0" err="1"/>
              <a:t>survivre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sol?</a:t>
            </a:r>
          </a:p>
          <a:p>
            <a:r>
              <a:rPr lang="en-CA" dirty="0" err="1"/>
              <a:t>Existe</a:t>
            </a:r>
            <a:r>
              <a:rPr lang="en-CA" dirty="0"/>
              <a:t>-t-</a:t>
            </a:r>
            <a:r>
              <a:rPr lang="en-CA" dirty="0" err="1"/>
              <a:t>il</a:t>
            </a:r>
            <a:r>
              <a:rPr lang="en-CA" dirty="0"/>
              <a:t> des </a:t>
            </a:r>
            <a:r>
              <a:rPr lang="en-CA" dirty="0" err="1"/>
              <a:t>espèces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dirty="0" err="1"/>
              <a:t>individus</a:t>
            </a:r>
            <a:r>
              <a:rPr lang="en-CA" dirty="0"/>
              <a:t> de </a:t>
            </a:r>
            <a:r>
              <a:rPr lang="en-CA" dirty="0" err="1"/>
              <a:t>sapin</a:t>
            </a:r>
            <a:r>
              <a:rPr lang="en-CA" dirty="0"/>
              <a:t> </a:t>
            </a:r>
            <a:r>
              <a:rPr lang="en-CA" dirty="0" err="1"/>
              <a:t>résistants</a:t>
            </a:r>
            <a:r>
              <a:rPr lang="en-CA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030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CA" b="1" u="sng" dirty="0">
                <a:latin typeface="Arial" panose="020B0604020202020204" pitchFamily="34" charset="0"/>
                <a:cs typeface="Arial" panose="020B0604020202020204" pitchFamily="34" charset="0"/>
              </a:rPr>
              <a:t>Remerciements</a:t>
            </a:r>
            <a:endParaRPr lang="en-CA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3066" y="1070919"/>
            <a:ext cx="5798574" cy="5110716"/>
          </a:xfrm>
        </p:spPr>
        <p:txBody>
          <a:bodyPr>
            <a:noAutofit/>
          </a:bodyPr>
          <a:lstStyle/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Membres du Labo et de l’équipe terrain du Centre de foresterie des Laurentides</a:t>
            </a:r>
          </a:p>
          <a:p>
            <a:pPr lvl="1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Guillaume Charron</a:t>
            </a:r>
          </a:p>
          <a:p>
            <a:pPr lvl="1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Marie-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Krystel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Gauthier</a:t>
            </a:r>
          </a:p>
          <a:p>
            <a:pPr lvl="1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Amélie Potvin</a:t>
            </a:r>
          </a:p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Hervé Van der Heyden (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Phytodata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Inc.)</a:t>
            </a:r>
          </a:p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Guillaume Bilodeau (Agence Canadienne d’Inspection des Aliments)</a:t>
            </a:r>
          </a:p>
          <a:p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Les agronomes conseils (Dominique Choquette, Jacinthe Drouin, Christian Lacroix, Stéphanie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Patenaude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), les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pépinièristes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et les producteurs de sapins qui ont participé à cette étude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63" y="4168219"/>
            <a:ext cx="4197777" cy="12173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4"/>
          <a:stretch/>
        </p:blipFill>
        <p:spPr>
          <a:xfrm>
            <a:off x="6491416" y="580103"/>
            <a:ext cx="5636449" cy="3226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40" y="4337464"/>
            <a:ext cx="1670537" cy="14337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929" y="6181635"/>
            <a:ext cx="11859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« Ce projet a été réalisé en vertu du sous-volet 2.2 du programme Prime-Vert 2018-2023 et il a bénéficié d’une aide financière du ministère de l’Agriculture, des Pêcheries et de l’Alimentation (MAPAQ)»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3" descr="nrcan_fip_f_2c_55">
            <a:extLst>
              <a:ext uri="{FF2B5EF4-FFF2-40B4-BE49-F238E27FC236}">
                <a16:creationId xmlns:a16="http://schemas.microsoft.com/office/drawing/2014/main" id="{C152A62A-E7FF-9D43-8278-FD4D67655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7" y="5503747"/>
            <a:ext cx="6312172" cy="58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42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182B7-0164-284D-AE3D-88F66433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Merci de </a:t>
            </a:r>
            <a:r>
              <a:rPr lang="en-CA" dirty="0" err="1"/>
              <a:t>votre</a:t>
            </a:r>
            <a:r>
              <a:rPr lang="en-CA" dirty="0"/>
              <a:t> attention!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A246A0-2550-1D4E-BCD6-5061D00F3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hlinkClick r:id="rId2"/>
              </a:rPr>
              <a:t>Philippe.Tanguay@NRCan-RNCan.gc.ca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124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816A6DB-82C1-824C-98E2-2826E71C5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62" y="516126"/>
            <a:ext cx="7710095" cy="622778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BC2C048-C827-8A4A-BD99-035F6301B8F0}"/>
              </a:ext>
            </a:extLst>
          </p:cNvPr>
          <p:cNvSpPr/>
          <p:nvPr/>
        </p:nvSpPr>
        <p:spPr>
          <a:xfrm>
            <a:off x="4168140" y="3587192"/>
            <a:ext cx="3276600" cy="3276600"/>
          </a:xfrm>
          <a:prstGeom prst="ellipse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3C40DB4-8034-C948-A0EC-34702BEAF64E}"/>
              </a:ext>
            </a:extLst>
          </p:cNvPr>
          <p:cNvSpPr/>
          <p:nvPr/>
        </p:nvSpPr>
        <p:spPr>
          <a:xfrm>
            <a:off x="5570220" y="86923"/>
            <a:ext cx="2872740" cy="2153357"/>
          </a:xfrm>
          <a:prstGeom prst="ellipse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5AFC0B3-11BD-CF4F-9E3B-8C64FD1365B0}"/>
              </a:ext>
            </a:extLst>
          </p:cNvPr>
          <p:cNvSpPr/>
          <p:nvPr/>
        </p:nvSpPr>
        <p:spPr>
          <a:xfrm>
            <a:off x="8442959" y="3169919"/>
            <a:ext cx="2829697" cy="2497961"/>
          </a:xfrm>
          <a:prstGeom prst="ellipse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F10A3A-0D60-B24D-8417-F998A65E3977}"/>
              </a:ext>
            </a:extLst>
          </p:cNvPr>
          <p:cNvSpPr txBox="1"/>
          <p:nvPr/>
        </p:nvSpPr>
        <p:spPr>
          <a:xfrm>
            <a:off x="2134194" y="5989421"/>
            <a:ext cx="2209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Structure de </a:t>
            </a:r>
            <a:r>
              <a:rPr lang="en-CA" dirty="0" err="1"/>
              <a:t>survie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long </a:t>
            </a:r>
            <a:r>
              <a:rPr lang="en-CA" dirty="0" err="1"/>
              <a:t>terme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sol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BFBB2B-C33C-674C-B1B4-F912FEF15E79}"/>
              </a:ext>
            </a:extLst>
          </p:cNvPr>
          <p:cNvSpPr txBox="1"/>
          <p:nvPr/>
        </p:nvSpPr>
        <p:spPr>
          <a:xfrm>
            <a:off x="8442959" y="129069"/>
            <a:ext cx="250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Structure de propagation </a:t>
            </a:r>
            <a:r>
              <a:rPr lang="en-CA" dirty="0" err="1"/>
              <a:t>vers</a:t>
            </a:r>
            <a:r>
              <a:rPr lang="en-CA" dirty="0"/>
              <a:t> </a:t>
            </a:r>
            <a:r>
              <a:rPr lang="en-CA" dirty="0" err="1"/>
              <a:t>l’hôte</a:t>
            </a:r>
            <a:endParaRPr lang="en-C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580D446-F79B-0343-B850-FE2C9C4FB7FF}"/>
              </a:ext>
            </a:extLst>
          </p:cNvPr>
          <p:cNvSpPr txBox="1"/>
          <p:nvPr/>
        </p:nvSpPr>
        <p:spPr>
          <a:xfrm>
            <a:off x="10016447" y="2523588"/>
            <a:ext cx="250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Structure de colonisation de </a:t>
            </a:r>
            <a:r>
              <a:rPr lang="en-CA" dirty="0" err="1"/>
              <a:t>l’hôte</a:t>
            </a:r>
            <a:endParaRPr lang="en-CA" dirty="0"/>
          </a:p>
        </p:txBody>
      </p:sp>
      <p:pic>
        <p:nvPicPr>
          <p:cNvPr id="14" name="zoospores swim">
            <a:hlinkClick r:id="" action="ppaction://media"/>
            <a:extLst>
              <a:ext uri="{FF2B5EF4-FFF2-40B4-BE49-F238E27FC236}">
                <a16:creationId xmlns:a16="http://schemas.microsoft.com/office/drawing/2014/main" id="{6B3AB759-A48C-9E47-B6B9-B3A1779C3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899" y="3101716"/>
            <a:ext cx="3572589" cy="2688372"/>
          </a:xfrm>
          <a:prstGeom prst="rect">
            <a:avLst/>
          </a:prstGeom>
          <a:ln w="28575"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DA2A1E6-D531-F746-84A8-35732694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03" y="-266299"/>
            <a:ext cx="4371677" cy="3368015"/>
          </a:xfrm>
        </p:spPr>
        <p:txBody>
          <a:bodyPr>
            <a:normAutofit/>
          </a:bodyPr>
          <a:lstStyle/>
          <a:p>
            <a:r>
              <a:rPr lang="en-CA" sz="3600" dirty="0"/>
              <a:t>Cycle de vie des </a:t>
            </a:r>
            <a:r>
              <a:rPr lang="en-CA" sz="3600" i="1" dirty="0" err="1"/>
              <a:t>Phytopthora</a:t>
            </a:r>
            <a:r>
              <a:rPr lang="en-CA" sz="3600" dirty="0"/>
              <a:t> </a:t>
            </a:r>
            <a:r>
              <a:rPr lang="en-CA" sz="3600" dirty="0" err="1"/>
              <a:t>causant</a:t>
            </a:r>
            <a:r>
              <a:rPr lang="en-CA" sz="3600" dirty="0"/>
              <a:t> de la </a:t>
            </a:r>
            <a:r>
              <a:rPr lang="en-CA" sz="3600" dirty="0" err="1"/>
              <a:t>pourriture</a:t>
            </a:r>
            <a:r>
              <a:rPr lang="en-CA" sz="3600" dirty="0"/>
              <a:t> </a:t>
            </a:r>
            <a:r>
              <a:rPr lang="en-CA" sz="3600" dirty="0" err="1"/>
              <a:t>racinaire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461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155E6-09C6-0D4E-AD1F-47BD519A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Ontologie</a:t>
            </a:r>
            <a:r>
              <a:rPr lang="en-CA" dirty="0"/>
              <a:t> de </a:t>
            </a:r>
            <a:r>
              <a:rPr lang="en-CA" dirty="0" err="1"/>
              <a:t>l’infection</a:t>
            </a:r>
            <a:r>
              <a:rPr lang="en-CA" dirty="0"/>
              <a:t> </a:t>
            </a:r>
            <a:br>
              <a:rPr lang="en-CA" dirty="0"/>
            </a:br>
            <a:r>
              <a:rPr lang="en-CA" sz="2200" dirty="0"/>
              <a:t>(</a:t>
            </a:r>
            <a:r>
              <a:rPr lang="en-CA" sz="2200" dirty="0" err="1"/>
              <a:t>suivant</a:t>
            </a:r>
            <a:r>
              <a:rPr lang="en-CA" sz="2200" dirty="0"/>
              <a:t> des infections </a:t>
            </a:r>
            <a:r>
              <a:rPr lang="en-CA" sz="2200" dirty="0" err="1"/>
              <a:t>artificielles</a:t>
            </a:r>
            <a:r>
              <a:rPr lang="en-CA" sz="2200" dirty="0"/>
              <a:t> du </a:t>
            </a:r>
            <a:r>
              <a:rPr lang="en-CA" sz="2200" i="1" dirty="0"/>
              <a:t>Phytophthora </a:t>
            </a:r>
            <a:r>
              <a:rPr lang="en-CA" sz="2200" i="1" dirty="0" err="1"/>
              <a:t>agathidicida</a:t>
            </a:r>
            <a:r>
              <a:rPr lang="en-CA" sz="2200" i="1" dirty="0"/>
              <a:t> </a:t>
            </a:r>
            <a:r>
              <a:rPr lang="en-CA" sz="2200" dirty="0"/>
              <a:t>sur le </a:t>
            </a:r>
            <a:r>
              <a:rPr lang="en-CA" sz="2200" i="1" dirty="0" err="1"/>
              <a:t>Agathis</a:t>
            </a:r>
            <a:r>
              <a:rPr lang="en-CA" sz="2200" i="1" dirty="0"/>
              <a:t> </a:t>
            </a:r>
            <a:r>
              <a:rPr lang="en-CA" sz="2200" i="1" dirty="0" err="1"/>
              <a:t>australis</a:t>
            </a:r>
            <a:r>
              <a:rPr lang="en-CA" sz="2200" i="1" dirty="0"/>
              <a:t> et du P. </a:t>
            </a:r>
            <a:r>
              <a:rPr lang="en-CA" sz="2200" i="1" dirty="0" err="1"/>
              <a:t>cinnamomi</a:t>
            </a:r>
            <a:r>
              <a:rPr lang="en-CA" sz="2200" i="1" dirty="0"/>
              <a:t> </a:t>
            </a:r>
            <a:r>
              <a:rPr lang="en-CA" sz="2200" dirty="0"/>
              <a:t>sur le </a:t>
            </a:r>
            <a:r>
              <a:rPr lang="en-CA" sz="2200" i="1" dirty="0"/>
              <a:t>Quercus ilex</a:t>
            </a:r>
            <a:r>
              <a:rPr lang="en-CA" sz="2200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1BA63A-8CC6-ED4D-8C57-FB18E81C7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351338"/>
          </a:xfrm>
        </p:spPr>
        <p:txBody>
          <a:bodyPr/>
          <a:lstStyle/>
          <a:p>
            <a:r>
              <a:rPr lang="en-CA" dirty="0" err="1"/>
              <a:t>Jours</a:t>
            </a:r>
            <a:r>
              <a:rPr lang="en-CA" dirty="0"/>
              <a:t> 0 </a:t>
            </a:r>
            <a:r>
              <a:rPr lang="en-CA" dirty="0" err="1"/>
              <a:t>à</a:t>
            </a:r>
            <a:r>
              <a:rPr lang="en-CA" dirty="0"/>
              <a:t> 5 - </a:t>
            </a:r>
            <a:r>
              <a:rPr lang="en-CA" dirty="0" err="1"/>
              <a:t>Enkystement</a:t>
            </a:r>
            <a:r>
              <a:rPr lang="en-CA" dirty="0"/>
              <a:t> des zoospores </a:t>
            </a:r>
            <a:r>
              <a:rPr lang="en-CA" dirty="0" err="1"/>
              <a:t>à</a:t>
            </a:r>
            <a:r>
              <a:rPr lang="en-CA" dirty="0"/>
              <a:t> la surface des </a:t>
            </a:r>
            <a:r>
              <a:rPr lang="en-CA" dirty="0" err="1"/>
              <a:t>radicelles</a:t>
            </a:r>
            <a:endParaRPr lang="en-CA" dirty="0"/>
          </a:p>
          <a:p>
            <a:r>
              <a:rPr lang="en-CA" dirty="0" err="1"/>
              <a:t>Jours</a:t>
            </a:r>
            <a:r>
              <a:rPr lang="en-CA" dirty="0"/>
              <a:t> 1 </a:t>
            </a:r>
            <a:r>
              <a:rPr lang="en-CA" dirty="0" err="1"/>
              <a:t>à</a:t>
            </a:r>
            <a:r>
              <a:rPr lang="en-CA" dirty="0"/>
              <a:t> 15 – Germination et colonisation par le Phytophthora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l’intérieur</a:t>
            </a:r>
            <a:r>
              <a:rPr lang="en-CA" dirty="0"/>
              <a:t> et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l’extérieur</a:t>
            </a:r>
            <a:r>
              <a:rPr lang="en-CA" dirty="0"/>
              <a:t> des </a:t>
            </a:r>
            <a:r>
              <a:rPr lang="en-CA" dirty="0" err="1"/>
              <a:t>radicelles</a:t>
            </a:r>
            <a:r>
              <a:rPr lang="en-CA" dirty="0"/>
              <a:t> et des </a:t>
            </a:r>
            <a:r>
              <a:rPr lang="en-CA" dirty="0" err="1"/>
              <a:t>racines</a:t>
            </a:r>
            <a:r>
              <a:rPr lang="en-CA" dirty="0"/>
              <a:t> </a:t>
            </a:r>
            <a:r>
              <a:rPr lang="en-CA" dirty="0" err="1"/>
              <a:t>secondaires</a:t>
            </a:r>
            <a:endParaRPr lang="en-CA" dirty="0"/>
          </a:p>
          <a:p>
            <a:r>
              <a:rPr lang="en-CA" dirty="0" err="1"/>
              <a:t>Jours</a:t>
            </a:r>
            <a:r>
              <a:rPr lang="en-CA" dirty="0"/>
              <a:t> 20 et + - colonisation de la </a:t>
            </a:r>
            <a:r>
              <a:rPr lang="en-CA" dirty="0" err="1"/>
              <a:t>racine</a:t>
            </a:r>
            <a:r>
              <a:rPr lang="en-CA" dirty="0"/>
              <a:t> </a:t>
            </a:r>
            <a:r>
              <a:rPr lang="en-CA" dirty="0" err="1"/>
              <a:t>primaire</a:t>
            </a:r>
            <a:r>
              <a:rPr lang="en-CA" dirty="0"/>
              <a:t>, constriction du collet, </a:t>
            </a:r>
            <a:r>
              <a:rPr lang="en-CA" dirty="0" err="1"/>
              <a:t>chlorose</a:t>
            </a:r>
            <a:r>
              <a:rPr lang="en-CA" dirty="0"/>
              <a:t> </a:t>
            </a:r>
            <a:r>
              <a:rPr lang="en-CA" dirty="0" err="1"/>
              <a:t>folaire</a:t>
            </a:r>
            <a:endParaRPr lang="en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BA8396-5D90-5141-A813-CB9D04DD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3831925"/>
            <a:ext cx="2830792" cy="26755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573267-F283-E844-B342-CBBCAACC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408" y="3947160"/>
            <a:ext cx="3455392" cy="25603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7CCD38-EB15-784D-BFC4-8762D5A5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139" y="3942080"/>
            <a:ext cx="3251200" cy="2565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23FFE39-5BF9-EC41-9F5A-9628A169EF76}"/>
              </a:ext>
            </a:extLst>
          </p:cNvPr>
          <p:cNvSpPr txBox="1"/>
          <p:nvPr/>
        </p:nvSpPr>
        <p:spPr>
          <a:xfrm>
            <a:off x="7898406" y="6488668"/>
            <a:ext cx="20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Renundo</a:t>
            </a:r>
            <a:r>
              <a:rPr lang="en-CA" dirty="0"/>
              <a:t> et al. 2015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EF2926-F9EF-FC46-B334-A0C86E6A7D67}"/>
              </a:ext>
            </a:extLst>
          </p:cNvPr>
          <p:cNvSpPr txBox="1"/>
          <p:nvPr/>
        </p:nvSpPr>
        <p:spPr>
          <a:xfrm>
            <a:off x="718081" y="6488668"/>
            <a:ext cx="20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Renundo</a:t>
            </a:r>
            <a:r>
              <a:rPr lang="en-CA" dirty="0"/>
              <a:t> et al. 2015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B93E1AC-1B54-7C43-8403-44805FEE73E1}"/>
              </a:ext>
            </a:extLst>
          </p:cNvPr>
          <p:cNvSpPr txBox="1"/>
          <p:nvPr/>
        </p:nvSpPr>
        <p:spPr>
          <a:xfrm>
            <a:off x="4026651" y="6488668"/>
            <a:ext cx="198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Bellgard</a:t>
            </a:r>
            <a:r>
              <a:rPr lang="en-CA" dirty="0"/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186093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1C6D4-BC7E-6347-BA13-B91FE707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2112"/>
          </a:xfrm>
        </p:spPr>
        <p:txBody>
          <a:bodyPr>
            <a:normAutofit/>
          </a:bodyPr>
          <a:lstStyle/>
          <a:p>
            <a:r>
              <a:rPr lang="en-CA" sz="3600" dirty="0"/>
              <a:t>Les </a:t>
            </a:r>
            <a:r>
              <a:rPr lang="en-CA" sz="3600" dirty="0" err="1"/>
              <a:t>espèces</a:t>
            </a:r>
            <a:r>
              <a:rPr lang="en-CA" sz="3600" dirty="0"/>
              <a:t> de </a:t>
            </a:r>
            <a:r>
              <a:rPr lang="en-CA" sz="3600" i="1" dirty="0"/>
              <a:t>Phytophthora </a:t>
            </a:r>
            <a:r>
              <a:rPr lang="en-CA" sz="3600" dirty="0" err="1"/>
              <a:t>associées</a:t>
            </a:r>
            <a:r>
              <a:rPr lang="en-CA" sz="3600" dirty="0"/>
              <a:t> </a:t>
            </a:r>
            <a:r>
              <a:rPr lang="en-CA" sz="3600" dirty="0" err="1"/>
              <a:t>à</a:t>
            </a:r>
            <a:r>
              <a:rPr lang="en-CA" sz="3600" dirty="0"/>
              <a:t> la </a:t>
            </a:r>
            <a:r>
              <a:rPr lang="en-CA" sz="3600" dirty="0" err="1"/>
              <a:t>pourriture</a:t>
            </a:r>
            <a:r>
              <a:rPr lang="en-CA" sz="3600" dirty="0"/>
              <a:t> </a:t>
            </a:r>
            <a:r>
              <a:rPr lang="en-CA" sz="3600" dirty="0" err="1"/>
              <a:t>racinaire</a:t>
            </a:r>
            <a:r>
              <a:rPr lang="en-CA" sz="3600" dirty="0"/>
              <a:t> </a:t>
            </a:r>
            <a:r>
              <a:rPr lang="en-CA" sz="3600" dirty="0" err="1"/>
              <a:t>dans</a:t>
            </a:r>
            <a:r>
              <a:rPr lang="en-CA" sz="3600" dirty="0"/>
              <a:t> les plantations de </a:t>
            </a:r>
            <a:r>
              <a:rPr lang="en-CA" sz="3600" dirty="0" err="1"/>
              <a:t>sapin</a:t>
            </a:r>
            <a:r>
              <a:rPr lang="en-CA" sz="3600" dirty="0"/>
              <a:t> de Noël au Québec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71224FB1-0FBA-4F4B-B515-652D9391A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2" b="27064"/>
          <a:stretch/>
        </p:blipFill>
        <p:spPr>
          <a:xfrm>
            <a:off x="0" y="2103121"/>
            <a:ext cx="12213505" cy="448056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A6259F0-4ED4-9C4E-BB46-7D9DFBAC8B30}"/>
              </a:ext>
            </a:extLst>
          </p:cNvPr>
          <p:cNvGrpSpPr/>
          <p:nvPr/>
        </p:nvGrpSpPr>
        <p:grpSpPr>
          <a:xfrm>
            <a:off x="0" y="1358096"/>
            <a:ext cx="5157434" cy="5225585"/>
            <a:chOff x="157293" y="784935"/>
            <a:chExt cx="5157434" cy="522558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0FF2818-4E3F-9543-864A-6798B3DA0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93" y="853086"/>
              <a:ext cx="5157434" cy="5157434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D5267D5-0994-CC49-AB97-4889AD721C30}"/>
                </a:ext>
              </a:extLst>
            </p:cNvPr>
            <p:cNvGrpSpPr/>
            <p:nvPr/>
          </p:nvGrpSpPr>
          <p:grpSpPr>
            <a:xfrm>
              <a:off x="1280865" y="4266018"/>
              <a:ext cx="3498904" cy="1032517"/>
              <a:chOff x="8056607" y="4259826"/>
              <a:chExt cx="3962400" cy="116929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1DE37F-699A-2C44-8D4C-68D3BF6E3F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04503" y="4646644"/>
                <a:ext cx="782475" cy="78247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78FE6E55-B01E-1C46-BB6B-3E2DDE150E42}"/>
                  </a:ext>
                </a:extLst>
              </p:cNvPr>
              <p:cNvCxnSpPr/>
              <p:nvPr/>
            </p:nvCxnSpPr>
            <p:spPr>
              <a:xfrm flipH="1" flipV="1">
                <a:off x="8056607" y="4259826"/>
                <a:ext cx="547896" cy="116929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3A9A79D9-8247-334B-ABF5-79FD00765212}"/>
                  </a:ext>
                </a:extLst>
              </p:cNvPr>
              <p:cNvCxnSpPr/>
              <p:nvPr/>
            </p:nvCxnSpPr>
            <p:spPr>
              <a:xfrm flipH="1">
                <a:off x="9386978" y="4259826"/>
                <a:ext cx="2632029" cy="116929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3063174-72A3-744E-8E7F-3D0E320A0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198" y="784935"/>
              <a:ext cx="3481083" cy="348108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906026D-6B6E-C648-905F-E5E67BC714C0}"/>
              </a:ext>
            </a:extLst>
          </p:cNvPr>
          <p:cNvSpPr txBox="1"/>
          <p:nvPr/>
        </p:nvSpPr>
        <p:spPr>
          <a:xfrm>
            <a:off x="8926731" y="4342920"/>
            <a:ext cx="33097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i="1" dirty="0">
                <a:solidFill>
                  <a:schemeClr val="bg1"/>
                </a:solidFill>
              </a:rPr>
              <a:t>Phytophthora  </a:t>
            </a:r>
            <a:r>
              <a:rPr lang="en-CA" sz="2000" i="1" dirty="0" err="1">
                <a:solidFill>
                  <a:schemeClr val="bg1"/>
                </a:solidFill>
              </a:rPr>
              <a:t>chlamydospora</a:t>
            </a:r>
            <a:endParaRPr lang="en-CA" sz="2000" i="1" dirty="0">
              <a:solidFill>
                <a:schemeClr val="bg1"/>
              </a:solidFill>
            </a:endParaRPr>
          </a:p>
          <a:p>
            <a:r>
              <a:rPr lang="en-CA" sz="2000" i="1" u="sng" dirty="0">
                <a:solidFill>
                  <a:schemeClr val="bg1"/>
                </a:solidFill>
              </a:rPr>
              <a:t>*P. </a:t>
            </a:r>
            <a:r>
              <a:rPr lang="en-CA" sz="2000" i="1" u="sng" dirty="0" err="1">
                <a:solidFill>
                  <a:schemeClr val="bg1"/>
                </a:solidFill>
              </a:rPr>
              <a:t>abietivora</a:t>
            </a:r>
            <a:endParaRPr lang="en-CA" sz="2000" i="1" u="sng" dirty="0">
              <a:solidFill>
                <a:schemeClr val="bg1"/>
              </a:solidFill>
            </a:endParaRPr>
          </a:p>
          <a:p>
            <a:r>
              <a:rPr lang="en-CA" sz="2000" i="1" dirty="0">
                <a:solidFill>
                  <a:schemeClr val="bg1"/>
                </a:solidFill>
              </a:rPr>
              <a:t>*P. </a:t>
            </a:r>
            <a:r>
              <a:rPr lang="en-CA" sz="2000" i="1" dirty="0" err="1">
                <a:solidFill>
                  <a:schemeClr val="bg1"/>
                </a:solidFill>
              </a:rPr>
              <a:t>gregata</a:t>
            </a:r>
            <a:r>
              <a:rPr lang="en-CA" sz="2000" i="1" dirty="0">
                <a:solidFill>
                  <a:schemeClr val="bg1"/>
                </a:solidFill>
              </a:rPr>
              <a:t> +</a:t>
            </a:r>
          </a:p>
          <a:p>
            <a:r>
              <a:rPr lang="en-CA" sz="2000" i="1" dirty="0">
                <a:solidFill>
                  <a:schemeClr val="bg1"/>
                </a:solidFill>
              </a:rPr>
              <a:t>*P. </a:t>
            </a:r>
            <a:r>
              <a:rPr lang="en-CA" sz="2000" i="1" dirty="0" err="1">
                <a:solidFill>
                  <a:schemeClr val="bg1"/>
                </a:solidFill>
              </a:rPr>
              <a:t>megasperma</a:t>
            </a:r>
            <a:endParaRPr lang="en-CA" sz="2000" i="1" dirty="0">
              <a:solidFill>
                <a:schemeClr val="bg1"/>
              </a:solidFill>
            </a:endParaRPr>
          </a:p>
          <a:p>
            <a:r>
              <a:rPr lang="en-CA" sz="2000" i="1" dirty="0">
                <a:solidFill>
                  <a:schemeClr val="bg1"/>
                </a:solidFill>
              </a:rPr>
              <a:t>*P. </a:t>
            </a:r>
            <a:r>
              <a:rPr lang="en-CA" sz="2000" i="1" dirty="0" err="1">
                <a:solidFill>
                  <a:schemeClr val="bg1"/>
                </a:solidFill>
              </a:rPr>
              <a:t>kelmania</a:t>
            </a:r>
            <a:r>
              <a:rPr lang="en-CA" sz="2000" i="1" dirty="0">
                <a:solidFill>
                  <a:schemeClr val="bg1"/>
                </a:solidFill>
              </a:rPr>
              <a:t> +</a:t>
            </a:r>
          </a:p>
          <a:p>
            <a:r>
              <a:rPr lang="en-CA" sz="2000" i="1" dirty="0">
                <a:solidFill>
                  <a:schemeClr val="bg1"/>
                </a:solidFill>
              </a:rPr>
              <a:t>P. </a:t>
            </a:r>
            <a:r>
              <a:rPr lang="en-CA" sz="2000" i="1" dirty="0" err="1">
                <a:solidFill>
                  <a:schemeClr val="bg1"/>
                </a:solidFill>
              </a:rPr>
              <a:t>gonapodyides</a:t>
            </a:r>
            <a:endParaRPr lang="en-CA" sz="2000" i="1" dirty="0">
              <a:solidFill>
                <a:schemeClr val="bg1"/>
              </a:solidFill>
            </a:endParaRPr>
          </a:p>
          <a:p>
            <a:r>
              <a:rPr lang="en-CA" sz="2000" i="1" dirty="0">
                <a:solidFill>
                  <a:schemeClr val="bg1"/>
                </a:solidFill>
              </a:rPr>
              <a:t>Phytophthora sp.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BB2F71-DB92-954C-85C8-FBB1F281F719}"/>
              </a:ext>
            </a:extLst>
          </p:cNvPr>
          <p:cNvSpPr txBox="1"/>
          <p:nvPr/>
        </p:nvSpPr>
        <p:spPr>
          <a:xfrm>
            <a:off x="5756940" y="5871696"/>
            <a:ext cx="3184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* </a:t>
            </a:r>
            <a:r>
              <a:rPr lang="en-CA" dirty="0" err="1">
                <a:solidFill>
                  <a:schemeClr val="bg1"/>
                </a:solidFill>
              </a:rPr>
              <a:t>Espèce</a:t>
            </a:r>
            <a:r>
              <a:rPr lang="en-CA" dirty="0">
                <a:solidFill>
                  <a:schemeClr val="bg1"/>
                </a:solidFill>
              </a:rPr>
              <a:t> aggressive</a:t>
            </a:r>
          </a:p>
          <a:p>
            <a:r>
              <a:rPr lang="en-CA" dirty="0">
                <a:solidFill>
                  <a:schemeClr val="bg1"/>
                </a:solidFill>
              </a:rPr>
              <a:t>+ Première mention au Canada</a:t>
            </a:r>
          </a:p>
        </p:txBody>
      </p:sp>
    </p:spTree>
    <p:extLst>
      <p:ext uri="{BB962C8B-B14F-4D97-AF65-F5344CB8AC3E}">
        <p14:creationId xmlns:p14="http://schemas.microsoft.com/office/powerpoint/2010/main" val="6316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061CE-E678-EA4A-8423-271FECC7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51" y="289152"/>
            <a:ext cx="4312920" cy="2743835"/>
          </a:xfrm>
        </p:spPr>
        <p:txBody>
          <a:bodyPr>
            <a:noAutofit/>
          </a:bodyPr>
          <a:lstStyle/>
          <a:p>
            <a:r>
              <a:rPr lang="en-CA" sz="3200" i="1" dirty="0"/>
              <a:t>P. </a:t>
            </a:r>
            <a:r>
              <a:rPr lang="en-CA" sz="3200" i="1" dirty="0" err="1"/>
              <a:t>abietivora</a:t>
            </a:r>
            <a:r>
              <a:rPr lang="en-CA" sz="3200" dirty="0"/>
              <a:t> </a:t>
            </a:r>
            <a:r>
              <a:rPr lang="en-CA" sz="3200" dirty="0" err="1"/>
              <a:t>une</a:t>
            </a:r>
            <a:r>
              <a:rPr lang="en-CA" sz="3200" dirty="0"/>
              <a:t> </a:t>
            </a:r>
            <a:r>
              <a:rPr lang="en-CA" sz="3200" dirty="0" err="1"/>
              <a:t>espèce</a:t>
            </a:r>
            <a:r>
              <a:rPr lang="en-CA" sz="3200" dirty="0"/>
              <a:t> </a:t>
            </a:r>
            <a:r>
              <a:rPr lang="en-CA" sz="3200" dirty="0" err="1"/>
              <a:t>virulente</a:t>
            </a:r>
            <a:r>
              <a:rPr lang="en-CA" sz="3200" dirty="0"/>
              <a:t> sur les </a:t>
            </a:r>
            <a:r>
              <a:rPr lang="en-CA" sz="3200" dirty="0" err="1"/>
              <a:t>sapins</a:t>
            </a:r>
            <a:r>
              <a:rPr lang="en-CA" sz="3200" dirty="0"/>
              <a:t> </a:t>
            </a:r>
            <a:r>
              <a:rPr lang="en-CA" sz="3200" dirty="0" err="1"/>
              <a:t>baumier</a:t>
            </a:r>
            <a:r>
              <a:rPr lang="en-CA" sz="3200" dirty="0"/>
              <a:t> et Fraser – inoculations </a:t>
            </a:r>
            <a:r>
              <a:rPr lang="en-CA" sz="3200" dirty="0" err="1"/>
              <a:t>artificielles</a:t>
            </a:r>
            <a:r>
              <a:rPr lang="en-CA" sz="3200" dirty="0"/>
              <a:t> </a:t>
            </a:r>
            <a:r>
              <a:rPr lang="en-CA" sz="3200" dirty="0" err="1"/>
              <a:t>en</a:t>
            </a:r>
            <a:r>
              <a:rPr lang="en-CA" sz="3200" dirty="0"/>
              <a:t> </a:t>
            </a:r>
            <a:r>
              <a:rPr lang="en-CA" sz="3200" dirty="0" err="1"/>
              <a:t>serre</a:t>
            </a:r>
            <a:r>
              <a:rPr lang="en-CA" sz="3200" dirty="0"/>
              <a:t>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0BC961E-BD00-854A-A35F-7B036C5AD33A}"/>
              </a:ext>
            </a:extLst>
          </p:cNvPr>
          <p:cNvGrpSpPr/>
          <p:nvPr/>
        </p:nvGrpSpPr>
        <p:grpSpPr>
          <a:xfrm>
            <a:off x="4691579" y="271463"/>
            <a:ext cx="7172325" cy="6165396"/>
            <a:chOff x="2656604" y="254454"/>
            <a:chExt cx="7172325" cy="616539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5A4F26-31DC-D54F-823F-4D070B95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604" y="272143"/>
              <a:ext cx="7172325" cy="61477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512BC7-B8A9-5943-A632-34B2ECDBFADF}"/>
                </a:ext>
              </a:extLst>
            </p:cNvPr>
            <p:cNvSpPr/>
            <p:nvPr/>
          </p:nvSpPr>
          <p:spPr>
            <a:xfrm>
              <a:off x="6214627" y="254454"/>
              <a:ext cx="3590925" cy="31527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79B0BDE-5E20-834B-A6D3-69F0CD983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" y="3424239"/>
            <a:ext cx="4622434" cy="2768645"/>
          </a:xfrm>
        </p:spPr>
      </p:pic>
    </p:spTree>
    <p:extLst>
      <p:ext uri="{BB962C8B-B14F-4D97-AF65-F5344CB8AC3E}">
        <p14:creationId xmlns:p14="http://schemas.microsoft.com/office/powerpoint/2010/main" val="424927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535CD8-D473-764C-861A-FBAE28C2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20" y="152400"/>
            <a:ext cx="8661400" cy="2895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72932D-34B1-C64C-8C8F-5A7A16CF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312800"/>
            <a:ext cx="1993900" cy="25748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2F3B18F-2323-114C-A5F4-0DD3CD87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3536950"/>
            <a:ext cx="8763000" cy="1003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DE04FD-2B56-6C47-A0A7-706E10B11248}"/>
              </a:ext>
            </a:extLst>
          </p:cNvPr>
          <p:cNvSpPr/>
          <p:nvPr/>
        </p:nvSpPr>
        <p:spPr>
          <a:xfrm>
            <a:off x="731520" y="4521368"/>
            <a:ext cx="100888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Oomycetes communities are influenced by land use and disease status in Christmas tree production in Southern Québec, Canada.</a:t>
            </a:r>
            <a:endParaRPr lang="fr-C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Hervé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 der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Heyden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Guillaume Charron, Philippe Tanguay, Marc-Olivier Duceppe and Guillaume J. Bilodeau</a:t>
            </a:r>
            <a:endParaRPr lang="fr-CA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71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C763A4-5E6E-704B-AE3E-31737AA6179E}"/>
              </a:ext>
            </a:extLst>
          </p:cNvPr>
          <p:cNvSpPr/>
          <p:nvPr/>
        </p:nvSpPr>
        <p:spPr>
          <a:xfrm>
            <a:off x="198121" y="4273771"/>
            <a:ext cx="5455920" cy="2436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Detection of an emerging </a:t>
            </a:r>
            <a:r>
              <a:rPr lang="en-CA" sz="20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Phytophthora</a:t>
            </a:r>
            <a:r>
              <a:rPr lang="en-CA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pathogen of Christmas trees in environmental samples using real-time PCR.</a:t>
            </a:r>
            <a:endParaRPr lang="fr-CA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r>
              <a:rPr lang="en-CA" dirty="0">
                <a:latin typeface="Arial" panose="020B0604020202020204" pitchFamily="34" charset="0"/>
                <a:ea typeface="Arial" panose="020B0604020202020204" pitchFamily="34" charset="0"/>
              </a:rPr>
              <a:t>Guillaume Charron, Marie-</a:t>
            </a:r>
            <a:r>
              <a:rPr lang="en-CA" dirty="0" err="1">
                <a:latin typeface="Arial" panose="020B0604020202020204" pitchFamily="34" charset="0"/>
                <a:ea typeface="Arial" panose="020B0604020202020204" pitchFamily="34" charset="0"/>
              </a:rPr>
              <a:t>Krystel</a:t>
            </a:r>
            <a:r>
              <a:rPr lang="en-CA" dirty="0">
                <a:latin typeface="Arial" panose="020B0604020202020204" pitchFamily="34" charset="0"/>
                <a:ea typeface="Arial" panose="020B0604020202020204" pitchFamily="34" charset="0"/>
              </a:rPr>
              <a:t> Gauthier, </a:t>
            </a:r>
            <a:r>
              <a:rPr lang="en-CA" dirty="0" err="1">
                <a:latin typeface="Arial" panose="020B0604020202020204" pitchFamily="34" charset="0"/>
                <a:ea typeface="Arial" panose="020B0604020202020204" pitchFamily="34" charset="0"/>
              </a:rPr>
              <a:t>Hervé</a:t>
            </a:r>
            <a:r>
              <a:rPr lang="en-CA" dirty="0">
                <a:latin typeface="Arial" panose="020B0604020202020204" pitchFamily="34" charset="0"/>
                <a:ea typeface="Arial" panose="020B0604020202020204" pitchFamily="34" charset="0"/>
              </a:rPr>
              <a:t> van der </a:t>
            </a:r>
            <a:r>
              <a:rPr lang="en-CA" dirty="0" err="1">
                <a:latin typeface="Arial" panose="020B0604020202020204" pitchFamily="34" charset="0"/>
                <a:ea typeface="Arial" panose="020B0604020202020204" pitchFamily="34" charset="0"/>
              </a:rPr>
              <a:t>Heyden</a:t>
            </a:r>
            <a:r>
              <a:rPr lang="en-CA" dirty="0">
                <a:latin typeface="Arial" panose="020B0604020202020204" pitchFamily="34" charset="0"/>
                <a:ea typeface="Arial" panose="020B0604020202020204" pitchFamily="34" charset="0"/>
              </a:rPr>
              <a:t>, Guillaume J. Bilodeau and Philippe Tanguay</a:t>
            </a:r>
            <a:endParaRPr lang="fr-CA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A945B2-B93B-1649-B8A7-292711D96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1" y="3825240"/>
            <a:ext cx="5242559" cy="5022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C8F04B-9947-D148-BB27-A7B9830CE3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1" y="1203959"/>
            <a:ext cx="6355079" cy="5654041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E093D1D5-3A31-EC42-BF52-72291034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991"/>
            <a:ext cx="12192000" cy="1325563"/>
          </a:xfrm>
        </p:spPr>
        <p:txBody>
          <a:bodyPr>
            <a:noAutofit/>
          </a:bodyPr>
          <a:lstStyle/>
          <a:p>
            <a:r>
              <a:rPr lang="en-CA" sz="3600" dirty="0"/>
              <a:t>Un test </a:t>
            </a:r>
            <a:r>
              <a:rPr lang="en-CA" sz="3600" dirty="0" err="1"/>
              <a:t>spécifique</a:t>
            </a:r>
            <a:r>
              <a:rPr lang="en-CA" sz="3600" dirty="0"/>
              <a:t> et sensible qui </a:t>
            </a:r>
            <a:r>
              <a:rPr lang="en-CA" sz="3600" dirty="0" err="1"/>
              <a:t>permet</a:t>
            </a:r>
            <a:r>
              <a:rPr lang="en-CA" sz="3600" dirty="0"/>
              <a:t> de </a:t>
            </a:r>
            <a:r>
              <a:rPr lang="en-CA" sz="3600" dirty="0" err="1"/>
              <a:t>rapidement</a:t>
            </a:r>
            <a:r>
              <a:rPr lang="en-CA" sz="3600" dirty="0"/>
              <a:t> </a:t>
            </a:r>
            <a:r>
              <a:rPr lang="en-CA" sz="3600" dirty="0" err="1"/>
              <a:t>détecter</a:t>
            </a:r>
            <a:r>
              <a:rPr lang="en-CA" sz="3600" dirty="0"/>
              <a:t> et quantifier le </a:t>
            </a:r>
            <a:r>
              <a:rPr lang="en-CA" sz="3600" i="1" dirty="0"/>
              <a:t>P. </a:t>
            </a:r>
            <a:r>
              <a:rPr lang="en-CA" sz="3600" i="1" dirty="0" err="1"/>
              <a:t>abietivora</a:t>
            </a:r>
            <a:r>
              <a:rPr lang="en-CA" sz="3600" i="1" dirty="0"/>
              <a:t> </a:t>
            </a:r>
            <a:r>
              <a:rPr lang="en-CA" sz="3600" dirty="0" err="1"/>
              <a:t>dans</a:t>
            </a:r>
            <a:r>
              <a:rPr lang="en-CA" sz="3600" dirty="0"/>
              <a:t> </a:t>
            </a:r>
            <a:r>
              <a:rPr lang="en-CA" sz="3600" dirty="0" err="1"/>
              <a:t>différents</a:t>
            </a:r>
            <a:r>
              <a:rPr lang="en-CA" sz="3600" dirty="0"/>
              <a:t> types </a:t>
            </a:r>
            <a:r>
              <a:rPr lang="en-CA" sz="3600" dirty="0" err="1"/>
              <a:t>d’échantillons</a:t>
            </a:r>
            <a:endParaRPr lang="en-CA" sz="3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E2D27B-A75C-8E48-AB79-35076A16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53" y="1212570"/>
            <a:ext cx="3527457" cy="24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3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1DAD9-E73A-2E43-A0D1-42DE59F2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i="1" dirty="0"/>
              <a:t>Phytophthora </a:t>
            </a:r>
            <a:r>
              <a:rPr lang="en-CA" i="1" dirty="0" err="1"/>
              <a:t>abietivora</a:t>
            </a:r>
            <a:r>
              <a:rPr lang="en-CA" dirty="0"/>
              <a:t>, </a:t>
            </a: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espèce</a:t>
            </a:r>
            <a:r>
              <a:rPr lang="en-CA" dirty="0"/>
              <a:t> </a:t>
            </a:r>
            <a:r>
              <a:rPr lang="en-CA" dirty="0" err="1"/>
              <a:t>récemment</a:t>
            </a:r>
            <a:r>
              <a:rPr lang="en-CA" dirty="0"/>
              <a:t> </a:t>
            </a:r>
            <a:r>
              <a:rPr lang="en-CA" dirty="0" err="1"/>
              <a:t>introduite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Amérique</a:t>
            </a:r>
            <a:r>
              <a:rPr lang="en-CA" dirty="0"/>
              <a:t> du Nord?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AE9E1A-1147-2F43-8B48-15DFF58CA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4541"/>
            <a:ext cx="10515600" cy="2996225"/>
          </a:xfrm>
        </p:spPr>
      </p:pic>
    </p:spTree>
    <p:extLst>
      <p:ext uri="{BB962C8B-B14F-4D97-AF65-F5344CB8AC3E}">
        <p14:creationId xmlns:p14="http://schemas.microsoft.com/office/powerpoint/2010/main" val="38291762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1257</Words>
  <Application>Microsoft Macintosh PowerPoint</Application>
  <PresentationFormat>Grand écran</PresentationFormat>
  <Paragraphs>138</Paragraphs>
  <Slides>22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Thème Office</vt:lpstr>
      <vt:lpstr>Mise à jour sur la pourriture racinaire à Phytophthora, une maladie du sapin qui se promène dans le sol</vt:lpstr>
      <vt:lpstr>Les Phytophthora </vt:lpstr>
      <vt:lpstr>Cycle de vie des Phytopthora causant de la pourriture racinaire</vt:lpstr>
      <vt:lpstr>Ontologie de l’infection  (suivant des infections artificielles du Phytophthora agathidicida sur le Agathis australis et du P. cinnamomi sur le Quercus ilex)</vt:lpstr>
      <vt:lpstr>Les espèces de Phytophthora associées à la pourriture racinaire dans les plantations de sapin de Noël au Québec</vt:lpstr>
      <vt:lpstr>P. abietivora une espèce virulente sur les sapins baumier et Fraser – inoculations artificielles en serre </vt:lpstr>
      <vt:lpstr>Présentation PowerPoint</vt:lpstr>
      <vt:lpstr>Un test spécifique et sensible qui permet de rapidement détecter et quantifier le P. abietivora dans différents types d’échantillons</vt:lpstr>
      <vt:lpstr>Phytophthora abietivora, une espèce récemment introduite en Amérique du Nord? </vt:lpstr>
      <vt:lpstr>Phytophthora abietivora ou P. europaea, une confusion taxonomique qui devance les premières observations en Amérique du Nord</vt:lpstr>
      <vt:lpstr>Les hôtes connus du P. abietivora d’après la littérature scientifique</vt:lpstr>
      <vt:lpstr>Présentation PowerPoint</vt:lpstr>
      <vt:lpstr>Épidémie en pépinière au Québec Cas de Saint-Modeste octobre 2022</vt:lpstr>
      <vt:lpstr>Détection du P. abietivora par classe de symptômes</vt:lpstr>
      <vt:lpstr>Est-ce que des semis asymptômatiques, paraissant complètement sains, peuvent developper et transmettre la maladie?</vt:lpstr>
      <vt:lpstr>Est-ce que des semis asymptômatiques, paraissant complètement sains, peuvent developper et transmettre la maladie?</vt:lpstr>
      <vt:lpstr>Mortalité des plants potentiellement porteurs (baumier) et des receveurs (Fraser) après 3 mois de co-culture</vt:lpstr>
      <vt:lpstr>Cartographie du P. abietivora au Québec et en Ontario</vt:lpstr>
      <vt:lpstr>Conclusions</vt:lpstr>
      <vt:lpstr>Questions en suspens</vt:lpstr>
      <vt:lpstr>Remerciements</vt:lpstr>
      <vt:lpstr>Merci de votre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État des connaissances sur le Phytophthora abietivora - pépiniéristes</dc:title>
  <dc:creator>Philippe Tanguay</dc:creator>
  <cp:lastModifiedBy>Philippe Tanguay</cp:lastModifiedBy>
  <cp:revision>56</cp:revision>
  <dcterms:created xsi:type="dcterms:W3CDTF">2024-02-26T14:43:04Z</dcterms:created>
  <dcterms:modified xsi:type="dcterms:W3CDTF">2024-02-29T21:50:36Z</dcterms:modified>
</cp:coreProperties>
</file>